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24"/>
    <a:srgbClr val="267F4C"/>
    <a:srgbClr val="006F22"/>
    <a:srgbClr val="D7EFD5"/>
    <a:srgbClr val="F07200"/>
    <a:srgbClr val="FFE5CE"/>
    <a:srgbClr val="F0720A"/>
    <a:srgbClr val="00682D"/>
    <a:srgbClr val="EC008C"/>
    <a:srgbClr val="D81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28" autoAdjust="0"/>
  </p:normalViewPr>
  <p:slideViewPr>
    <p:cSldViewPr>
      <p:cViewPr varScale="1">
        <p:scale>
          <a:sx n="106" d="100"/>
          <a:sy n="106" d="100"/>
        </p:scale>
        <p:origin x="120" y="1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06F22"/>
              </a:buClr>
              <a:defRPr/>
            </a:lvl1pPr>
            <a:lvl2pPr>
              <a:buClr>
                <a:srgbClr val="006F22"/>
              </a:buClr>
              <a:defRPr/>
            </a:lvl2pPr>
            <a:lvl3pPr>
              <a:buClr>
                <a:srgbClr val="006F22"/>
              </a:buClr>
              <a:defRPr/>
            </a:lvl3pPr>
            <a:lvl4pPr>
              <a:buClr>
                <a:srgbClr val="006F22"/>
              </a:buClr>
              <a:defRPr/>
            </a:lvl4pPr>
            <a:lvl5pPr>
              <a:buClr>
                <a:srgbClr val="006F22"/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[Surname Initial], et al. </a:t>
            </a:r>
            <a:r>
              <a:rPr lang="en-US" dirty="0" err="1" smtClean="0"/>
              <a:t>Adv</a:t>
            </a:r>
            <a:r>
              <a:rPr lang="en-US" dirty="0" smtClean="0"/>
              <a:t> </a:t>
            </a:r>
            <a:r>
              <a:rPr lang="en-US" dirty="0" err="1" smtClean="0"/>
              <a:t>Ther</a:t>
            </a:r>
            <a:r>
              <a:rPr lang="en-US" dirty="0" smtClean="0"/>
              <a:t>. [YEAR]. [INSERT DOI]</a:t>
            </a:r>
            <a:endParaRPr lang="en-US" dirty="0"/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006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267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9144000" cy="771525"/>
            <a:chOff x="0" y="0"/>
            <a:chExt cx="9144000" cy="771525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0"/>
              <a:ext cx="9144000" cy="771525"/>
            </a:xfrm>
            <a:prstGeom prst="rect">
              <a:avLst/>
            </a:prstGeom>
            <a:solidFill>
              <a:srgbClr val="006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44" t="16769" b="76302"/>
            <a:stretch/>
          </p:blipFill>
          <p:spPr>
            <a:xfrm>
              <a:off x="0" y="99844"/>
              <a:ext cx="3861250" cy="582626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 userDrawn="1"/>
        </p:nvGrpSpPr>
        <p:grpSpPr>
          <a:xfrm>
            <a:off x="7692828" y="82306"/>
            <a:ext cx="1451172" cy="600164"/>
            <a:chOff x="7692828" y="52920"/>
            <a:chExt cx="1451172" cy="697407"/>
          </a:xfrm>
          <a:effectLst>
            <a:outerShdw blurRad="50800" dist="38100" dir="5400000" algn="ctr" rotWithShape="0">
              <a:schemeClr val="tx1">
                <a:alpha val="40000"/>
              </a:schemeClr>
            </a:outerShdw>
          </a:effectLst>
        </p:grpSpPr>
        <p:sp>
          <p:nvSpPr>
            <p:cNvPr id="9" name="Rectangle 8"/>
            <p:cNvSpPr/>
            <p:nvPr/>
          </p:nvSpPr>
          <p:spPr>
            <a:xfrm>
              <a:off x="7696200" y="116775"/>
              <a:ext cx="1447800" cy="620967"/>
            </a:xfrm>
            <a:prstGeom prst="rect">
              <a:avLst/>
            </a:prstGeom>
            <a:solidFill>
              <a:srgbClr val="267F4C"/>
            </a:solidFill>
            <a:ln>
              <a:solidFill>
                <a:srgbClr val="267F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92828" y="52920"/>
              <a:ext cx="1445061" cy="69740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PEER-REVIEWED</a:t>
              </a:r>
            </a:p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PLAIN</a:t>
              </a:r>
              <a:r>
                <a:rPr lang="en-GB" sz="1100" b="0" baseline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LANGUAGE SUMMARY</a:t>
              </a:r>
              <a:endParaRPr lang="en-GB" sz="1100" b="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434" y="1828800"/>
            <a:ext cx="2971800" cy="4114800"/>
          </a:xfrm>
          <a:prstGeom prst="roundRect">
            <a:avLst>
              <a:gd name="adj" fmla="val 5706"/>
            </a:avLst>
          </a:prstGeom>
          <a:ln w="28575">
            <a:solidFill>
              <a:srgbClr val="006F24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b="1" dirty="0" smtClean="0">
                <a:solidFill>
                  <a:srgbClr val="006F22"/>
                </a:solidFill>
              </a:rPr>
              <a:t>Clinical Considerations</a:t>
            </a:r>
          </a:p>
          <a:p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</a:t>
            </a:r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siderophore cephalosporin </a:t>
            </a: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Excellent in vitro activity; stable against all known classes of β-lactamases (including metallo-β-lactamases)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Effective in patients with complicated urinary tract infections (cUTI), hospital-acquired pneumonia (HAP), ventilator-associated pneumonia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(VAP)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 serious carbapenem-resistant infections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Good tolerability and safety profile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6011929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/>
              <a:t>This </a:t>
            </a:r>
            <a:r>
              <a:rPr lang="en-GB" sz="1100" dirty="0" smtClean="0"/>
              <a:t>plain language summary </a:t>
            </a:r>
            <a:r>
              <a:rPr lang="en-GB" sz="1100" dirty="0"/>
              <a:t>represents the opinions of the </a:t>
            </a:r>
            <a:r>
              <a:rPr lang="en-GB" sz="1100" dirty="0" smtClean="0"/>
              <a:t>author. </a:t>
            </a:r>
            <a:r>
              <a:rPr lang="en-GB" sz="1100" dirty="0"/>
              <a:t>For a full list of declarations, including funding and author disclosure statements, please see the full text online. © </a:t>
            </a:r>
            <a:r>
              <a:rPr lang="en-GB" sz="1100" dirty="0" smtClean="0"/>
              <a:t>Springer Nature Switzerland AG 2021.</a:t>
            </a:r>
            <a:endParaRPr lang="en-GB" sz="1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1981200" y="6442816"/>
            <a:ext cx="7104530" cy="442079"/>
          </a:xfrm>
        </p:spPr>
        <p:txBody>
          <a:bodyPr/>
          <a:lstStyle/>
          <a:p>
            <a:r>
              <a:rPr lang="en-NZ" dirty="0" smtClean="0"/>
              <a:t>Cefiderocol</a:t>
            </a:r>
            <a:r>
              <a:rPr lang="en-NZ" dirty="0"/>
              <a:t>: A Review in Serious Gram-Negative Bacterial </a:t>
            </a:r>
            <a:r>
              <a:rPr lang="en-NZ" dirty="0" smtClean="0"/>
              <a:t>Infections</a:t>
            </a:r>
            <a:endParaRPr lang="en-GB" dirty="0" smtClean="0"/>
          </a:p>
          <a:p>
            <a:r>
              <a:rPr lang="en-GB" dirty="0" smtClean="0"/>
              <a:t>Syed, Y.Y. Drugs. 2021. [DOI]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36434" y="868466"/>
            <a:ext cx="2971800" cy="807934"/>
          </a:xfrm>
          <a:prstGeom prst="rect">
            <a:avLst/>
          </a:prstGeom>
          <a:solidFill>
            <a:srgbClr val="D7EFD5"/>
          </a:solidFill>
          <a:ln>
            <a:solidFill>
              <a:srgbClr val="006F24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Cefiderocol: Adis Evaluation</a:t>
            </a:r>
            <a:endParaRPr lang="en-NZ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52800" y="868467"/>
            <a:ext cx="5562600" cy="5075134"/>
          </a:xfrm>
          <a:prstGeom prst="roundRect">
            <a:avLst>
              <a:gd name="adj" fmla="val 3157"/>
            </a:avLst>
          </a:prstGeom>
          <a:ln w="28575">
            <a:solidFill>
              <a:srgbClr val="006F24"/>
            </a:solidFill>
          </a:ln>
        </p:spPr>
        <p:txBody>
          <a:bodyPr wrap="square">
            <a:noAutofit/>
          </a:bodyPr>
          <a:lstStyle/>
          <a:p>
            <a:r>
              <a:rPr lang="en-GB" sz="2000" b="1" dirty="0">
                <a:solidFill>
                  <a:srgbClr val="006F22"/>
                </a:solidFill>
              </a:rPr>
              <a:t>Plain Language Summary </a:t>
            </a:r>
          </a:p>
          <a:p>
            <a:r>
              <a:rPr lang="en-GB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Background and rationale</a:t>
            </a: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Infections caused by carbapenem-resistant or non-fermenting Gram-negative bacteria are a major global health </a:t>
            </a:r>
            <a:r>
              <a:rPr lang="en-N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threat</a:t>
            </a: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Cefiderocol is a cephalosporin antibiotic that uses </a:t>
            </a:r>
            <a:r>
              <a:rPr lang="en-N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bacteria’s </a:t>
            </a: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own iron uptake system to gain cell entry, like a Trojan horse; once inside, the drug disrupts the formation of the bacterial cell wall, killing the bacteria</a:t>
            </a: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Cefiderocol is approved in the USA (for cUTI, HAP and VAP) and the EU (for aerobic Gram-negative bacterial infections in adults with limited treatment options</a:t>
            </a:r>
            <a:r>
              <a:rPr lang="en-N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Clinical findings</a:t>
            </a: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Noninferior to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imipenem/cilastatin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the treatment of cUTI</a:t>
            </a: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Noninferior to meropenem for the treatment of HAP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VAP</a:t>
            </a: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Comparable efficacy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best available therapy in patients with carbapenem-resistant serious infections</a:t>
            </a:r>
          </a:p>
          <a:p>
            <a:pPr marL="285750" indent="-285750">
              <a:buClr>
                <a:srgbClr val="006F22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Good tolerability and safety profile; </a:t>
            </a: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most common treatment-related </a:t>
            </a:r>
            <a:r>
              <a:rPr lang="en-N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adverse events were elevations </a:t>
            </a: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liver function tests and diarrhoea </a:t>
            </a: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Conclusion</a:t>
            </a:r>
            <a:endParaRPr lang="en-GB" sz="1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Cefiderocol </a:t>
            </a: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novel, emerging, useful addition to the current treatment options for </a:t>
            </a:r>
            <a:r>
              <a:rPr lang="en-N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adults with </a:t>
            </a: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susceptible Gram-negative bacterial infections (including cUTI, HAP </a:t>
            </a:r>
            <a:r>
              <a:rPr lang="en-N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en-N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VAP) for whom there are limited treatment </a:t>
            </a:r>
            <a:r>
              <a:rPr lang="en-N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options</a:t>
            </a: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0" y="110963"/>
            <a:ext cx="1524000" cy="585924"/>
          </a:xfrm>
          <a:prstGeom prst="rect">
            <a:avLst/>
          </a:prstGeom>
          <a:solidFill>
            <a:srgbClr val="267F4C"/>
          </a:solidFill>
          <a:ln>
            <a:solidFill>
              <a:srgbClr val="267F4C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1400" dirty="0" smtClean="0"/>
              <a:t>PEER-REVIEWED SUMMARY SLIDE</a:t>
            </a:r>
            <a:endParaRPr lang="en-N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F763CCC9-8798-4988-94C0-3D9C2EFC4765}" vid="{F60E10BA-8489-4FF8-B193-F63D8882B04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DRUA Plain Language Summary Template</Template>
  <TotalTime>32</TotalTime>
  <Words>295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Slide Master</vt:lpstr>
      <vt:lpstr>PowerPoint Presentation</vt:lpstr>
    </vt:vector>
  </TitlesOfParts>
  <Company>Springer Nature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Yahiya Syed</dc:creator>
  <cp:lastModifiedBy>Yahiya Syed</cp:lastModifiedBy>
  <cp:revision>5</cp:revision>
  <dcterms:created xsi:type="dcterms:W3CDTF">2021-05-11T03:31:06Z</dcterms:created>
  <dcterms:modified xsi:type="dcterms:W3CDTF">2021-07-06T22:59:30Z</dcterms:modified>
</cp:coreProperties>
</file>