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6" r:id="rId6"/>
    <p:sldId id="268" r:id="rId7"/>
    <p:sldId id="261" r:id="rId8"/>
    <p:sldId id="263" r:id="rId9"/>
    <p:sldId id="267" r:id="rId10"/>
    <p:sldId id="265" r:id="rId11"/>
    <p:sldId id="269"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08" d="100"/>
          <a:sy n="108" d="100"/>
        </p:scale>
        <p:origin x="130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676400"/>
            <a:ext cx="7772400" cy="1470025"/>
          </a:xfrm>
        </p:spPr>
        <p:txBody>
          <a:bodyPr/>
          <a:lstStyle>
            <a:lvl1pPr>
              <a:defRPr sz="1600" b="0" smtClean="0"/>
            </a:lvl1pPr>
          </a:lstStyle>
          <a:p>
            <a:pPr lvl="0"/>
            <a:r>
              <a:rPr lang="en-US" altLang="en-US" noProof="0"/>
              <a:t>Click to edit Master title style</a:t>
            </a:r>
          </a:p>
        </p:txBody>
      </p:sp>
      <p:sp>
        <p:nvSpPr>
          <p:cNvPr id="24579" name="Rectangle 3"/>
          <p:cNvSpPr>
            <a:spLocks noGrp="1" noChangeArrowheads="1"/>
          </p:cNvSpPr>
          <p:nvPr>
            <p:ph type="subTitle" idx="1"/>
          </p:nvPr>
        </p:nvSpPr>
        <p:spPr>
          <a:xfrm>
            <a:off x="1371600" y="3886200"/>
            <a:ext cx="6400800" cy="1752600"/>
          </a:xfrm>
        </p:spPr>
        <p:txBody>
          <a:bodyPr/>
          <a:lstStyle>
            <a:lvl1pPr marL="0" indent="0">
              <a:buFontTx/>
              <a:buNone/>
              <a:defRPr sz="1000" smtClean="0"/>
            </a:lvl1pPr>
          </a:lstStyle>
          <a:p>
            <a:pPr lvl="0"/>
            <a:r>
              <a:rPr lang="en-US" altLang="en-US" noProof="0"/>
              <a:t>Click to edit Master subtitle style</a:t>
            </a:r>
          </a:p>
        </p:txBody>
      </p:sp>
      <p:pic>
        <p:nvPicPr>
          <p:cNvPr id="24583" name="Picture 7" descr="JAMANetwork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24585" name="Picture 9" descr="J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425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322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164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9973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1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64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068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709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90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descr="JAMANetwork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a:cs typeface="Arial" charset="0"/>
              </a:rPr>
              <a:t>Copyright restrictions may apply</a:t>
            </a:r>
          </a:p>
        </p:txBody>
      </p:sp>
      <p:pic>
        <p:nvPicPr>
          <p:cNvPr id="1034" name="Picture 10" descr="JAM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828800"/>
            <a:ext cx="83915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i="1" dirty="0"/>
              <a:t>JAMA Ophthalmology</a:t>
            </a:r>
            <a:r>
              <a:rPr lang="en-US" altLang="en-US" dirty="0"/>
              <a:t> Journal Club Slides:</a:t>
            </a:r>
            <a:br>
              <a:rPr lang="en-US" altLang="en-US" dirty="0"/>
            </a:br>
            <a:r>
              <a:rPr lang="en-US" altLang="en-US" dirty="0"/>
              <a:t>Nicotinamide and Pyruvate for Neuroenhancement in Open-Angle Glaucoma</a:t>
            </a:r>
            <a:endParaRPr lang="en-US" altLang="en-US" i="1" kern="0" dirty="0"/>
          </a:p>
        </p:txBody>
      </p:sp>
      <p:sp>
        <p:nvSpPr>
          <p:cNvPr id="5" name="Rectangle 3"/>
          <p:cNvSpPr txBox="1">
            <a:spLocks noChangeArrowheads="1"/>
          </p:cNvSpPr>
          <p:nvPr/>
        </p:nvSpPr>
        <p:spPr bwMode="auto">
          <a:xfrm>
            <a:off x="1066800" y="3581400"/>
            <a:ext cx="74676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a:t>De </a:t>
            </a:r>
            <a:r>
              <a:rPr lang="en-US" altLang="en-US" dirty="0" err="1"/>
              <a:t>Moraes</a:t>
            </a:r>
            <a:r>
              <a:rPr lang="en-US" altLang="en-US" dirty="0"/>
              <a:t> CG, John SWM, Williams PA, Blumberg DM, Cioffi GA, </a:t>
            </a:r>
            <a:r>
              <a:rPr lang="en-US" altLang="en-US" dirty="0" err="1"/>
              <a:t>Liebmann</a:t>
            </a:r>
            <a:r>
              <a:rPr lang="en-US" altLang="en-US" dirty="0"/>
              <a:t> JM. Nicotinamide and pyruvate for neuroenhancement in open-angle glaucoma: a phase 2 randomized clinical trial. </a:t>
            </a:r>
            <a:r>
              <a:rPr lang="en-US" altLang="en-US" i="1" dirty="0"/>
              <a:t>JAMA </a:t>
            </a:r>
            <a:r>
              <a:rPr lang="en-US" altLang="en-US" i="1" dirty="0" err="1"/>
              <a:t>Ophthalmol</a:t>
            </a:r>
            <a:r>
              <a:rPr lang="en-US" altLang="en-US" dirty="0"/>
              <a:t>. Published online November 18, 2021. doi:10.1001/jamaophthalmol.2021.4576</a:t>
            </a:r>
          </a:p>
          <a:p>
            <a:pPr eaLnBrk="1" hangingPunct="1"/>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Contact Information</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If you have questions, please contact the corresponding author:</a:t>
            </a:r>
          </a:p>
          <a:p>
            <a:pPr lvl="1" eaLnBrk="1" hangingPunct="1"/>
            <a:r>
              <a:rPr lang="en-US" altLang="en-US" dirty="0"/>
              <a:t>Carlos Gustavo De </a:t>
            </a:r>
            <a:r>
              <a:rPr lang="en-US" altLang="en-US" dirty="0" err="1"/>
              <a:t>Moraes</a:t>
            </a:r>
            <a:r>
              <a:rPr lang="en-US" altLang="en-US" dirty="0"/>
              <a:t>, MD, MPH, PhD, Columbia University Irving Medical Center, 635 W 165th St, Box 69, New York, NY 10032 (cvd2109@cumc.columbia.edu).</a:t>
            </a:r>
            <a:endParaRPr lang="en-US" altLang="en-US" sz="800" kern="0" dirty="0"/>
          </a:p>
          <a:p>
            <a:pPr lvl="1" algn="ctr" eaLnBrk="1" hangingPunct="1">
              <a:buFontTx/>
              <a:buNone/>
            </a:pPr>
            <a:r>
              <a:rPr lang="en-US" altLang="en-US" sz="2800" b="1" kern="0" dirty="0"/>
              <a:t>Funding/Support</a:t>
            </a:r>
          </a:p>
          <a:p>
            <a:pPr lvl="1" eaLnBrk="1" hangingPunct="1">
              <a:buFontTx/>
              <a:buNone/>
            </a:pPr>
            <a:endParaRPr lang="en-US" altLang="en-US" sz="800" kern="0" dirty="0"/>
          </a:p>
          <a:p>
            <a:pPr eaLnBrk="1" hangingPunct="1"/>
            <a:r>
              <a:rPr lang="en-US" altLang="en-US" kern="0" dirty="0"/>
              <a:t>This work was supported by the Shirlee and Bernard Brown Glaucoma Genetics Initiative at the Department of Ophthalmology, Columbia University Irving Medical Center and by Research to Prevent Blindness. Dr John was an investigator of Howard Hughes Medical Institute and supported by funds from the Precision Medicine Initiative at Columbia University. Dr Williams is supported by Karolinska Institutet in the form of a board of research faculty–funded career position and by philanthropic donations from the St Erik Eye Hospital (</a:t>
            </a:r>
            <a:r>
              <a:rPr lang="en-US" altLang="en-US" kern="0" dirty="0" err="1"/>
              <a:t>Vetenskapsrådet</a:t>
            </a:r>
            <a:r>
              <a:rPr lang="en-US" altLang="en-US" kern="0" dirty="0"/>
              <a:t> 2018-02124).</a:t>
            </a:r>
            <a:endParaRPr lang="en-US" altLang="en-US" sz="800" kern="0" dirty="0"/>
          </a:p>
          <a:p>
            <a:pPr eaLnBrk="1" hangingPunct="1">
              <a:buFontTx/>
              <a:buNone/>
            </a:pPr>
            <a:endParaRPr lang="en-US" altLang="en-US" sz="1400" kern="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algn="ctr" eaLnBrk="1" hangingPunct="1">
              <a:buFontTx/>
              <a:buNone/>
            </a:pPr>
            <a:r>
              <a:rPr lang="en-US" altLang="en-US" sz="2800" b="1" kern="0" dirty="0"/>
              <a:t>Conflict of Interest Disclosures</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kern="0" dirty="0"/>
              <a:t>Dr De </a:t>
            </a:r>
            <a:r>
              <a:rPr lang="en-US" kern="0" dirty="0" err="1"/>
              <a:t>Moraes</a:t>
            </a:r>
            <a:r>
              <a:rPr lang="en-US" kern="0" dirty="0"/>
              <a:t> reports support from Allergan, Belite, Carl Zeiss </a:t>
            </a:r>
            <a:r>
              <a:rPr lang="en-US" kern="0" dirty="0" err="1"/>
              <a:t>Meditec</a:t>
            </a:r>
            <a:r>
              <a:rPr lang="en-US" kern="0" dirty="0"/>
              <a:t>, </a:t>
            </a:r>
            <a:r>
              <a:rPr lang="en-US" kern="0" dirty="0" err="1"/>
              <a:t>Galimedix</a:t>
            </a:r>
            <a:r>
              <a:rPr lang="en-US" kern="0" dirty="0"/>
              <a:t>, Genentech, Novartis, Ora, Thea, and Reichert outside the submitted work and from Heidelberg Engineering, the National Institutes of Health, the US Centers for Disease Control and Prevention, and Topcon during the conduct of the study. Drs John and Williams are inventors on a patent application filed by the Jackson Laboratory that covers nicotinamide- and pyruvate-based therapies in glaucoma. Dr John was employed by Howard Hughes Medical Institute during the conduct of the study. Dr </a:t>
            </a:r>
            <a:r>
              <a:rPr lang="en-US" kern="0" dirty="0" err="1"/>
              <a:t>Liebmann</a:t>
            </a:r>
            <a:r>
              <a:rPr lang="en-US" kern="0" dirty="0"/>
              <a:t> reports support from Allergan, Carl Zeiss </a:t>
            </a:r>
            <a:r>
              <a:rPr lang="en-US" kern="0" dirty="0" err="1"/>
              <a:t>Meditec</a:t>
            </a:r>
            <a:r>
              <a:rPr lang="en-US" kern="0" dirty="0"/>
              <a:t>, Genentech, and Thea outside the submitted work. No other disclosures were reported. </a:t>
            </a:r>
            <a:endParaRPr lang="en-US" altLang="en-US" kern="0" dirty="0"/>
          </a:p>
          <a:p>
            <a:pPr eaLnBrk="1" hangingPunct="1">
              <a:buFontTx/>
              <a:buNone/>
            </a:pPr>
            <a:endParaRPr lang="en-US" altLang="en-US" kern="0" dirty="0"/>
          </a:p>
          <a:p>
            <a:pPr eaLnBrk="1" hangingPunct="1">
              <a:buFontTx/>
              <a:buNone/>
            </a:pPr>
            <a:endParaRPr lang="en-US" altLang="en-US" sz="1400" kern="0" dirty="0"/>
          </a:p>
        </p:txBody>
      </p:sp>
    </p:spTree>
    <p:extLst>
      <p:ext uri="{BB962C8B-B14F-4D97-AF65-F5344CB8AC3E}">
        <p14:creationId xmlns:p14="http://schemas.microsoft.com/office/powerpoint/2010/main" val="37346286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a:t>Introduction</a:t>
            </a:r>
          </a:p>
        </p:txBody>
      </p:sp>
      <p:sp>
        <p:nvSpPr>
          <p:cNvPr id="8" name="Rectangle 3"/>
          <p:cNvSpPr txBox="1">
            <a:spLocks noChangeArrowheads="1"/>
          </p:cNvSpPr>
          <p:nvPr/>
        </p:nvSpPr>
        <p:spPr bwMode="auto">
          <a:xfrm>
            <a:off x="457200" y="914400"/>
            <a:ext cx="8153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a:t>Importance:</a:t>
            </a:r>
          </a:p>
          <a:p>
            <a:pPr lvl="1" eaLnBrk="1" hangingPunct="1"/>
            <a:r>
              <a:rPr lang="en-US" altLang="en-US" kern="0" dirty="0"/>
              <a:t>Open-angle glaucoma (OAG) may continue to progress despite significant lowering of intraocular pressure. </a:t>
            </a:r>
          </a:p>
          <a:p>
            <a:pPr lvl="1" eaLnBrk="1" hangingPunct="1"/>
            <a:r>
              <a:rPr lang="en-US" altLang="en-US" kern="0" dirty="0"/>
              <a:t>Preclinical research has suggested that enhancing mitochondrial function and energy production may enhance retinal ganglion cell (RCG) in animal models of glaucoma.</a:t>
            </a:r>
          </a:p>
          <a:p>
            <a:pPr lvl="1" eaLnBrk="1" hangingPunct="1"/>
            <a:r>
              <a:rPr lang="en-US" altLang="en-US" kern="0" dirty="0"/>
              <a:t>Nicotinamide and pyruvate have been shown to be neuroprotective in mice models of glaucoma; however, there is scant data on its effectiveness in patients.</a:t>
            </a:r>
          </a:p>
          <a:p>
            <a:pPr eaLnBrk="1" hangingPunct="1"/>
            <a:endParaRPr lang="en-US" altLang="en-US" kern="0" dirty="0"/>
          </a:p>
          <a:p>
            <a:pPr eaLnBrk="1" hangingPunct="1"/>
            <a:r>
              <a:rPr lang="en-US" altLang="en-US" b="1" kern="0" dirty="0"/>
              <a:t>Objective:</a:t>
            </a:r>
          </a:p>
          <a:p>
            <a:pPr lvl="1" eaLnBrk="1" hangingPunct="1"/>
            <a:r>
              <a:rPr lang="en-US" altLang="en-US" kern="0" dirty="0"/>
              <a:t>To test the hypothesis that a combination of nicotinamide and pyruvate can improve RGC function in human glaucoma as measured with standard automated perimetry.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Methods</a:t>
            </a:r>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Setting, and Participants: </a:t>
            </a:r>
          </a:p>
          <a:p>
            <a:pPr lvl="1" eaLnBrk="1" hangingPunct="1"/>
            <a:r>
              <a:rPr lang="en-US" dirty="0">
                <a:latin typeface="+mj-lt"/>
              </a:rPr>
              <a:t>Phase 2, randomized, double-blind, placebo-controlled clinical trial at a single academic institution. </a:t>
            </a:r>
          </a:p>
          <a:p>
            <a:pPr lvl="1" eaLnBrk="1" hangingPunct="1"/>
            <a:r>
              <a:rPr lang="en-US" dirty="0">
                <a:latin typeface="+mj-lt"/>
              </a:rPr>
              <a:t>Patients with treated OAG and moderate visual field loss in at least 1 eye were included.</a:t>
            </a:r>
          </a:p>
          <a:p>
            <a:pPr lvl="1" eaLnBrk="1" hangingPunct="1"/>
            <a:r>
              <a:rPr lang="en-US" dirty="0">
                <a:latin typeface="+mj-lt"/>
              </a:rPr>
              <a:t>Clustered visual field testing at baseline (4 tests) and last visit (4 tests).</a:t>
            </a:r>
          </a:p>
          <a:p>
            <a:pPr marL="0" indent="0" eaLnBrk="1" hangingPunct="1">
              <a:buNone/>
            </a:pPr>
            <a:endParaRPr lang="en-US" altLang="en-US" dirty="0"/>
          </a:p>
          <a:p>
            <a:pPr eaLnBrk="1" hangingPunct="1"/>
            <a:r>
              <a:rPr lang="en-US" altLang="en-US" b="1" dirty="0"/>
              <a:t>Main Outcomes and Measures: </a:t>
            </a:r>
          </a:p>
          <a:p>
            <a:pPr lvl="1" eaLnBrk="1" hangingPunct="1"/>
            <a:r>
              <a:rPr lang="en-US" sz="1800" b="0" i="0" dirty="0">
                <a:effectLst/>
                <a:latin typeface="+mj-lt"/>
                <a:ea typeface="Georgia" panose="02040502050405020303" pitchFamily="18" charset="0"/>
                <a:cs typeface="Georgia" panose="02040502050405020303" pitchFamily="18" charset="0"/>
              </a:rPr>
              <a:t>Primary: number of visual field test locations improving beyond normal variability in the study eye.</a:t>
            </a:r>
            <a:r>
              <a:rPr lang="en-US" sz="1800" b="1" i="0" dirty="0">
                <a:effectLst/>
                <a:latin typeface="+mj-lt"/>
                <a:ea typeface="Georgia" panose="02040502050405020303" pitchFamily="18" charset="0"/>
                <a:cs typeface="Georgia" panose="02040502050405020303" pitchFamily="18" charset="0"/>
              </a:rPr>
              <a:t> </a:t>
            </a:r>
          </a:p>
          <a:p>
            <a:pPr lvl="1" eaLnBrk="1" hangingPunct="1"/>
            <a:r>
              <a:rPr lang="en-US" sz="1800" b="0" i="0" dirty="0">
                <a:effectLst/>
                <a:latin typeface="+mj-lt"/>
                <a:ea typeface="Georgia" panose="02040502050405020303" pitchFamily="18" charset="0"/>
                <a:cs typeface="Georgia" panose="02040502050405020303" pitchFamily="18" charset="0"/>
              </a:rPr>
              <a:t>Secondary: rates of change of visual field global indices (mean deviation, pattern standard deviation, and visual field index).</a:t>
            </a:r>
          </a:p>
          <a:p>
            <a:pPr eaLnBrk="1" hangingPunct="1"/>
            <a:endParaRPr lang="en-US" altLang="en-US" dirty="0"/>
          </a:p>
          <a:p>
            <a:pPr eaLnBrk="1" hangingPunct="1"/>
            <a:r>
              <a:rPr lang="en-US" altLang="en-US" b="1" dirty="0"/>
              <a:t>Limitations: </a:t>
            </a:r>
          </a:p>
          <a:p>
            <a:pPr lvl="1" eaLnBrk="1" hangingPunct="1"/>
            <a:r>
              <a:rPr lang="en-US" altLang="en-US" dirty="0">
                <a:latin typeface="+mj-lt"/>
              </a:rPr>
              <a:t>Short duration of the trial (median, 2.2 months).</a:t>
            </a:r>
          </a:p>
          <a:p>
            <a:pPr marL="457200" lvl="1" indent="0" eaLnBrk="1" hangingPunct="1">
              <a:buNone/>
            </a:pPr>
            <a:endParaRPr lang="en-US"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700" dirty="0"/>
              <a:t>A total of 32 participants (21 randomized to treatment and 11 to placebo) completed the study procedures. </a:t>
            </a:r>
          </a:p>
          <a:p>
            <a:pPr lvl="1" eaLnBrk="1" hangingPunct="1"/>
            <a:r>
              <a:rPr lang="en-US" sz="1700" dirty="0"/>
              <a:t>Mean (SD) age, 64.6 (9.8) years</a:t>
            </a:r>
          </a:p>
          <a:p>
            <a:pPr lvl="1" eaLnBrk="1" hangingPunct="1"/>
            <a:r>
              <a:rPr lang="en-US" sz="1700" dirty="0"/>
              <a:t>21 Female participants (66%) </a:t>
            </a:r>
          </a:p>
          <a:p>
            <a:pPr eaLnBrk="1" hangingPunct="1"/>
            <a:r>
              <a:rPr lang="en-US" altLang="en-US" sz="1700" dirty="0"/>
              <a:t>No serious adverse events were reported during the study. </a:t>
            </a:r>
          </a:p>
          <a:p>
            <a:pPr lvl="1" eaLnBrk="1" hangingPunct="1"/>
            <a:r>
              <a:rPr lang="en-US" altLang="en-US" sz="1700" dirty="0"/>
              <a:t>The most commonly reported adverse event was mild gastrointestinal discomfort reported in 10 of 32 participants (31%) (7 of 21 in the treatment group [33%] vs 3 of 11 [27%] in the placebo group; </a:t>
            </a:r>
            <a:r>
              <a:rPr lang="en-US" altLang="en-US" sz="1700" i="1" dirty="0"/>
              <a:t>P</a:t>
            </a:r>
            <a:r>
              <a:rPr lang="en-US" altLang="en-US" sz="1700" dirty="0"/>
              <a:t> &gt; .99)</a:t>
            </a:r>
          </a:p>
          <a:p>
            <a:pPr eaLnBrk="1" hangingPunct="1"/>
            <a:r>
              <a:rPr lang="en-US" altLang="en-US" sz="1700" dirty="0"/>
              <a:t>The number of improving test locations was significantly higher in the treatment vs the placebo group (median [IQR], 15 [6-25] vs 7 [6-11]; </a:t>
            </a:r>
            <a:r>
              <a:rPr lang="en-US" altLang="en-US" sz="1700" i="1" dirty="0"/>
              <a:t>P</a:t>
            </a:r>
            <a:r>
              <a:rPr lang="en-US" altLang="en-US" sz="1700" dirty="0"/>
              <a:t> = .005).</a:t>
            </a:r>
          </a:p>
          <a:p>
            <a:pPr eaLnBrk="1" hangingPunct="1"/>
            <a:r>
              <a:rPr lang="en-US" sz="1700" dirty="0"/>
              <a:t>There was no difference between treatment and placebo groups (median [IQR], 12 [6-21] vs 11 [5-20]; </a:t>
            </a:r>
            <a:r>
              <a:rPr lang="en-US" sz="1700" i="1" dirty="0"/>
              <a:t>P</a:t>
            </a:r>
            <a:r>
              <a:rPr lang="en-US" sz="1700" dirty="0"/>
              <a:t> = .66).</a:t>
            </a:r>
          </a:p>
          <a:p>
            <a:pPr eaLnBrk="1" hangingPunct="1"/>
            <a:r>
              <a:rPr lang="en-US" sz="1700" dirty="0"/>
              <a:t>There was no effect of randomization on rates of change of optical coherence tomography global retinal nerve fiber layer thickness (difference, 0.18; 95% CI, −0.06 to 0.43; </a:t>
            </a:r>
            <a:r>
              <a:rPr lang="en-US" sz="1700" i="1" dirty="0"/>
              <a:t>P</a:t>
            </a:r>
            <a:r>
              <a:rPr lang="en-US" sz="1700" dirty="0"/>
              <a:t> = .13). </a:t>
            </a:r>
          </a:p>
          <a:p>
            <a:pPr eaLnBrk="1" hangingPunct="1"/>
            <a:r>
              <a:rPr lang="en-US" sz="1700" dirty="0"/>
              <a:t>No differences in Montréal Cognitive Assessment  scores were noted between groups (difference, 0.06 units; 95% CI, −0.08 to 0.20; </a:t>
            </a:r>
            <a:r>
              <a:rPr lang="en-US" sz="1700" i="1" dirty="0"/>
              <a:t>P</a:t>
            </a:r>
            <a:r>
              <a:rPr lang="en-US" sz="1700" dirty="0"/>
              <a:t> = .42).</a:t>
            </a:r>
            <a:endParaRPr lang="en-US" altLang="en-US" sz="1700" dirty="0"/>
          </a:p>
          <a:p>
            <a:pPr eaLnBrk="1" hangingPunct="1"/>
            <a:endParaRPr lang="en-US" altLang="en-US" kern="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381000" y="809625"/>
            <a:ext cx="8229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Clinical Characteristics of the Study Sample by Randomization Group</a:t>
            </a:r>
          </a:p>
        </p:txBody>
      </p:sp>
      <p:pic>
        <p:nvPicPr>
          <p:cNvPr id="3" name="Picture 2">
            <a:extLst>
              <a:ext uri="{FF2B5EF4-FFF2-40B4-BE49-F238E27FC236}">
                <a16:creationId xmlns:a16="http://schemas.microsoft.com/office/drawing/2014/main" id="{42A03E75-1C67-4E21-9799-974A34139BA9}"/>
              </a:ext>
            </a:extLst>
          </p:cNvPr>
          <p:cNvPicPr>
            <a:picLocks noChangeAspect="1"/>
          </p:cNvPicPr>
          <p:nvPr/>
        </p:nvPicPr>
        <p:blipFill>
          <a:blip r:embed="rId2"/>
          <a:stretch>
            <a:fillRect/>
          </a:stretch>
        </p:blipFill>
        <p:spPr>
          <a:xfrm>
            <a:off x="2348428" y="1219200"/>
            <a:ext cx="4447143" cy="4693585"/>
          </a:xfrm>
          <a:prstGeom prst="rect">
            <a:avLst/>
          </a:prstGeom>
        </p:spPr>
      </p:pic>
    </p:spTree>
    <p:extLst>
      <p:ext uri="{BB962C8B-B14F-4D97-AF65-F5344CB8AC3E}">
        <p14:creationId xmlns:p14="http://schemas.microsoft.com/office/powerpoint/2010/main" val="1116691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pic>
        <p:nvPicPr>
          <p:cNvPr id="6" name="Picture 5">
            <a:extLst>
              <a:ext uri="{FF2B5EF4-FFF2-40B4-BE49-F238E27FC236}">
                <a16:creationId xmlns:a16="http://schemas.microsoft.com/office/drawing/2014/main" id="{52F33C06-D00C-4A9C-9747-507960736EA8}"/>
              </a:ext>
            </a:extLst>
          </p:cNvPr>
          <p:cNvPicPr>
            <a:picLocks noChangeAspect="1"/>
          </p:cNvPicPr>
          <p:nvPr/>
        </p:nvPicPr>
        <p:blipFill rotWithShape="1">
          <a:blip r:embed="rId2"/>
          <a:srcRect l="4448" t="9185" r="9546" b="17334"/>
          <a:stretch/>
        </p:blipFill>
        <p:spPr>
          <a:xfrm>
            <a:off x="3968318" y="1376039"/>
            <a:ext cx="4419600" cy="3657600"/>
          </a:xfrm>
          <a:prstGeom prst="rect">
            <a:avLst/>
          </a:prstGeom>
        </p:spPr>
      </p:pic>
      <p:sp>
        <p:nvSpPr>
          <p:cNvPr id="2" name="TextBox 1">
            <a:extLst>
              <a:ext uri="{FF2B5EF4-FFF2-40B4-BE49-F238E27FC236}">
                <a16:creationId xmlns:a16="http://schemas.microsoft.com/office/drawing/2014/main" id="{91BBE739-F072-4A0F-9E7E-8D5795C0DE4C}"/>
              </a:ext>
            </a:extLst>
          </p:cNvPr>
          <p:cNvSpPr txBox="1"/>
          <p:nvPr/>
        </p:nvSpPr>
        <p:spPr>
          <a:xfrm>
            <a:off x="609600" y="1371600"/>
            <a:ext cx="3358719" cy="3139321"/>
          </a:xfrm>
          <a:prstGeom prst="rect">
            <a:avLst/>
          </a:prstGeom>
          <a:noFill/>
        </p:spPr>
        <p:txBody>
          <a:bodyPr wrap="square" rtlCol="0">
            <a:spAutoFit/>
          </a:bodyPr>
          <a:lstStyle/>
          <a:p>
            <a:pPr eaLnBrk="1" hangingPunct="1">
              <a:buFontTx/>
              <a:buNone/>
            </a:pPr>
            <a:r>
              <a:rPr lang="en-US" altLang="en-US" dirty="0"/>
              <a:t>Visual function significantly improved in the nicotinamide and pyruvate group compared with placebo. </a:t>
            </a:r>
          </a:p>
          <a:p>
            <a:pPr eaLnBrk="1" hangingPunct="1">
              <a:buFontTx/>
              <a:buNone/>
            </a:pPr>
            <a:endParaRPr lang="en-US" altLang="en-US" dirty="0"/>
          </a:p>
          <a:p>
            <a:pPr eaLnBrk="1" hangingPunct="1">
              <a:buFontTx/>
              <a:buNone/>
            </a:pPr>
            <a:r>
              <a:rPr lang="en-US" altLang="en-US" dirty="0"/>
              <a:t>Odds ratio for visual function improvement, nicotinamide and pyruvate vs placebo: 3.20 (95% CI, 1.25-8.16); </a:t>
            </a:r>
            <a:r>
              <a:rPr lang="en-US" altLang="en-US" i="1" dirty="0"/>
              <a:t>P</a:t>
            </a:r>
            <a:r>
              <a:rPr lang="en-US" altLang="en-US" dirty="0"/>
              <a:t> = .01.</a:t>
            </a:r>
            <a:endParaRPr lang="en-US" altLang="en-US" i="1" dirty="0"/>
          </a:p>
          <a:p>
            <a:pPr eaLnBrk="1" hangingPunct="1">
              <a:buFontTx/>
              <a:buNone/>
            </a:pPr>
            <a:endParaRPr lang="en-US" altLang="en-US" dirty="0"/>
          </a:p>
          <a:p>
            <a:endParaRPr lang="en-US" dirty="0"/>
          </a:p>
        </p:txBody>
      </p:sp>
    </p:spTree>
    <p:extLst>
      <p:ext uri="{BB962C8B-B14F-4D97-AF65-F5344CB8AC3E}">
        <p14:creationId xmlns:p14="http://schemas.microsoft.com/office/powerpoint/2010/main" val="1140861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pic>
        <p:nvPicPr>
          <p:cNvPr id="3" name="Picture 2">
            <a:extLst>
              <a:ext uri="{FF2B5EF4-FFF2-40B4-BE49-F238E27FC236}">
                <a16:creationId xmlns:a16="http://schemas.microsoft.com/office/drawing/2014/main" id="{25097C8B-2907-40FC-B5D0-C995E4796FF4}"/>
              </a:ext>
            </a:extLst>
          </p:cNvPr>
          <p:cNvPicPr>
            <a:picLocks noChangeAspect="1"/>
          </p:cNvPicPr>
          <p:nvPr/>
        </p:nvPicPr>
        <p:blipFill>
          <a:blip r:embed="rId2"/>
          <a:stretch>
            <a:fillRect/>
          </a:stretch>
        </p:blipFill>
        <p:spPr>
          <a:xfrm>
            <a:off x="1333500" y="1499175"/>
            <a:ext cx="6477000" cy="1616953"/>
          </a:xfrm>
          <a:prstGeom prst="rect">
            <a:avLst/>
          </a:prstGeom>
        </p:spPr>
      </p:pic>
      <p:sp>
        <p:nvSpPr>
          <p:cNvPr id="7" name="TextBox 6">
            <a:extLst>
              <a:ext uri="{FF2B5EF4-FFF2-40B4-BE49-F238E27FC236}">
                <a16:creationId xmlns:a16="http://schemas.microsoft.com/office/drawing/2014/main" id="{6AE93878-A57E-4DD8-A1C2-18C12DEBE457}"/>
              </a:ext>
            </a:extLst>
          </p:cNvPr>
          <p:cNvSpPr txBox="1"/>
          <p:nvPr/>
        </p:nvSpPr>
        <p:spPr>
          <a:xfrm>
            <a:off x="762000" y="914400"/>
            <a:ext cx="7543800" cy="584775"/>
          </a:xfrm>
          <a:prstGeom prst="rect">
            <a:avLst/>
          </a:prstGeom>
          <a:noFill/>
        </p:spPr>
        <p:txBody>
          <a:bodyPr wrap="square" rtlCol="0">
            <a:spAutoFit/>
          </a:bodyPr>
          <a:lstStyle/>
          <a:p>
            <a:pPr algn="ctr"/>
            <a:r>
              <a:rPr lang="en-US" sz="1600" dirty="0"/>
              <a:t>Bivariate Logistic Mixed-Effects Regression Testing the Association Between Randomization, Baseline Severity, and Pointwise Improvement</a:t>
            </a:r>
          </a:p>
        </p:txBody>
      </p:sp>
      <p:sp>
        <p:nvSpPr>
          <p:cNvPr id="8" name="TextBox 7">
            <a:extLst>
              <a:ext uri="{FF2B5EF4-FFF2-40B4-BE49-F238E27FC236}">
                <a16:creationId xmlns:a16="http://schemas.microsoft.com/office/drawing/2014/main" id="{7220F447-2FE6-4BAC-9576-93E398439731}"/>
              </a:ext>
            </a:extLst>
          </p:cNvPr>
          <p:cNvSpPr txBox="1"/>
          <p:nvPr/>
        </p:nvSpPr>
        <p:spPr>
          <a:xfrm>
            <a:off x="762000" y="3429000"/>
            <a:ext cx="7543800" cy="584775"/>
          </a:xfrm>
          <a:prstGeom prst="rect">
            <a:avLst/>
          </a:prstGeom>
          <a:noFill/>
        </p:spPr>
        <p:txBody>
          <a:bodyPr wrap="square" rtlCol="0">
            <a:spAutoFit/>
          </a:bodyPr>
          <a:lstStyle/>
          <a:p>
            <a:pPr algn="ctr"/>
            <a:r>
              <a:rPr lang="en-US" sz="1600" dirty="0"/>
              <a:t>Univariable Linear Mixed-Effects Models Testing Differences in Rates of Change of Visual Field Global Indices Between Treatment Groups</a:t>
            </a:r>
          </a:p>
        </p:txBody>
      </p:sp>
      <p:pic>
        <p:nvPicPr>
          <p:cNvPr id="10" name="Picture 9">
            <a:extLst>
              <a:ext uri="{FF2B5EF4-FFF2-40B4-BE49-F238E27FC236}">
                <a16:creationId xmlns:a16="http://schemas.microsoft.com/office/drawing/2014/main" id="{024BFADD-6C51-4BD7-A640-54064E078FC1}"/>
              </a:ext>
            </a:extLst>
          </p:cNvPr>
          <p:cNvPicPr>
            <a:picLocks noChangeAspect="1"/>
          </p:cNvPicPr>
          <p:nvPr/>
        </p:nvPicPr>
        <p:blipFill>
          <a:blip r:embed="rId3"/>
          <a:stretch>
            <a:fillRect/>
          </a:stretch>
        </p:blipFill>
        <p:spPr>
          <a:xfrm>
            <a:off x="1371600" y="4013775"/>
            <a:ext cx="6242863" cy="187418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Comment</a:t>
            </a:r>
          </a:p>
        </p:txBody>
      </p:sp>
      <p:sp>
        <p:nvSpPr>
          <p:cNvPr id="6" name="Rectangle 3"/>
          <p:cNvSpPr txBox="1">
            <a:spLocks noChangeArrowheads="1"/>
          </p:cNvSpPr>
          <p:nvPr/>
        </p:nvSpPr>
        <p:spPr bwMode="auto">
          <a:xfrm>
            <a:off x="457200" y="914400"/>
            <a:ext cx="8153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In this randomized, double-blind, placebo-controlled clinical trial, patients with manifest OAG treated with a combination of nutritional supplements (nicotinamide and pyruvate) experienced a statistically significant improvement in visual function compared to the placebo group.</a:t>
            </a:r>
          </a:p>
          <a:p>
            <a:pPr eaLnBrk="1" hangingPunct="1"/>
            <a:r>
              <a:rPr lang="en-US" altLang="en-US" kern="0" dirty="0"/>
              <a:t>One hypothesis is that, in addition to dead and healthy RGCs in patents with glaucoma, some cells may still be functioning at variable firing rates.</a:t>
            </a:r>
          </a:p>
          <a:p>
            <a:pPr eaLnBrk="1" hangingPunct="1"/>
            <a:r>
              <a:rPr lang="en-US" altLang="en-US" kern="0" dirty="0"/>
              <a:t>The combination of nicotinamide and pyruvate may help improve their function.</a:t>
            </a:r>
          </a:p>
          <a:p>
            <a:pPr eaLnBrk="1" hangingPunct="1"/>
            <a:r>
              <a:rPr lang="en-US" altLang="en-US" kern="0" dirty="0"/>
              <a:t>Nicotinamide and pyruvate supplementation and their effects on the mitochondria and energetic status of these cells may rescue these cells to a state with better function, which is translated into improved perimetric and electroretinographic measures.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Comment</a:t>
            </a:r>
          </a:p>
        </p:txBody>
      </p:sp>
      <p:sp>
        <p:nvSpPr>
          <p:cNvPr id="6" name="Rectangle 3"/>
          <p:cNvSpPr txBox="1">
            <a:spLocks noChangeArrowheads="1"/>
          </p:cNvSpPr>
          <p:nvPr/>
        </p:nvSpPr>
        <p:spPr bwMode="auto">
          <a:xfrm>
            <a:off x="457200" y="914400"/>
            <a:ext cx="8153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Although optical coherence tomography changes were not significant in the current study, this imaging modality was performed only twice (at baseline and end of study) for safety assessment and was therefore underpowered. </a:t>
            </a:r>
          </a:p>
          <a:p>
            <a:pPr eaLnBrk="1" hangingPunct="1"/>
            <a:r>
              <a:rPr lang="en-US" altLang="en-US" kern="0" dirty="0"/>
              <a:t>This study used a novel design aimed at improving the statistical power to detect visual field changes using clusters of tests, which is called the wait-and-see approach.</a:t>
            </a:r>
          </a:p>
          <a:p>
            <a:pPr eaLnBrk="1" hangingPunct="1"/>
            <a:r>
              <a:rPr lang="en-US" altLang="en-US" kern="0" dirty="0"/>
              <a:t>Clinical trials in glaucoma to date have required large sample sizes and long follow-up to be able to detect statistically significant changes between groups. </a:t>
            </a:r>
          </a:p>
          <a:p>
            <a:pPr eaLnBrk="1" hangingPunct="1"/>
            <a:r>
              <a:rPr lang="en-US" altLang="en-US" kern="0" dirty="0"/>
              <a:t>This study has important implications for clinical trial design, suggesting that this approach is feasible and may indeed be able to reduce costs of future trials in glaucoma.</a:t>
            </a:r>
          </a:p>
        </p:txBody>
      </p:sp>
    </p:spTree>
    <p:extLst>
      <p:ext uri="{BB962C8B-B14F-4D97-AF65-F5344CB8AC3E}">
        <p14:creationId xmlns:p14="http://schemas.microsoft.com/office/powerpoint/2010/main" val="196374697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233</TotalTime>
  <Words>1107</Words>
  <Application>Microsoft Office PowerPoint</Application>
  <PresentationFormat>On-screen Show (4:3)</PresentationFormat>
  <Paragraphs>59</Paragraphs>
  <Slides>11</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11</vt:i4>
      </vt:variant>
    </vt:vector>
  </HeadingPairs>
  <TitlesOfParts>
    <vt:vector size="13" baseType="lpstr">
      <vt:lpstr>Arial</vt:lpstr>
      <vt:lpstr>Default Design</vt:lpstr>
      <vt:lpstr>PowerPoint Presentation</vt:lpstr>
      <vt:lpstr>Introduction</vt:lpstr>
      <vt:lpstr>Methods</vt:lpstr>
      <vt:lpstr>Results</vt:lpstr>
      <vt:lpstr>Results</vt:lpstr>
      <vt:lpstr>Results</vt:lpstr>
      <vt:lpstr>Results</vt:lpstr>
      <vt:lpstr>Comment</vt:lpstr>
      <vt:lpstr>Comment</vt:lpstr>
      <vt:lpstr>Contact Information</vt:lpstr>
      <vt:lpstr>Conflict of Interest Disclosures</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Iris Lo</cp:lastModifiedBy>
  <cp:revision>41</cp:revision>
  <dcterms:created xsi:type="dcterms:W3CDTF">2011-01-18T21:26:38Z</dcterms:created>
  <dcterms:modified xsi:type="dcterms:W3CDTF">2021-10-29T17:52:51Z</dcterms:modified>
</cp:coreProperties>
</file>