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595959"/>
    <a:srgbClr val="000000"/>
    <a:srgbClr val="8109A0"/>
    <a:srgbClr val="894193"/>
    <a:srgbClr val="4ACCCA"/>
    <a:srgbClr val="2BC3C2"/>
    <a:srgbClr val="2686A8"/>
    <a:srgbClr val="007399"/>
    <a:srgbClr val="006F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4628" autoAdjust="0"/>
  </p:normalViewPr>
  <p:slideViewPr>
    <p:cSldViewPr>
      <p:cViewPr varScale="1">
        <p:scale>
          <a:sx n="108" d="100"/>
          <a:sy n="108" d="100"/>
        </p:scale>
        <p:origin x="90" y="13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ummary Slide">
    <p:spTree>
      <p:nvGrpSpPr>
        <p:cNvPr id="1" name=""/>
        <p:cNvGrpSpPr/>
        <p:nvPr/>
      </p:nvGrpSpPr>
      <p:grpSpPr>
        <a:xfrm>
          <a:off x="0" y="0"/>
          <a:ext cx="0" cy="0"/>
          <a:chOff x="0" y="0"/>
          <a:chExt cx="0" cy="0"/>
        </a:xfrm>
      </p:grpSpPr>
      <p:sp>
        <p:nvSpPr>
          <p:cNvPr id="13" name="Content Placeholder 2"/>
          <p:cNvSpPr>
            <a:spLocks noGrp="1"/>
          </p:cNvSpPr>
          <p:nvPr>
            <p:ph idx="1"/>
          </p:nvPr>
        </p:nvSpPr>
        <p:spPr>
          <a:xfrm>
            <a:off x="228600" y="990600"/>
            <a:ext cx="8686800" cy="5135563"/>
          </a:xfrm>
          <a:prstGeom prst="rect">
            <a:avLst/>
          </a:prstGeom>
        </p:spPr>
        <p:txBody>
          <a:bodyPr/>
          <a:lstStyle>
            <a:lvl1pPr>
              <a:buClr>
                <a:srgbClr val="8109A0"/>
              </a:buClr>
              <a:defRPr/>
            </a:lvl1pPr>
            <a:lvl2pPr>
              <a:buClr>
                <a:srgbClr val="8109A0"/>
              </a:buClr>
              <a:defRPr/>
            </a:lvl2pPr>
            <a:lvl3pPr>
              <a:buClr>
                <a:srgbClr val="8109A0"/>
              </a:buClr>
              <a:defRPr/>
            </a:lvl3pPr>
            <a:lvl4pPr>
              <a:buClr>
                <a:srgbClr val="8109A0"/>
              </a:buClr>
              <a:defRPr/>
            </a:lvl4pPr>
            <a:lvl5pPr>
              <a:buClr>
                <a:srgbClr val="8109A0"/>
              </a:buCl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ubtitle 2"/>
          <p:cNvSpPr>
            <a:spLocks noGrp="1"/>
          </p:cNvSpPr>
          <p:nvPr>
            <p:ph type="subTitle" idx="10" hasCustomPrompt="1"/>
          </p:nvPr>
        </p:nvSpPr>
        <p:spPr>
          <a:xfrm>
            <a:off x="1981200" y="6526304"/>
            <a:ext cx="7104530" cy="331695"/>
          </a:xfrm>
          <a:prstGeom prst="rect">
            <a:avLst/>
          </a:prstGeom>
        </p:spPr>
        <p:txBody>
          <a:bodyPr/>
          <a:lstStyle>
            <a:lvl1pPr marL="0" indent="0" algn="r">
              <a:buNone/>
              <a:defRPr sz="11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[Surname Initial], et al. </a:t>
            </a:r>
            <a:r>
              <a:rPr lang="en-US" dirty="0" err="1" smtClean="0"/>
              <a:t>Clin</a:t>
            </a:r>
            <a:r>
              <a:rPr lang="en-US" dirty="0" smtClean="0"/>
              <a:t> Drug </a:t>
            </a:r>
            <a:r>
              <a:rPr lang="en-US" dirty="0" err="1" smtClean="0"/>
              <a:t>Investig</a:t>
            </a:r>
            <a:r>
              <a:rPr lang="en-US" dirty="0" smtClean="0"/>
              <a:t>. [YEAR]. [INSERT DOI]</a:t>
            </a:r>
            <a:endParaRPr lang="en-US" dirty="0"/>
          </a:p>
        </p:txBody>
      </p:sp>
      <p:pic>
        <p:nvPicPr>
          <p:cNvPr id="7" name="Picture 6" descr="Adis_white.png"/>
          <p:cNvPicPr>
            <a:picLocks noChangeAspect="1"/>
          </p:cNvPicPr>
          <p:nvPr userDrawn="1"/>
        </p:nvPicPr>
        <p:blipFill>
          <a:blip r:embed="rId2" cstate="print"/>
          <a:stretch>
            <a:fillRect/>
          </a:stretch>
        </p:blipFill>
        <p:spPr>
          <a:xfrm>
            <a:off x="152400" y="6574464"/>
            <a:ext cx="653742" cy="182865"/>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6477000"/>
            <a:ext cx="9144000" cy="381000"/>
          </a:xfrm>
          <a:prstGeom prst="rect">
            <a:avLst/>
          </a:prstGeom>
          <a:solidFill>
            <a:srgbClr val="8109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nvGrpSpPr>
          <p:cNvPr id="2" name="Group 1"/>
          <p:cNvGrpSpPr/>
          <p:nvPr userDrawn="1"/>
        </p:nvGrpSpPr>
        <p:grpSpPr>
          <a:xfrm>
            <a:off x="0" y="-15980"/>
            <a:ext cx="9144000" cy="771525"/>
            <a:chOff x="0" y="0"/>
            <a:chExt cx="9144000" cy="771525"/>
          </a:xfrm>
        </p:grpSpPr>
        <p:sp>
          <p:nvSpPr>
            <p:cNvPr id="3" name="Rectangle 2"/>
            <p:cNvSpPr/>
            <p:nvPr userDrawn="1"/>
          </p:nvSpPr>
          <p:spPr>
            <a:xfrm>
              <a:off x="0" y="0"/>
              <a:ext cx="9144000" cy="771525"/>
            </a:xfrm>
            <a:prstGeom prst="rect">
              <a:avLst/>
            </a:prstGeom>
            <a:solidFill>
              <a:srgbClr val="8109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userDrawn="1"/>
          </p:nvGrpSpPr>
          <p:grpSpPr>
            <a:xfrm>
              <a:off x="7696200" y="82306"/>
              <a:ext cx="1447800" cy="600164"/>
              <a:chOff x="7696200" y="52920"/>
              <a:chExt cx="1447800" cy="697407"/>
            </a:xfrm>
            <a:effectLst>
              <a:outerShdw blurRad="50800" dist="38100" dir="5400000" algn="ctr" rotWithShape="0">
                <a:schemeClr val="tx1">
                  <a:alpha val="40000"/>
                </a:schemeClr>
              </a:outerShdw>
            </a:effectLst>
          </p:grpSpPr>
          <p:sp>
            <p:nvSpPr>
              <p:cNvPr id="9" name="Rectangle 8"/>
              <p:cNvSpPr/>
              <p:nvPr/>
            </p:nvSpPr>
            <p:spPr>
              <a:xfrm>
                <a:off x="7696200" y="116775"/>
                <a:ext cx="1447800" cy="620967"/>
              </a:xfrm>
              <a:prstGeom prst="rect">
                <a:avLst/>
              </a:prstGeom>
              <a:solidFill>
                <a:srgbClr val="894193"/>
              </a:solidFill>
              <a:ln>
                <a:solidFill>
                  <a:srgbClr val="894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7775455" y="52920"/>
                <a:ext cx="1289289" cy="697407"/>
              </a:xfrm>
              <a:prstGeom prst="rect">
                <a:avLst/>
              </a:prstGeom>
              <a:noFill/>
              <a:effectLst/>
            </p:spPr>
            <p:txBody>
              <a:bodyPr wrap="square" rtlCol="0">
                <a:spAutoFit/>
              </a:bodyPr>
              <a:lstStyle/>
              <a:p>
                <a:pPr algn="ctr"/>
                <a:r>
                  <a:rPr lang="en-GB" sz="1100" b="0" dirty="0" smtClean="0">
                    <a:solidFill>
                      <a:schemeClr val="bg1"/>
                    </a:solidFill>
                    <a:latin typeface="Trebuchet MS" panose="020B0603020202020204" pitchFamily="34" charset="0"/>
                  </a:rPr>
                  <a:t>PEER-REVIEWED</a:t>
                </a:r>
              </a:p>
              <a:p>
                <a:pPr algn="ctr"/>
                <a:r>
                  <a:rPr lang="en-GB" sz="1100" b="0" dirty="0" smtClean="0">
                    <a:solidFill>
                      <a:schemeClr val="bg1"/>
                    </a:solidFill>
                    <a:latin typeface="Trebuchet MS" panose="020B0603020202020204" pitchFamily="34" charset="0"/>
                  </a:rPr>
                  <a:t>PLAIN</a:t>
                </a:r>
                <a:r>
                  <a:rPr lang="en-GB" sz="1100" b="0" baseline="0" dirty="0" smtClean="0">
                    <a:solidFill>
                      <a:schemeClr val="bg1"/>
                    </a:solidFill>
                    <a:latin typeface="Trebuchet MS" panose="020B0603020202020204" pitchFamily="34" charset="0"/>
                  </a:rPr>
                  <a:t> LANGUAGE SUMMARY</a:t>
                </a:r>
                <a:endParaRPr lang="en-GB" sz="1100" b="0" dirty="0">
                  <a:solidFill>
                    <a:schemeClr val="bg1"/>
                  </a:solidFill>
                  <a:latin typeface="Trebuchet MS" panose="020B0603020202020204" pitchFamily="34" charset="0"/>
                </a:endParaRPr>
              </a:p>
            </p:txBody>
          </p:sp>
        </p:grpSp>
      </p:grpSp>
      <p:pic>
        <p:nvPicPr>
          <p:cNvPr id="14" name="Picture 13"/>
          <p:cNvPicPr>
            <a:picLocks noChangeAspect="1"/>
          </p:cNvPicPr>
          <p:nvPr userDrawn="1"/>
        </p:nvPicPr>
        <p:blipFill>
          <a:blip r:embed="rId3"/>
          <a:stretch>
            <a:fillRect/>
          </a:stretch>
        </p:blipFill>
        <p:spPr>
          <a:xfrm>
            <a:off x="76200" y="0"/>
            <a:ext cx="4602088" cy="808059"/>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Lst>
  <p:timing>
    <p:tnLst>
      <p:par>
        <p:cTn id="1" dur="indefinite" restart="never" nodeType="tmRoot"/>
      </p:par>
    </p:tnLst>
  </p:timing>
  <p:txStyles>
    <p:titleStyle>
      <a:lvl1pPr algn="r" defTabSz="914400" rtl="0" eaLnBrk="1" latinLnBrk="0" hangingPunct="1">
        <a:spcBef>
          <a:spcPct val="0"/>
        </a:spcBef>
        <a:buNone/>
        <a:defRPr sz="1200" kern="1200">
          <a:solidFill>
            <a:schemeClr val="bg1"/>
          </a:solidFill>
          <a:latin typeface="Trebuchet MS" pitchFamily="34" charset="0"/>
          <a:ea typeface="+mj-ea"/>
          <a:cs typeface="+mj-cs"/>
        </a:defRPr>
      </a:lvl1pPr>
    </p:titleStyle>
    <p:bodyStyle>
      <a:lvl1pPr marL="342900" indent="-342900" algn="l" defTabSz="914400" rtl="0" eaLnBrk="1" latinLnBrk="0" hangingPunct="1">
        <a:spcBef>
          <a:spcPct val="20000"/>
        </a:spcBef>
        <a:buClr>
          <a:srgbClr val="92D050"/>
        </a:buClr>
        <a:buFont typeface="Arial" pitchFamily="34" charset="0"/>
        <a:buChar char="•"/>
        <a:defRPr sz="2000" kern="1200">
          <a:solidFill>
            <a:schemeClr val="tx1">
              <a:lumMod val="65000"/>
              <a:lumOff val="35000"/>
            </a:schemeClr>
          </a:solidFill>
          <a:latin typeface="Trebuchet MS" pitchFamily="34" charset="0"/>
          <a:ea typeface="+mn-ea"/>
          <a:cs typeface="+mn-cs"/>
        </a:defRPr>
      </a:lvl1pPr>
      <a:lvl2pPr marL="742950" indent="-285750" algn="l" defTabSz="914400" rtl="0" eaLnBrk="1" latinLnBrk="0" hangingPunct="1">
        <a:spcBef>
          <a:spcPct val="20000"/>
        </a:spcBef>
        <a:buClr>
          <a:srgbClr val="92D050"/>
        </a:buClr>
        <a:buFont typeface="Arial" pitchFamily="34" charset="0"/>
        <a:buChar char="–"/>
        <a:defRPr sz="1800" kern="1200">
          <a:solidFill>
            <a:schemeClr val="tx1">
              <a:lumMod val="65000"/>
              <a:lumOff val="35000"/>
            </a:schemeClr>
          </a:solidFill>
          <a:latin typeface="Trebuchet MS" pitchFamily="34" charset="0"/>
          <a:ea typeface="+mn-ea"/>
          <a:cs typeface="+mn-cs"/>
        </a:defRPr>
      </a:lvl2pPr>
      <a:lvl3pPr marL="1143000" indent="-228600" algn="l" defTabSz="914400" rtl="0" eaLnBrk="1" latinLnBrk="0" hangingPunct="1">
        <a:spcBef>
          <a:spcPct val="20000"/>
        </a:spcBef>
        <a:buClr>
          <a:srgbClr val="92D050"/>
        </a:buClr>
        <a:buFont typeface="Arial" pitchFamily="34" charset="0"/>
        <a:buChar char="•"/>
        <a:defRPr sz="1600" kern="1200">
          <a:solidFill>
            <a:schemeClr val="tx1">
              <a:lumMod val="65000"/>
              <a:lumOff val="35000"/>
            </a:schemeClr>
          </a:solidFill>
          <a:latin typeface="Trebuchet MS" pitchFamily="34" charset="0"/>
          <a:ea typeface="+mn-ea"/>
          <a:cs typeface="+mn-cs"/>
        </a:defRPr>
      </a:lvl3pPr>
      <a:lvl4pPr marL="1600200" indent="-228600" algn="l" defTabSz="914400" rtl="0" eaLnBrk="1" latinLnBrk="0" hangingPunct="1">
        <a:spcBef>
          <a:spcPct val="20000"/>
        </a:spcBef>
        <a:buClr>
          <a:srgbClr val="92D050"/>
        </a:buClr>
        <a:buFont typeface="Arial" pitchFamily="34" charset="0"/>
        <a:buChar char="–"/>
        <a:defRPr sz="1400" kern="1200">
          <a:solidFill>
            <a:schemeClr val="tx1">
              <a:lumMod val="65000"/>
              <a:lumOff val="35000"/>
            </a:schemeClr>
          </a:solidFill>
          <a:latin typeface="Trebuchet MS" pitchFamily="34" charset="0"/>
          <a:ea typeface="+mn-ea"/>
          <a:cs typeface="+mn-cs"/>
        </a:defRPr>
      </a:lvl4pPr>
      <a:lvl5pPr marL="2057400" indent="-228600" algn="l" defTabSz="914400" rtl="0" eaLnBrk="1" latinLnBrk="0" hangingPunct="1">
        <a:spcBef>
          <a:spcPct val="20000"/>
        </a:spcBef>
        <a:buClr>
          <a:srgbClr val="92D050"/>
        </a:buClr>
        <a:buFont typeface="Arial" pitchFamily="34" charset="0"/>
        <a:buChar char="»"/>
        <a:defRPr sz="1200" kern="1200">
          <a:solidFill>
            <a:schemeClr val="tx1">
              <a:lumMod val="65000"/>
              <a:lumOff val="35000"/>
            </a:schemeClr>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0"/>
          </p:nvPr>
        </p:nvSpPr>
        <p:spPr>
          <a:xfrm>
            <a:off x="1981200" y="6442816"/>
            <a:ext cx="7104530" cy="442079"/>
          </a:xfrm>
        </p:spPr>
        <p:txBody>
          <a:bodyPr/>
          <a:lstStyle/>
          <a:p>
            <a:r>
              <a:rPr lang="en-NZ" dirty="0" smtClean="0"/>
              <a:t>Filgotinib </a:t>
            </a:r>
            <a:r>
              <a:rPr lang="en-NZ" dirty="0"/>
              <a:t>in Rheumatoid Arthritis: A Profile of Its </a:t>
            </a:r>
            <a:r>
              <a:rPr lang="en-NZ" dirty="0" smtClean="0"/>
              <a:t>Use</a:t>
            </a:r>
            <a:endParaRPr lang="en-GB" dirty="0" smtClean="0"/>
          </a:p>
          <a:p>
            <a:r>
              <a:rPr lang="en-GB" dirty="0" smtClean="0"/>
              <a:t>Kim ES, Keam SJ. Clin Drug Investig. </a:t>
            </a:r>
            <a:r>
              <a:rPr lang="en-GB" dirty="0"/>
              <a:t>202110.1007/s40261-021-01055-0</a:t>
            </a:r>
            <a:endParaRPr lang="en-GB" dirty="0"/>
          </a:p>
        </p:txBody>
      </p:sp>
      <p:sp>
        <p:nvSpPr>
          <p:cNvPr id="4" name="AutoShape 4" descr="https://files.slack.com/files-pri/T0LUA5MK4-FUN7NB8MU/biodrug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descr="https://files.slack.com/files-pri/T0LUA5MK4-FUN7NB8MU/biodrugs.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8" descr="https://files.slack.com/files-pri/T0LUA5MK4-FUN7NB8MU/biodrugs.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Rectangle 3"/>
          <p:cNvSpPr>
            <a:spLocks noChangeArrowheads="1"/>
          </p:cNvSpPr>
          <p:nvPr/>
        </p:nvSpPr>
        <p:spPr bwMode="auto">
          <a:xfrm>
            <a:off x="228600" y="6011929"/>
            <a:ext cx="8686800" cy="430887"/>
          </a:xfrm>
          <a:prstGeom prst="rect">
            <a:avLst/>
          </a:prstGeom>
          <a:noFill/>
          <a:ln w="9525">
            <a:noFill/>
            <a:miter lim="800000"/>
            <a:headEnd/>
            <a:tailEnd/>
          </a:ln>
        </p:spPr>
        <p:txBody>
          <a:bodyPr wrap="square" anchor="b" anchorCtr="0">
            <a:spAutoFit/>
          </a:bodyPr>
          <a:lstStyle/>
          <a:p>
            <a:r>
              <a:rPr lang="en-GB" sz="1100" dirty="0"/>
              <a:t>This </a:t>
            </a:r>
            <a:r>
              <a:rPr lang="en-GB" sz="1100" dirty="0" smtClean="0"/>
              <a:t>plain language summary </a:t>
            </a:r>
            <a:r>
              <a:rPr lang="en-GB" sz="1100" dirty="0"/>
              <a:t>represents the opinions </a:t>
            </a:r>
            <a:r>
              <a:rPr lang="en-GB" sz="1100"/>
              <a:t>of </a:t>
            </a:r>
            <a:r>
              <a:rPr lang="en-GB" sz="1100" smtClean="0"/>
              <a:t>the authors</a:t>
            </a:r>
            <a:r>
              <a:rPr lang="en-GB" sz="1100" dirty="0" smtClean="0"/>
              <a:t>. </a:t>
            </a:r>
            <a:r>
              <a:rPr lang="en-GB" sz="1100" dirty="0"/>
              <a:t>For a full list of declarations, including funding and author disclosure statements, please see the full text online. © Springer Nature Switzerland AG </a:t>
            </a:r>
            <a:r>
              <a:rPr lang="en-GB" sz="1100" dirty="0" smtClean="0"/>
              <a:t>2021. </a:t>
            </a:r>
            <a:endParaRPr lang="en-GB" sz="1100" dirty="0"/>
          </a:p>
        </p:txBody>
      </p:sp>
      <p:sp>
        <p:nvSpPr>
          <p:cNvPr id="13" name="Content Placeholder 1"/>
          <p:cNvSpPr>
            <a:spLocks noGrp="1"/>
          </p:cNvSpPr>
          <p:nvPr>
            <p:ph idx="1"/>
          </p:nvPr>
        </p:nvSpPr>
        <p:spPr>
          <a:xfrm>
            <a:off x="228600" y="1826667"/>
            <a:ext cx="2971800" cy="4185261"/>
          </a:xfrm>
          <a:prstGeom prst="roundRect">
            <a:avLst>
              <a:gd name="adj" fmla="val 5402"/>
            </a:avLst>
          </a:prstGeom>
          <a:ln w="28575">
            <a:solidFill>
              <a:srgbClr val="8109A0"/>
            </a:solidFill>
          </a:ln>
        </p:spPr>
        <p:txBody>
          <a:bodyPr/>
          <a:lstStyle/>
          <a:p>
            <a:pPr marL="0" indent="0">
              <a:buNone/>
            </a:pPr>
            <a:r>
              <a:rPr lang="en-GB" sz="1600" b="1" dirty="0" smtClean="0">
                <a:solidFill>
                  <a:srgbClr val="894193"/>
                </a:solidFill>
              </a:rPr>
              <a:t>Clinical Considerations</a:t>
            </a:r>
          </a:p>
          <a:p>
            <a:r>
              <a:rPr lang="en-GB" sz="1400" b="1" dirty="0">
                <a:solidFill>
                  <a:srgbClr val="595959"/>
                </a:solidFill>
              </a:rPr>
              <a:t>Second generation JAK inhibitor with preferential inhibition of JAK1 over JAK2, JAK3 and </a:t>
            </a:r>
            <a:r>
              <a:rPr lang="en-GB" sz="1400" b="1" dirty="0" smtClean="0">
                <a:solidFill>
                  <a:srgbClr val="595959"/>
                </a:solidFill>
              </a:rPr>
              <a:t>TYK2</a:t>
            </a:r>
          </a:p>
          <a:p>
            <a:r>
              <a:rPr lang="en-NZ" sz="1400" b="1" dirty="0">
                <a:solidFill>
                  <a:srgbClr val="595959"/>
                </a:solidFill>
              </a:rPr>
              <a:t>As monotherapy or combination therapy, improves RA signs and symptoms as well as physical function and inhibits the progression of structural joint </a:t>
            </a:r>
            <a:r>
              <a:rPr lang="en-NZ" sz="1400" b="1" dirty="0" smtClean="0">
                <a:solidFill>
                  <a:srgbClr val="595959"/>
                </a:solidFill>
              </a:rPr>
              <a:t>damage</a:t>
            </a:r>
          </a:p>
          <a:p>
            <a:r>
              <a:rPr lang="en-NZ" sz="1400" b="1" dirty="0">
                <a:solidFill>
                  <a:srgbClr val="595959"/>
                </a:solidFill>
              </a:rPr>
              <a:t>Noninferior to adalimumab in terms of achieving low disease </a:t>
            </a:r>
            <a:r>
              <a:rPr lang="en-NZ" sz="1400" b="1" dirty="0" smtClean="0">
                <a:solidFill>
                  <a:srgbClr val="595959"/>
                </a:solidFill>
              </a:rPr>
              <a:t>activity</a:t>
            </a:r>
          </a:p>
          <a:p>
            <a:r>
              <a:rPr lang="en-GB" sz="1400" b="1" dirty="0">
                <a:solidFill>
                  <a:srgbClr val="595959"/>
                </a:solidFill>
              </a:rPr>
              <a:t>Generally well tolerated</a:t>
            </a:r>
            <a:endParaRPr lang="en-GB" sz="1600" b="1" dirty="0">
              <a:solidFill>
                <a:srgbClr val="595959"/>
              </a:solidFill>
            </a:endParaRPr>
          </a:p>
        </p:txBody>
      </p:sp>
      <p:sp>
        <p:nvSpPr>
          <p:cNvPr id="14" name="Rounded Rectangle 13"/>
          <p:cNvSpPr/>
          <p:nvPr/>
        </p:nvSpPr>
        <p:spPr>
          <a:xfrm>
            <a:off x="3352800" y="881717"/>
            <a:ext cx="5562600" cy="5130212"/>
          </a:xfrm>
          <a:prstGeom prst="roundRect">
            <a:avLst>
              <a:gd name="adj" fmla="val 3016"/>
            </a:avLst>
          </a:prstGeom>
          <a:ln w="28575">
            <a:solidFill>
              <a:srgbClr val="8109A0"/>
            </a:solidFill>
          </a:ln>
        </p:spPr>
        <p:txBody>
          <a:bodyPr wrap="square">
            <a:noAutofit/>
          </a:bodyPr>
          <a:lstStyle/>
          <a:p>
            <a:r>
              <a:rPr lang="en-GB" sz="2000" b="1" dirty="0">
                <a:solidFill>
                  <a:srgbClr val="894193"/>
                </a:solidFill>
              </a:rPr>
              <a:t>Plain Language Summary </a:t>
            </a:r>
          </a:p>
          <a:p>
            <a:pPr lvl="0"/>
            <a:r>
              <a:rPr lang="en-GB" sz="1400" b="1" i="1" dirty="0">
                <a:solidFill>
                  <a:prstClr val="black">
                    <a:lumMod val="75000"/>
                    <a:lumOff val="25000"/>
                  </a:prstClr>
                </a:solidFill>
              </a:rPr>
              <a:t>Background and rationale</a:t>
            </a:r>
          </a:p>
          <a:p>
            <a:pPr marL="285750" lvl="0" indent="-285750">
              <a:buClr>
                <a:srgbClr val="8109A0"/>
              </a:buClr>
              <a:buFont typeface="Arial" panose="020B0604020202020204" pitchFamily="34" charset="0"/>
              <a:buChar char="•"/>
            </a:pPr>
            <a:r>
              <a:rPr lang="en-NZ" sz="1400" dirty="0">
                <a:solidFill>
                  <a:srgbClr val="404040"/>
                </a:solidFill>
              </a:rPr>
              <a:t>Rheumatoid arthritis (RA) is a chronic autoimmune inflammatory disease mainly affecting the small joints of the hands and </a:t>
            </a:r>
            <a:r>
              <a:rPr lang="en-NZ" sz="1400" dirty="0" smtClean="0">
                <a:solidFill>
                  <a:srgbClr val="404040"/>
                </a:solidFill>
              </a:rPr>
              <a:t>feet. While </a:t>
            </a:r>
            <a:r>
              <a:rPr lang="en-NZ" sz="1400" dirty="0">
                <a:solidFill>
                  <a:srgbClr val="404040"/>
                </a:solidFill>
              </a:rPr>
              <a:t>there is no cure for RA, biologic disease-modifying antirheumatic drugs (DMARDs), which target the inflammatory cytokines (and their receptors) involved in RA, can achieve low disease activity or disease remission. However, these drugs are not always effective or well tolerated and their administration routes (intravenous or subcutaneous) can be a barrier to </a:t>
            </a:r>
            <a:r>
              <a:rPr lang="en-NZ" sz="1400" dirty="0" smtClean="0">
                <a:solidFill>
                  <a:srgbClr val="404040"/>
                </a:solidFill>
              </a:rPr>
              <a:t>use.</a:t>
            </a:r>
          </a:p>
          <a:p>
            <a:pPr marL="285750" indent="-285750">
              <a:buClr>
                <a:srgbClr val="8109A0"/>
              </a:buClr>
              <a:buFont typeface="Arial" panose="020B0604020202020204" pitchFamily="34" charset="0"/>
              <a:buChar char="•"/>
            </a:pPr>
            <a:r>
              <a:rPr lang="en-NZ" sz="1400" dirty="0" smtClean="0">
                <a:solidFill>
                  <a:srgbClr val="404040"/>
                </a:solidFill>
              </a:rPr>
              <a:t>More recently, oral drugs that act on pathways </a:t>
            </a:r>
            <a:r>
              <a:rPr lang="en-NZ" sz="1400" dirty="0">
                <a:solidFill>
                  <a:srgbClr val="404040"/>
                </a:solidFill>
              </a:rPr>
              <a:t>downstream of cytokine receptors have </a:t>
            </a:r>
            <a:r>
              <a:rPr lang="en-NZ" sz="1400" dirty="0" smtClean="0">
                <a:solidFill>
                  <a:srgbClr val="404040"/>
                </a:solidFill>
              </a:rPr>
              <a:t>been </a:t>
            </a:r>
            <a:r>
              <a:rPr lang="en-NZ" sz="1400" dirty="0">
                <a:solidFill>
                  <a:srgbClr val="404040"/>
                </a:solidFill>
              </a:rPr>
              <a:t>developed. These drugs, the Janus kinase (JAK) inhibitors, are targeted synthetic DMARDs. </a:t>
            </a:r>
            <a:r>
              <a:rPr lang="en-NZ" sz="1400" dirty="0" smtClean="0">
                <a:solidFill>
                  <a:srgbClr val="404040"/>
                </a:solidFill>
              </a:rPr>
              <a:t>Filgotinib (</a:t>
            </a:r>
            <a:r>
              <a:rPr lang="en-NZ" sz="1400" dirty="0">
                <a:solidFill>
                  <a:srgbClr val="404040"/>
                </a:solidFill>
              </a:rPr>
              <a:t>Jyseleca</a:t>
            </a:r>
            <a:r>
              <a:rPr lang="en-NZ" sz="1400" dirty="0" smtClean="0">
                <a:solidFill>
                  <a:srgbClr val="404040"/>
                </a:solidFill>
              </a:rPr>
              <a:t>®) is a </a:t>
            </a:r>
            <a:r>
              <a:rPr lang="en-NZ" sz="1400" dirty="0">
                <a:solidFill>
                  <a:srgbClr val="404040"/>
                </a:solidFill>
              </a:rPr>
              <a:t>second-generation JAK </a:t>
            </a:r>
            <a:r>
              <a:rPr lang="en-NZ" sz="1400" dirty="0" smtClean="0">
                <a:solidFill>
                  <a:srgbClr val="404040"/>
                </a:solidFill>
              </a:rPr>
              <a:t>inhibitor.</a:t>
            </a:r>
          </a:p>
          <a:p>
            <a:pPr>
              <a:buClr>
                <a:srgbClr val="8109A0"/>
              </a:buClr>
            </a:pPr>
            <a:r>
              <a:rPr lang="en-GB" sz="1400" b="1" i="1" dirty="0" smtClean="0">
                <a:solidFill>
                  <a:prstClr val="black">
                    <a:lumMod val="75000"/>
                    <a:lumOff val="25000"/>
                  </a:prstClr>
                </a:solidFill>
              </a:rPr>
              <a:t>Clinical findings</a:t>
            </a:r>
          </a:p>
          <a:p>
            <a:pPr marL="285750" lvl="0" indent="-285750">
              <a:buClr>
                <a:srgbClr val="8109A0"/>
              </a:buClr>
              <a:buFont typeface="Arial" panose="020B0604020202020204" pitchFamily="34" charset="0"/>
              <a:buChar char="•"/>
            </a:pPr>
            <a:r>
              <a:rPr lang="en-GB" sz="1400" smtClean="0">
                <a:solidFill>
                  <a:srgbClr val="404040"/>
                </a:solidFill>
              </a:rPr>
              <a:t>Filgotinib </a:t>
            </a:r>
            <a:r>
              <a:rPr lang="en-NZ" sz="1400" smtClean="0">
                <a:solidFill>
                  <a:srgbClr val="404040"/>
                </a:solidFill>
              </a:rPr>
              <a:t>improves </a:t>
            </a:r>
            <a:r>
              <a:rPr lang="en-NZ" sz="1400" dirty="0" smtClean="0">
                <a:solidFill>
                  <a:srgbClr val="404040"/>
                </a:solidFill>
              </a:rPr>
              <a:t>joint swelling, disease activity, pain and physical functioning and reduces progression of joint damage in adults with moderate to severe active RA and is generally well tolerated.</a:t>
            </a:r>
          </a:p>
          <a:p>
            <a:pPr lvl="0"/>
            <a:r>
              <a:rPr lang="en-GB" sz="1400" b="1" i="1" dirty="0" smtClean="0">
                <a:solidFill>
                  <a:prstClr val="black">
                    <a:lumMod val="75000"/>
                    <a:lumOff val="25000"/>
                  </a:prstClr>
                </a:solidFill>
              </a:rPr>
              <a:t>Conclusion</a:t>
            </a:r>
          </a:p>
          <a:p>
            <a:pPr lvl="0"/>
            <a:r>
              <a:rPr lang="en-GB" sz="1400" dirty="0" smtClean="0">
                <a:solidFill>
                  <a:srgbClr val="404040"/>
                </a:solidFill>
              </a:rPr>
              <a:t>Like </a:t>
            </a:r>
            <a:r>
              <a:rPr lang="en-GB" sz="1400" dirty="0">
                <a:solidFill>
                  <a:srgbClr val="404040"/>
                </a:solidFill>
              </a:rPr>
              <a:t>other JAK inhibitors, filgotinib is recommended in treatment guidelines as an effective alternative to biologic DMARDs in adults with moderate to severe active RA who have not responded adequately to or who do not tolerate other DMARDs</a:t>
            </a:r>
            <a:r>
              <a:rPr lang="en-GB" sz="1400" dirty="0" smtClean="0">
                <a:solidFill>
                  <a:srgbClr val="404040"/>
                </a:solidFill>
              </a:rPr>
              <a:t>.</a:t>
            </a:r>
            <a:endParaRPr lang="en-GB" sz="1400" dirty="0">
              <a:solidFill>
                <a:srgbClr val="404040"/>
              </a:solidFill>
            </a:endParaRPr>
          </a:p>
        </p:txBody>
      </p:sp>
      <p:sp>
        <p:nvSpPr>
          <p:cNvPr id="16" name="Rectangle 15"/>
          <p:cNvSpPr/>
          <p:nvPr/>
        </p:nvSpPr>
        <p:spPr>
          <a:xfrm>
            <a:off x="7637929" y="75762"/>
            <a:ext cx="1524000" cy="585924"/>
          </a:xfrm>
          <a:prstGeom prst="rect">
            <a:avLst/>
          </a:prstGeom>
          <a:solidFill>
            <a:srgbClr val="894193"/>
          </a:solidFill>
          <a:ln>
            <a:noFill/>
          </a:ln>
          <a:effectLst>
            <a:outerShdw blurRad="508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NZ" sz="1400" dirty="0" smtClean="0"/>
              <a:t>PEER-REVIEWED SUMMARY SLIDE</a:t>
            </a:r>
            <a:endParaRPr lang="en-NZ" sz="1400" dirty="0"/>
          </a:p>
        </p:txBody>
      </p:sp>
      <p:sp>
        <p:nvSpPr>
          <p:cNvPr id="17" name="Rectangle 16"/>
          <p:cNvSpPr/>
          <p:nvPr/>
        </p:nvSpPr>
        <p:spPr>
          <a:xfrm>
            <a:off x="228600" y="881716"/>
            <a:ext cx="2971800" cy="807934"/>
          </a:xfrm>
          <a:prstGeom prst="rect">
            <a:avLst/>
          </a:prstGeom>
          <a:solidFill>
            <a:srgbClr val="F1C8FC"/>
          </a:solidFill>
          <a:ln>
            <a:solidFill>
              <a:srgbClr val="8109A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NZ" sz="2400" b="1" dirty="0" smtClean="0">
                <a:solidFill>
                  <a:schemeClr val="tx1">
                    <a:lumMod val="75000"/>
                    <a:lumOff val="25000"/>
                  </a:schemeClr>
                </a:solidFill>
              </a:rPr>
              <a:t>Filgotinib: Adis Evaluation</a:t>
            </a:r>
            <a:endParaRPr lang="en-NZ" sz="2400" b="1"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C9D8DC4F-DEB8-4661-8101-5761D11B7317}" vid="{BCB39864-213C-4809-B021-F4A248DEBF83}"/>
    </a:ext>
  </a:extLst>
</a:theme>
</file>

<file path=docProps/app.xml><?xml version="1.0" encoding="utf-8"?>
<Properties xmlns="http://schemas.openxmlformats.org/officeDocument/2006/extended-properties" xmlns:vt="http://schemas.openxmlformats.org/officeDocument/2006/docPropsVTypes">
  <Template>CDIA Plain Language Summary Template</Template>
  <TotalTime>254</TotalTime>
  <Words>332</Words>
  <Application>Microsoft Office PowerPoint</Application>
  <PresentationFormat>On-screen Show (4:3)</PresentationFormat>
  <Paragraphs>18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Trebuchet MS</vt:lpstr>
      <vt:lpstr>Slide Master</vt:lpstr>
      <vt:lpstr>PowerPoint Presentation</vt:lpstr>
    </vt:vector>
  </TitlesOfParts>
  <Company>Springer Nature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Keam</dc:creator>
  <cp:lastModifiedBy>Susan Keam</cp:lastModifiedBy>
  <cp:revision>13</cp:revision>
  <dcterms:created xsi:type="dcterms:W3CDTF">2021-05-10T01:02:05Z</dcterms:created>
  <dcterms:modified xsi:type="dcterms:W3CDTF">2021-06-21T21:51:22Z</dcterms:modified>
</cp:coreProperties>
</file>