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4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14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394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015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822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670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61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262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1959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74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51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619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D2EF5-276F-43CE-AC18-2B3A671BE381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B8136-ACFC-4100-A03E-27F81B3EE1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897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40" y="2399251"/>
            <a:ext cx="5462611" cy="41365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7063" y="6800197"/>
            <a:ext cx="5611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Scheme for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direct construction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recombinant </a:t>
            </a:r>
            <a:r>
              <a:rPr lang="en-US" altLang="ko-KR" sz="1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xylA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vectors by </a:t>
            </a:r>
            <a:r>
              <a:rPr lang="en-US" altLang="ko-K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vivo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recombination with translational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fusion partners (TFPs). </a:t>
            </a:r>
            <a:endParaRPr lang="en-US" altLang="ko-K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S1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08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S2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t="5011" b="4417"/>
          <a:stretch/>
        </p:blipFill>
        <p:spPr>
          <a:xfrm>
            <a:off x="1323214" y="1688264"/>
            <a:ext cx="4800600" cy="14401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893089" y="1495889"/>
            <a:ext cx="53293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 latinLnBrk="1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(</a:t>
            </a:r>
            <a:r>
              <a:rPr kumimoji="1" lang="en-US" altLang="ko-KR" sz="1000" b="1" dirty="0" err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kDa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)    M   1   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2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3   4     5   6   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7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8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9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10  </a:t>
            </a:r>
            <a:r>
              <a:rPr kumimoji="1" lang="en-US" altLang="ko-KR" sz="1000" b="1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11 </a:t>
            </a:r>
            <a:r>
              <a:rPr kumimoji="1" lang="en-US" altLang="ko-KR" sz="1000" b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12  13  14  15  16  17  18  19   20  21  22  23  24</a:t>
            </a:r>
            <a:endParaRPr kumimoji="1" lang="ko-KR" altLang="en-US" sz="1000" b="1" dirty="0"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515" y="126800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3515" y="3082283"/>
            <a:ext cx="211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1192728" y="1832134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1192728" y="1963565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1192728" y="2089767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1192728" y="2312481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1413467" y="2143961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9334" y="171191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3077" y="185592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1620" y="199994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9017" y="221596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3"/>
          <a:srcRect t="4396" b="3303"/>
          <a:stretch/>
        </p:blipFill>
        <p:spPr>
          <a:xfrm>
            <a:off x="1347024" y="3420837"/>
            <a:ext cx="4792980" cy="151216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19" name="직선 연결선 18"/>
          <p:cNvCxnSpPr/>
          <p:nvPr/>
        </p:nvCxnSpPr>
        <p:spPr>
          <a:xfrm>
            <a:off x="1213203" y="3613646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1213203" y="3745077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1213203" y="3871279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213203" y="4093993"/>
            <a:ext cx="10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1433942" y="3925473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9809" y="349342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3552" y="363744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32095" y="378145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9492" y="399748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889741" y="3232418"/>
            <a:ext cx="54767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 latinLnBrk="1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(</a:t>
            </a:r>
            <a:r>
              <a:rPr kumimoji="1" lang="en-US" altLang="ko-KR" sz="1000" b="1" dirty="0" err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kDa</a:t>
            </a:r>
            <a:r>
              <a:rPr kumimoji="1" lang="en-US" altLang="ko-KR" sz="1000" b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)   M   1   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2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</a:t>
            </a:r>
            <a:r>
              <a:rPr kumimoji="1" lang="en-US" altLang="ko-KR" sz="1000" b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3    4    5    6    </a:t>
            </a:r>
            <a:r>
              <a:rPr kumimoji="1" lang="en-US" altLang="ko-KR" sz="1000" b="1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7 </a:t>
            </a:r>
            <a:r>
              <a:rPr kumimoji="1" lang="en-US" altLang="ko-KR" sz="1000" b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8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</a:t>
            </a:r>
            <a:r>
              <a:rPr kumimoji="1" lang="en-US" altLang="ko-KR" sz="1000" b="1" dirty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9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10  </a:t>
            </a:r>
            <a:r>
              <a:rPr kumimoji="1" lang="en-US" altLang="ko-KR" sz="1000" b="1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11 </a:t>
            </a:r>
            <a:r>
              <a:rPr kumimoji="1" lang="en-US" altLang="ko-KR" sz="1000" b="1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  </a:t>
            </a:r>
            <a:r>
              <a:rPr kumimoji="1" lang="en-US" altLang="ko-KR" sz="1000" b="1" dirty="0" smtClean="0">
                <a:latin typeface="Times New Roman" panose="02020603050405020304" pitchFamily="18" charset="0"/>
                <a:ea typeface="돋움" pitchFamily="50" charset="-127"/>
                <a:cs typeface="Times New Roman" panose="02020603050405020304" pitchFamily="18" charset="0"/>
              </a:rPr>
              <a:t>12  13  14  15  16  17  18  19   20  21  22  23  24</a:t>
            </a:r>
            <a:endParaRPr kumimoji="1" lang="ko-KR" altLang="en-US" sz="1000" b="1" dirty="0"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13515" y="6087455"/>
            <a:ext cx="5241471" cy="1166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50000"/>
              </a:lnSpc>
              <a:spcAft>
                <a:spcPts val="800"/>
              </a:spcAft>
            </a:pPr>
            <a:r>
              <a:rPr lang="en-US" altLang="ko-KR" sz="1200" b="1" kern="10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Optimal TFP screening for secretory expression of xylA</a:t>
            </a:r>
            <a:r>
              <a:rPr lang="en-US" altLang="ko-KR" sz="1200" kern="100">
                <a:latin typeface="Times New Roman" panose="02020603050405020304" pitchFamily="18" charset="0"/>
                <a:cs typeface="Times New Roman" panose="02020603050405020304" pitchFamily="18" charset="0"/>
              </a:rPr>
              <a:t>. (a) SDS-PAGE analysis of culture broth of recombinant yeasts expressing xylA and Coomassie Blue staining. The xylA protein band was verified by western blotting analysis (b). 1-24; TFP number, M: protein size marker.</a:t>
            </a:r>
            <a:endParaRPr lang="ko-KR" altLang="ko-KR" sz="1200" kern="10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33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S3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36641" y="4550814"/>
            <a:ext cx="57270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kern="100" dirty="0" smtClean="0">
                <a:latin typeface="Times New Roman" panose="02020603050405020304" pitchFamily="18" charset="0"/>
              </a:rPr>
              <a:t>Figure 3. Determination of optimal concentration of metal ions for growth in YPX medium containing 2% xylose as a sole carbon source</a:t>
            </a:r>
            <a:r>
              <a:rPr lang="en-US" altLang="ko-KR" sz="1200" kern="100" dirty="0" smtClean="0">
                <a:latin typeface="Times New Roman" panose="02020603050405020304" pitchFamily="18" charset="0"/>
              </a:rPr>
              <a:t>. Various concentration of MnCl</a:t>
            </a:r>
            <a:r>
              <a:rPr lang="en-US" altLang="ko-KR" sz="1200" kern="100" baseline="-25000" dirty="0" smtClean="0">
                <a:latin typeface="Times New Roman" panose="02020603050405020304" pitchFamily="18" charset="0"/>
              </a:rPr>
              <a:t>2</a:t>
            </a:r>
            <a:r>
              <a:rPr lang="en-US" altLang="ko-KR" sz="1200" kern="100" dirty="0" smtClean="0">
                <a:latin typeface="Times New Roman" panose="02020603050405020304" pitchFamily="18" charset="0"/>
              </a:rPr>
              <a:t> (a), MgCl</a:t>
            </a:r>
            <a:r>
              <a:rPr lang="en-US" altLang="ko-KR" sz="1200" kern="100" baseline="-25000" dirty="0" smtClean="0">
                <a:latin typeface="Times New Roman" panose="02020603050405020304" pitchFamily="18" charset="0"/>
              </a:rPr>
              <a:t>2</a:t>
            </a:r>
            <a:r>
              <a:rPr lang="en-US" altLang="ko-KR" sz="1200" kern="100" dirty="0" smtClean="0">
                <a:latin typeface="Times New Roman" panose="02020603050405020304" pitchFamily="18" charset="0"/>
              </a:rPr>
              <a:t> (b) were analyzed separately and simultaneously (c). All experiment were triplicated. *</a:t>
            </a:r>
            <a:r>
              <a:rPr lang="en-US" altLang="ko-KR" sz="1200" i="1" kern="100" dirty="0" smtClean="0">
                <a:latin typeface="Times New Roman" panose="02020603050405020304" pitchFamily="18" charset="0"/>
              </a:rPr>
              <a:t>p</a:t>
            </a:r>
            <a:r>
              <a:rPr lang="en-US" altLang="ko-KR" sz="1200" kern="100" dirty="0" smtClean="0">
                <a:latin typeface="Times New Roman" panose="02020603050405020304" pitchFamily="18" charset="0"/>
              </a:rPr>
              <a:t> &lt; 0.03. </a:t>
            </a:r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1" y="1358900"/>
            <a:ext cx="6677044" cy="29597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1071" y="19512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*</a:t>
            </a:r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193471" y="21036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*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135073" y="19189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*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240686" y="17665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*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077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S4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675" y="5043832"/>
            <a:ext cx="5469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Co-fermentation of glucose and </a:t>
            </a:r>
            <a:r>
              <a:rPr lang="en-US" altLang="ko-K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xylulose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using wild type (a) and </a:t>
            </a:r>
            <a:r>
              <a:rPr lang="en-US" altLang="ko-K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xylulokinase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overproduced strain (b). </a:t>
            </a:r>
            <a:r>
              <a:rPr lang="en-US" altLang="ko-KR" sz="1200" kern="100" dirty="0" smtClean="0">
                <a:latin typeface="Times New Roman" panose="02020603050405020304" pitchFamily="18" charset="0"/>
              </a:rPr>
              <a:t>All </a:t>
            </a:r>
            <a:r>
              <a:rPr lang="en-US" altLang="ko-KR" sz="1200" kern="100" dirty="0">
                <a:latin typeface="Times New Roman" panose="02020603050405020304" pitchFamily="18" charset="0"/>
              </a:rPr>
              <a:t>experiment </a:t>
            </a:r>
            <a:r>
              <a:rPr lang="en-US" altLang="ko-KR" sz="1200" kern="100">
                <a:latin typeface="Times New Roman" panose="02020603050405020304" pitchFamily="18" charset="0"/>
              </a:rPr>
              <a:t>were </a:t>
            </a:r>
            <a:r>
              <a:rPr lang="en-US" altLang="ko-KR" sz="1200" kern="100" smtClean="0">
                <a:latin typeface="Times New Roman" panose="02020603050405020304" pitchFamily="18" charset="0"/>
              </a:rPr>
              <a:t>triplicated.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Symbols: Glucose (</a:t>
            </a:r>
            <a:r>
              <a:rPr lang="en-US" altLang="ko-KR" sz="1200" dirty="0">
                <a:latin typeface="Calibri" panose="020F0502020204030204" pitchFamily="34" charset="0"/>
                <a:cs typeface="Calibri" panose="020F0502020204030204" pitchFamily="34" charset="0"/>
              </a:rPr>
              <a:t>●), </a:t>
            </a:r>
            <a:r>
              <a:rPr lang="en-US" altLang="ko-K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Xylulose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(△), Ethanol (■) 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o-KR" altLang="en-US" sz="12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00" y="2019954"/>
            <a:ext cx="6376969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91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S5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247" y="6214381"/>
            <a:ext cx="5402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Comparison of growing cells on different pH media after transformation of TFP3-XI vector.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UDX solid media containing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0.1% glucose and 2%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xylose with different pH from 3 to 7 were used.  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416" y="2133942"/>
            <a:ext cx="4797968" cy="383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2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56" y="25282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S6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374" y="7422358"/>
            <a:ext cx="556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S6. Summary of directed evolution of XI for the development of low pH optimized XI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6" y="1441812"/>
            <a:ext cx="5897880" cy="50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89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</TotalTime>
  <Words>315</Words>
  <Application>Microsoft Office PowerPoint</Application>
  <PresentationFormat>A4 용지(210x297mm)</PresentationFormat>
  <Paragraphs>28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돋움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정훈 손</dc:creator>
  <cp:lastModifiedBy>정훈 손</cp:lastModifiedBy>
  <cp:revision>6</cp:revision>
  <dcterms:created xsi:type="dcterms:W3CDTF">2021-09-09T07:53:45Z</dcterms:created>
  <dcterms:modified xsi:type="dcterms:W3CDTF">2021-10-15T08:03:55Z</dcterms:modified>
</cp:coreProperties>
</file>