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24" r:id="rId3"/>
    <p:sldId id="342" r:id="rId4"/>
    <p:sldId id="323" r:id="rId5"/>
    <p:sldId id="34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9930E-8EE0-7643-B140-E8DC559B34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05F236-E4FE-584D-9141-95D27B8F3E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53988C-7054-6141-8A91-1927BFE8D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C02-1F9F-C748-8F0D-D5437A55E758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C21B4-5403-BF45-9564-89AD168BB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0B8A58-9970-4146-856E-A9DDBFF03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24AA-625D-7D4E-988F-A9D6B9178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292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258B3-4405-844B-BCF1-1417954EB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981457-59D2-A740-8D3B-D6BE564876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F62E5-E0C8-D044-9998-4A815EB67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C02-1F9F-C748-8F0D-D5437A55E758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1387D-6BEB-BB4F-8808-90D3EB9DA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26A14-F04E-EB4A-B5D0-7E36582FA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24AA-625D-7D4E-988F-A9D6B9178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401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205B92-5206-B345-8AED-6494F3BE7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1AA8A2-4335-D94B-AC51-B6CB25A727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79042D-AD4D-F84A-8CDF-1129194AD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C02-1F9F-C748-8F0D-D5437A55E758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1BA9E-3F04-C24B-8A7C-1FF53E51B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E4A82-0267-5D46-B2FF-1CE4ADB10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24AA-625D-7D4E-988F-A9D6B9178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76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55CA6-B7DF-7E40-A492-FD357236D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5BE6D-1EF0-8549-9931-16ECFCF6F1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D7A25-9D29-FD49-BC42-4239B8CC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C02-1F9F-C748-8F0D-D5437A55E758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05766D-3992-6D44-9F71-CBC462028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814FE-4365-6F42-B98E-6DA9854E3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24AA-625D-7D4E-988F-A9D6B9178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223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2DF57-006F-8F44-8883-F6868492F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7B7A8-6E56-EE4E-B33C-2AF3F26B4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5EB23-C18D-3D41-8A41-69F0F635E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C02-1F9F-C748-8F0D-D5437A55E758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E6484-D994-A447-9650-5DB665B0F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91276-0760-0D42-A753-03BBB0C5A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24AA-625D-7D4E-988F-A9D6B9178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107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2ECA3-3F8C-974D-ABD8-AFC92B875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8EAE0-94DC-EA4D-B5AE-DD12A38CEA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939C38-A905-1949-AAC8-865ED7C64F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A0A112-0C54-E749-B216-409637B38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C02-1F9F-C748-8F0D-D5437A55E758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C45B78-7BFC-964A-A84C-FA15C8999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B204F8-3A7D-3E43-B38A-B0E9155B3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24AA-625D-7D4E-988F-A9D6B9178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22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12EEC-0EAD-654F-96C4-C6B3642AF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B684E-D361-CB42-91CF-10CFFFB74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0B34F4-8646-9F4E-B422-FCC897647E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D7B841-70FB-4C4E-BAC2-916152B2EF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03419E-0D7D-7643-B27C-C3C3EC998F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0E0F1C-27B6-6B4E-86CC-2C00AC57F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C02-1F9F-C748-8F0D-D5437A55E758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D9AFC4-DD68-C94F-99B1-AB2FF7A63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5EE022-ACC8-664E-ADF7-833E437F0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24AA-625D-7D4E-988F-A9D6B9178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32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DD95D-4B4B-954C-BB79-A6AF8D40D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461083-C72B-CB49-94C3-6EF772C35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C02-1F9F-C748-8F0D-D5437A55E758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D99BB4-9651-CC4A-A7E7-E337BE8C9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07262D-6E99-FA43-9EED-858852759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24AA-625D-7D4E-988F-A9D6B9178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1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0D51B3-F4E3-3C4C-AA3F-25D73624C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C02-1F9F-C748-8F0D-D5437A55E758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FA0C42-18AA-2B41-926F-FD3B32B80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1D3038-C3F7-164D-B1FF-0F03642C7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24AA-625D-7D4E-988F-A9D6B9178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4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C8ABE-79F7-9347-A512-0DA3BF5AF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A58A5-54AA-BC41-BCCB-25DDD94DC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846AEA-71AD-0B4A-BBCC-85D6C6B1A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96189A-FDB7-D440-A8B7-36B78F6FB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C02-1F9F-C748-8F0D-D5437A55E758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BD8116-A455-A34E-B2A3-BFD9358C6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A1E70-F3F3-8B44-8634-2F577F27D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24AA-625D-7D4E-988F-A9D6B9178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33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A36FF-EB9C-E545-BACD-D9DF4392C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59055B-A31B-C340-A711-D69EBCC65B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0C49A-AADA-C144-8084-A764BF749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737405-88E1-DD49-B46D-26A913DC4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C02-1F9F-C748-8F0D-D5437A55E758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A3C2FD-B8C5-4C4B-BD26-B35E11935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309AA-3F1E-B742-888F-7A1C29A2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24AA-625D-7D4E-988F-A9D6B9178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859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2B98AE-5EF1-D74B-9FF9-A1D8D3CFE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ED00B5-41AB-F24C-AEF8-40B5B4417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05DE3-5198-9F4A-BA0E-88CD67138C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DBC02-1F9F-C748-8F0D-D5437A55E758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678DF-28B3-E845-9515-3077B4642E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D80D0-EB0E-FB4D-8197-4AE99719AC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624AA-625D-7D4E-988F-A9D6B9178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436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"/><Relationship Id="rId13" Type="http://schemas.openxmlformats.org/officeDocument/2006/relationships/image" Target="../media/image13.tif"/><Relationship Id="rId18" Type="http://schemas.openxmlformats.org/officeDocument/2006/relationships/image" Target="../media/image18.tif"/><Relationship Id="rId3" Type="http://schemas.openxmlformats.org/officeDocument/2006/relationships/image" Target="../media/image3.tif"/><Relationship Id="rId21" Type="http://schemas.openxmlformats.org/officeDocument/2006/relationships/image" Target="../media/image21.emf"/><Relationship Id="rId7" Type="http://schemas.openxmlformats.org/officeDocument/2006/relationships/image" Target="../media/image7.tif"/><Relationship Id="rId12" Type="http://schemas.openxmlformats.org/officeDocument/2006/relationships/image" Target="../media/image12.tif"/><Relationship Id="rId17" Type="http://schemas.openxmlformats.org/officeDocument/2006/relationships/image" Target="../media/image17.tif"/><Relationship Id="rId2" Type="http://schemas.openxmlformats.org/officeDocument/2006/relationships/image" Target="../media/image2.tif"/><Relationship Id="rId16" Type="http://schemas.openxmlformats.org/officeDocument/2006/relationships/image" Target="../media/image16.tif"/><Relationship Id="rId20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"/><Relationship Id="rId11" Type="http://schemas.openxmlformats.org/officeDocument/2006/relationships/image" Target="../media/image11.tif"/><Relationship Id="rId5" Type="http://schemas.openxmlformats.org/officeDocument/2006/relationships/image" Target="../media/image5.tif"/><Relationship Id="rId15" Type="http://schemas.openxmlformats.org/officeDocument/2006/relationships/image" Target="../media/image15.tif"/><Relationship Id="rId10" Type="http://schemas.openxmlformats.org/officeDocument/2006/relationships/image" Target="../media/image10.tif"/><Relationship Id="rId19" Type="http://schemas.openxmlformats.org/officeDocument/2006/relationships/image" Target="../media/image19.tif"/><Relationship Id="rId4" Type="http://schemas.openxmlformats.org/officeDocument/2006/relationships/image" Target="../media/image4.tif"/><Relationship Id="rId9" Type="http://schemas.openxmlformats.org/officeDocument/2006/relationships/image" Target="../media/image9.tif"/><Relationship Id="rId14" Type="http://schemas.openxmlformats.org/officeDocument/2006/relationships/image" Target="../media/image14.t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17" Type="http://schemas.openxmlformats.org/officeDocument/2006/relationships/image" Target="../media/image37.svg"/><Relationship Id="rId2" Type="http://schemas.openxmlformats.org/officeDocument/2006/relationships/image" Target="../media/image22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image" Target="../media/image25.svg"/><Relationship Id="rId15" Type="http://schemas.openxmlformats.org/officeDocument/2006/relationships/image" Target="../media/image35.sv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svg"/><Relationship Id="rId1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g"/><Relationship Id="rId13" Type="http://schemas.openxmlformats.org/officeDocument/2006/relationships/image" Target="../media/image45.jpg"/><Relationship Id="rId18" Type="http://schemas.openxmlformats.org/officeDocument/2006/relationships/image" Target="../media/image49.jpg"/><Relationship Id="rId26" Type="http://schemas.openxmlformats.org/officeDocument/2006/relationships/image" Target="../media/image55.tif"/><Relationship Id="rId3" Type="http://schemas.microsoft.com/office/2007/relationships/hdphoto" Target="../media/hdphoto1.wdp"/><Relationship Id="rId21" Type="http://schemas.openxmlformats.org/officeDocument/2006/relationships/image" Target="../media/image51.jpg"/><Relationship Id="rId7" Type="http://schemas.microsoft.com/office/2007/relationships/hdphoto" Target="../media/hdphoto2.wdp"/><Relationship Id="rId12" Type="http://schemas.microsoft.com/office/2007/relationships/hdphoto" Target="../media/hdphoto4.wdp"/><Relationship Id="rId17" Type="http://schemas.openxmlformats.org/officeDocument/2006/relationships/image" Target="../media/image48.jpg"/><Relationship Id="rId25" Type="http://schemas.openxmlformats.org/officeDocument/2006/relationships/image" Target="../media/image54.tif"/><Relationship Id="rId2" Type="http://schemas.openxmlformats.org/officeDocument/2006/relationships/image" Target="../media/image38.png"/><Relationship Id="rId16" Type="http://schemas.microsoft.com/office/2007/relationships/hdphoto" Target="../media/hdphoto5.wdp"/><Relationship Id="rId20" Type="http://schemas.microsoft.com/office/2007/relationships/hdphoto" Target="../media/hdphoto6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4.png"/><Relationship Id="rId24" Type="http://schemas.microsoft.com/office/2007/relationships/hdphoto" Target="../media/hdphoto7.wdp"/><Relationship Id="rId5" Type="http://schemas.openxmlformats.org/officeDocument/2006/relationships/image" Target="../media/image40.jpg"/><Relationship Id="rId15" Type="http://schemas.openxmlformats.org/officeDocument/2006/relationships/image" Target="../media/image47.png"/><Relationship Id="rId23" Type="http://schemas.openxmlformats.org/officeDocument/2006/relationships/image" Target="../media/image53.png"/><Relationship Id="rId28" Type="http://schemas.openxmlformats.org/officeDocument/2006/relationships/image" Target="../media/image57.emf"/><Relationship Id="rId10" Type="http://schemas.microsoft.com/office/2007/relationships/hdphoto" Target="../media/hdphoto3.wdp"/><Relationship Id="rId19" Type="http://schemas.openxmlformats.org/officeDocument/2006/relationships/image" Target="../media/image50.png"/><Relationship Id="rId4" Type="http://schemas.openxmlformats.org/officeDocument/2006/relationships/image" Target="../media/image39.jpg"/><Relationship Id="rId9" Type="http://schemas.openxmlformats.org/officeDocument/2006/relationships/image" Target="../media/image43.png"/><Relationship Id="rId14" Type="http://schemas.openxmlformats.org/officeDocument/2006/relationships/image" Target="../media/image46.jpg"/><Relationship Id="rId22" Type="http://schemas.openxmlformats.org/officeDocument/2006/relationships/image" Target="../media/image52.jpg"/><Relationship Id="rId27" Type="http://schemas.openxmlformats.org/officeDocument/2006/relationships/image" Target="../media/image5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9EA9CA-C2CB-CF41-98D8-3C7E72759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715" y="689072"/>
            <a:ext cx="7886700" cy="3505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58B4BD5-788B-4446-82A1-17BCB2CD49CD}"/>
              </a:ext>
            </a:extLst>
          </p:cNvPr>
          <p:cNvSpPr txBox="1"/>
          <p:nvPr/>
        </p:nvSpPr>
        <p:spPr>
          <a:xfrm>
            <a:off x="9779532" y="0"/>
            <a:ext cx="2040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Supplementary Figure S1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AD9613-D6DF-5749-9F11-8333A4448340}"/>
              </a:ext>
            </a:extLst>
          </p:cNvPr>
          <p:cNvSpPr txBox="1"/>
          <p:nvPr/>
        </p:nvSpPr>
        <p:spPr>
          <a:xfrm>
            <a:off x="1584527" y="4662693"/>
            <a:ext cx="7691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Supplementary Figure S1: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AKT2 expression correlates with poor overall and eventfree survival of NB patients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. Kaplan-Meier analysis in response to AKT2 gene expression showing overall and eventfree survival probability of NB patients. (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A and D)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Kocak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dataset of 649 patients.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(B and E)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SEQC dataset of 498 patients. (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 and F)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Versteeg dataset of 88 patients. 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820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 picture containing light, dark, lit, sitting&#10;&#10;Description automatically generated">
            <a:extLst>
              <a:ext uri="{FF2B5EF4-FFF2-40B4-BE49-F238E27FC236}">
                <a16:creationId xmlns:a16="http://schemas.microsoft.com/office/drawing/2014/main" id="{C0A2B75F-B877-48B3-B623-DA91C64AC9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34" y="2332515"/>
            <a:ext cx="985567" cy="739175"/>
          </a:xfrm>
          <a:prstGeom prst="rect">
            <a:avLst/>
          </a:prstGeom>
        </p:spPr>
      </p:pic>
      <p:pic>
        <p:nvPicPr>
          <p:cNvPr id="36" name="Picture 35" descr="A picture containing light, traffic, green, sitting&#10;&#10;Description automatically generated">
            <a:extLst>
              <a:ext uri="{FF2B5EF4-FFF2-40B4-BE49-F238E27FC236}">
                <a16:creationId xmlns:a16="http://schemas.microsoft.com/office/drawing/2014/main" id="{69953647-222C-4D3B-A72B-CB5319D41F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797" y="2332515"/>
            <a:ext cx="985567" cy="739175"/>
          </a:xfrm>
          <a:prstGeom prst="rect">
            <a:avLst/>
          </a:prstGeom>
        </p:spPr>
      </p:pic>
      <p:pic>
        <p:nvPicPr>
          <p:cNvPr id="39" name="Picture 38" descr="A picture containing light, sitting, green, traffic&#10;&#10;Description automatically generated">
            <a:extLst>
              <a:ext uri="{FF2B5EF4-FFF2-40B4-BE49-F238E27FC236}">
                <a16:creationId xmlns:a16="http://schemas.microsoft.com/office/drawing/2014/main" id="{538864F9-AD12-4ECB-9277-2CA8196A78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659" y="2335684"/>
            <a:ext cx="985567" cy="739175"/>
          </a:xfrm>
          <a:prstGeom prst="rect">
            <a:avLst/>
          </a:prstGeom>
        </p:spPr>
      </p:pic>
      <p:pic>
        <p:nvPicPr>
          <p:cNvPr id="42" name="Picture 41" descr="A picture containing green, light, traffic, sitting&#10;&#10;Description automatically generated">
            <a:extLst>
              <a:ext uri="{FF2B5EF4-FFF2-40B4-BE49-F238E27FC236}">
                <a16:creationId xmlns:a16="http://schemas.microsoft.com/office/drawing/2014/main" id="{539C4021-375D-4CCE-B74D-B419F0FF0F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262" y="2336914"/>
            <a:ext cx="985567" cy="739175"/>
          </a:xfrm>
          <a:prstGeom prst="rect">
            <a:avLst/>
          </a:prstGeom>
        </p:spPr>
      </p:pic>
      <p:pic>
        <p:nvPicPr>
          <p:cNvPr id="45" name="Picture 44" descr="A picture containing indoor, computer, monitor, dark&#10;&#10;Description automatically generated">
            <a:extLst>
              <a:ext uri="{FF2B5EF4-FFF2-40B4-BE49-F238E27FC236}">
                <a16:creationId xmlns:a16="http://schemas.microsoft.com/office/drawing/2014/main" id="{6B7BAD07-C311-47B4-8D7E-3B93ACED8A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641" y="2344035"/>
            <a:ext cx="985567" cy="739175"/>
          </a:xfrm>
          <a:prstGeom prst="rect">
            <a:avLst/>
          </a:prstGeom>
        </p:spPr>
      </p:pic>
      <p:pic>
        <p:nvPicPr>
          <p:cNvPr id="49" name="Picture 48" descr="A picture containing green, light, sitting, monitor&#10;&#10;Description automatically generated">
            <a:extLst>
              <a:ext uri="{FF2B5EF4-FFF2-40B4-BE49-F238E27FC236}">
                <a16:creationId xmlns:a16="http://schemas.microsoft.com/office/drawing/2014/main" id="{FABFC3AB-4480-47F5-B1FA-79A06711EB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592" y="2338225"/>
            <a:ext cx="985567" cy="739175"/>
          </a:xfrm>
          <a:prstGeom prst="rect">
            <a:avLst/>
          </a:prstGeom>
        </p:spPr>
      </p:pic>
      <p:sp>
        <p:nvSpPr>
          <p:cNvPr id="50" name="Right Triangle 49">
            <a:extLst>
              <a:ext uri="{FF2B5EF4-FFF2-40B4-BE49-F238E27FC236}">
                <a16:creationId xmlns:a16="http://schemas.microsoft.com/office/drawing/2014/main" id="{766F14E5-0480-454A-A12D-0DE724105BDB}"/>
              </a:ext>
            </a:extLst>
          </p:cNvPr>
          <p:cNvSpPr/>
          <p:nvPr/>
        </p:nvSpPr>
        <p:spPr>
          <a:xfrm rot="10800000" flipV="1">
            <a:off x="797265" y="705069"/>
            <a:ext cx="6064018" cy="51018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656FF8D-5B93-4628-B764-517309F6F82F}"/>
              </a:ext>
            </a:extLst>
          </p:cNvPr>
          <p:cNvSpPr txBox="1"/>
          <p:nvPr/>
        </p:nvSpPr>
        <p:spPr>
          <a:xfrm>
            <a:off x="861619" y="511696"/>
            <a:ext cx="62973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Control                         5                        10                           15                         20                         25 </a:t>
            </a:r>
          </a:p>
        </p:txBody>
      </p:sp>
      <p:pic>
        <p:nvPicPr>
          <p:cNvPr id="33" name="Picture 32" descr="A picture containing animal, light, dark, lit&#10;&#10;Description automatically generated">
            <a:extLst>
              <a:ext uri="{FF2B5EF4-FFF2-40B4-BE49-F238E27FC236}">
                <a16:creationId xmlns:a16="http://schemas.microsoft.com/office/drawing/2014/main" id="{0EA5B4E2-540E-4BBD-8815-20DF55A474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86" y="799714"/>
            <a:ext cx="985567" cy="739175"/>
          </a:xfrm>
          <a:prstGeom prst="rect">
            <a:avLst/>
          </a:prstGeom>
        </p:spPr>
      </p:pic>
      <p:pic>
        <p:nvPicPr>
          <p:cNvPr id="34" name="Picture 33" descr="A close up of a star in the dark&#10;&#10;Description automatically generated">
            <a:extLst>
              <a:ext uri="{FF2B5EF4-FFF2-40B4-BE49-F238E27FC236}">
                <a16:creationId xmlns:a16="http://schemas.microsoft.com/office/drawing/2014/main" id="{B7AC484A-CC7C-4696-87FD-8AFEFC27FDB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86" y="1560273"/>
            <a:ext cx="985567" cy="739175"/>
          </a:xfrm>
          <a:prstGeom prst="rect">
            <a:avLst/>
          </a:prstGeom>
        </p:spPr>
      </p:pic>
      <p:pic>
        <p:nvPicPr>
          <p:cNvPr id="35" name="Picture 34" descr="A star in the dark&#10;&#10;Description automatically generated">
            <a:extLst>
              <a:ext uri="{FF2B5EF4-FFF2-40B4-BE49-F238E27FC236}">
                <a16:creationId xmlns:a16="http://schemas.microsoft.com/office/drawing/2014/main" id="{89AF1169-1216-4526-946C-EB05BA9FD09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798" y="1563322"/>
            <a:ext cx="985567" cy="739175"/>
          </a:xfrm>
          <a:prstGeom prst="rect">
            <a:avLst/>
          </a:prstGeom>
        </p:spPr>
      </p:pic>
      <p:pic>
        <p:nvPicPr>
          <p:cNvPr id="37" name="Picture 36" descr="A picture containing light, green, traffic, sitting&#10;&#10;Description automatically generated">
            <a:extLst>
              <a:ext uri="{FF2B5EF4-FFF2-40B4-BE49-F238E27FC236}">
                <a16:creationId xmlns:a16="http://schemas.microsoft.com/office/drawing/2014/main" id="{3706CB9C-2EBA-4C52-848E-7DE6ED35F91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798" y="799714"/>
            <a:ext cx="985567" cy="739175"/>
          </a:xfrm>
          <a:prstGeom prst="rect">
            <a:avLst/>
          </a:prstGeom>
        </p:spPr>
      </p:pic>
      <p:pic>
        <p:nvPicPr>
          <p:cNvPr id="38" name="Picture 37" descr="A star in the dark&#10;&#10;Description automatically generated">
            <a:extLst>
              <a:ext uri="{FF2B5EF4-FFF2-40B4-BE49-F238E27FC236}">
                <a16:creationId xmlns:a16="http://schemas.microsoft.com/office/drawing/2014/main" id="{CDDC0FD7-A79B-462E-ABC3-7DC0E4C4BCF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310" y="1560273"/>
            <a:ext cx="985567" cy="739175"/>
          </a:xfrm>
          <a:prstGeom prst="rect">
            <a:avLst/>
          </a:prstGeom>
        </p:spPr>
      </p:pic>
      <p:pic>
        <p:nvPicPr>
          <p:cNvPr id="40" name="Picture 39" descr="A picture containing light, sitting, green, traffic&#10;&#10;Description automatically generated">
            <a:extLst>
              <a:ext uri="{FF2B5EF4-FFF2-40B4-BE49-F238E27FC236}">
                <a16:creationId xmlns:a16="http://schemas.microsoft.com/office/drawing/2014/main" id="{97B6C73E-8654-4643-B380-96491D77300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310" y="799714"/>
            <a:ext cx="985567" cy="739175"/>
          </a:xfrm>
          <a:prstGeom prst="rect">
            <a:avLst/>
          </a:prstGeom>
        </p:spPr>
      </p:pic>
      <p:pic>
        <p:nvPicPr>
          <p:cNvPr id="41" name="Picture 40" descr="A picture containing stop, dark, light, sitting&#10;&#10;Description automatically generated">
            <a:extLst>
              <a:ext uri="{FF2B5EF4-FFF2-40B4-BE49-F238E27FC236}">
                <a16:creationId xmlns:a16="http://schemas.microsoft.com/office/drawing/2014/main" id="{7AAC7600-1C9B-423C-BBF4-192BEA7B005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822" y="1575689"/>
            <a:ext cx="985567" cy="739175"/>
          </a:xfrm>
          <a:prstGeom prst="rect">
            <a:avLst/>
          </a:prstGeom>
        </p:spPr>
      </p:pic>
      <p:pic>
        <p:nvPicPr>
          <p:cNvPr id="43" name="Picture 42" descr="A picture containing light, green, traffic, sitting&#10;&#10;Description automatically generated">
            <a:extLst>
              <a:ext uri="{FF2B5EF4-FFF2-40B4-BE49-F238E27FC236}">
                <a16:creationId xmlns:a16="http://schemas.microsoft.com/office/drawing/2014/main" id="{919A8D3A-FA1C-4F12-87E1-A2C8C70D3AC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822" y="794184"/>
            <a:ext cx="985567" cy="739175"/>
          </a:xfrm>
          <a:prstGeom prst="rect">
            <a:avLst/>
          </a:prstGeom>
        </p:spPr>
      </p:pic>
      <p:pic>
        <p:nvPicPr>
          <p:cNvPr id="44" name="Picture 43" descr="A star in the dark&#10;&#10;Description automatically generated">
            <a:extLst>
              <a:ext uri="{FF2B5EF4-FFF2-40B4-BE49-F238E27FC236}">
                <a16:creationId xmlns:a16="http://schemas.microsoft.com/office/drawing/2014/main" id="{78865519-DA71-44AA-B0C4-B6A2259416B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776" y="1569109"/>
            <a:ext cx="985567" cy="739175"/>
          </a:xfrm>
          <a:prstGeom prst="rect">
            <a:avLst/>
          </a:prstGeom>
        </p:spPr>
      </p:pic>
      <p:pic>
        <p:nvPicPr>
          <p:cNvPr id="46" name="Picture 45" descr="A picture containing green, sitting, dark, looking&#10;&#10;Description automatically generated">
            <a:extLst>
              <a:ext uri="{FF2B5EF4-FFF2-40B4-BE49-F238E27FC236}">
                <a16:creationId xmlns:a16="http://schemas.microsoft.com/office/drawing/2014/main" id="{EE0D8447-CB4E-440E-AFCA-345567F18BA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777" y="794183"/>
            <a:ext cx="985567" cy="739175"/>
          </a:xfrm>
          <a:prstGeom prst="rect">
            <a:avLst/>
          </a:prstGeom>
        </p:spPr>
      </p:pic>
      <p:pic>
        <p:nvPicPr>
          <p:cNvPr id="47" name="Picture 46" descr="A star in the dark&#10;&#10;Description automatically generated">
            <a:extLst>
              <a:ext uri="{FF2B5EF4-FFF2-40B4-BE49-F238E27FC236}">
                <a16:creationId xmlns:a16="http://schemas.microsoft.com/office/drawing/2014/main" id="{B8932774-ADA8-442F-8540-7672D2AA0ED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288" y="1564948"/>
            <a:ext cx="985567" cy="739175"/>
          </a:xfrm>
          <a:prstGeom prst="rect">
            <a:avLst/>
          </a:prstGeom>
        </p:spPr>
      </p:pic>
      <p:pic>
        <p:nvPicPr>
          <p:cNvPr id="48" name="Picture 47" descr="A picture containing green, sitting, light, dark&#10;&#10;Description automatically generated">
            <a:extLst>
              <a:ext uri="{FF2B5EF4-FFF2-40B4-BE49-F238E27FC236}">
                <a16:creationId xmlns:a16="http://schemas.microsoft.com/office/drawing/2014/main" id="{A8B091A9-9D7E-4D56-B545-188EC8CBDBE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732" y="794182"/>
            <a:ext cx="985567" cy="739175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9BF80468-BCEC-4030-8B0A-16AD52637D3C}"/>
              </a:ext>
            </a:extLst>
          </p:cNvPr>
          <p:cNvSpPr txBox="1"/>
          <p:nvPr/>
        </p:nvSpPr>
        <p:spPr>
          <a:xfrm rot="16200000">
            <a:off x="158399" y="998417"/>
            <a:ext cx="9855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Calcein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D495DF3-71E0-473F-9F76-EEB51BFDA44E}"/>
              </a:ext>
            </a:extLst>
          </p:cNvPr>
          <p:cNvSpPr txBox="1"/>
          <p:nvPr/>
        </p:nvSpPr>
        <p:spPr>
          <a:xfrm rot="16200000">
            <a:off x="255625" y="1732663"/>
            <a:ext cx="8140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EthD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-III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BD6D069-B7BC-4F8C-B3DF-D95F4E573C62}"/>
              </a:ext>
            </a:extLst>
          </p:cNvPr>
          <p:cNvSpPr txBox="1"/>
          <p:nvPr/>
        </p:nvSpPr>
        <p:spPr>
          <a:xfrm rot="16200000">
            <a:off x="272294" y="2467276"/>
            <a:ext cx="817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Merged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9270BAF-4344-46AF-8836-FCD8F0F5EEC1}"/>
              </a:ext>
            </a:extLst>
          </p:cNvPr>
          <p:cNvSpPr txBox="1"/>
          <p:nvPr/>
        </p:nvSpPr>
        <p:spPr>
          <a:xfrm>
            <a:off x="398622" y="5682105"/>
            <a:ext cx="116048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Supplementary Figure S2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(A)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Fluorescence images of 3D spheroid tumors at day 7 treated with different concentrations of BX-795 as shown is Figure 5C.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Calcein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AM (Green; live cells), Ethidium bromide homodimer III (Red; dead cells), composite merged images of both fluorescence dyes.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(B)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Quantitative representation of the percentage of cells stained with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calcein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AM.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(C)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Quantitative representation of the percentage of cells stained with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EthD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-III. * p&lt;0.05; ** p&lt;0.01.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7AB8291-CB86-4949-A9C5-041C605762A7}"/>
              </a:ext>
            </a:extLst>
          </p:cNvPr>
          <p:cNvSpPr txBox="1"/>
          <p:nvPr/>
        </p:nvSpPr>
        <p:spPr>
          <a:xfrm>
            <a:off x="398622" y="344898"/>
            <a:ext cx="355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4DFB61C-DF0A-4A4E-B293-AA070E77FA0C}"/>
              </a:ext>
            </a:extLst>
          </p:cNvPr>
          <p:cNvSpPr txBox="1"/>
          <p:nvPr/>
        </p:nvSpPr>
        <p:spPr>
          <a:xfrm>
            <a:off x="3456321" y="327546"/>
            <a:ext cx="14174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BX-795 (µM)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55DCBA-016E-424D-B94A-D2FC5B1D1E36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b="11322"/>
          <a:stretch/>
        </p:blipFill>
        <p:spPr>
          <a:xfrm>
            <a:off x="956136" y="3322832"/>
            <a:ext cx="2990548" cy="19095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8705E6-351B-6A48-B702-1D33B8773277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t="-11234" b="11234"/>
          <a:stretch/>
        </p:blipFill>
        <p:spPr>
          <a:xfrm>
            <a:off x="4150360" y="3069205"/>
            <a:ext cx="2816145" cy="2233494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D264E8D1-6477-E943-8E5F-B5A5A9D34738}"/>
              </a:ext>
            </a:extLst>
          </p:cNvPr>
          <p:cNvSpPr txBox="1"/>
          <p:nvPr/>
        </p:nvSpPr>
        <p:spPr>
          <a:xfrm>
            <a:off x="5150615" y="5218194"/>
            <a:ext cx="14174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BX-795 (µM)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E87A5DC-733F-6A46-8D99-DF8BFA988CCB}"/>
              </a:ext>
            </a:extLst>
          </p:cNvPr>
          <p:cNvSpPr txBox="1"/>
          <p:nvPr/>
        </p:nvSpPr>
        <p:spPr>
          <a:xfrm>
            <a:off x="1996747" y="5167315"/>
            <a:ext cx="14174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BX-795 (µM)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A717426-2CFC-004A-B898-37B10F5EC32A}"/>
              </a:ext>
            </a:extLst>
          </p:cNvPr>
          <p:cNvSpPr txBox="1"/>
          <p:nvPr/>
        </p:nvSpPr>
        <p:spPr>
          <a:xfrm>
            <a:off x="956136" y="3264811"/>
            <a:ext cx="355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F3FB4CE-423F-3C4A-911F-A00F42404C4E}"/>
              </a:ext>
            </a:extLst>
          </p:cNvPr>
          <p:cNvSpPr txBox="1"/>
          <p:nvPr/>
        </p:nvSpPr>
        <p:spPr>
          <a:xfrm>
            <a:off x="3972528" y="3174122"/>
            <a:ext cx="355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DCA1B68-00E7-DF49-BBDF-F94173FDDEA2}"/>
              </a:ext>
            </a:extLst>
          </p:cNvPr>
          <p:cNvSpPr txBox="1"/>
          <p:nvPr/>
        </p:nvSpPr>
        <p:spPr>
          <a:xfrm>
            <a:off x="9789435" y="45688"/>
            <a:ext cx="2214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Supplementary Figure S2</a:t>
            </a:r>
          </a:p>
        </p:txBody>
      </p:sp>
    </p:spTree>
    <p:extLst>
      <p:ext uri="{BB962C8B-B14F-4D97-AF65-F5344CB8AC3E}">
        <p14:creationId xmlns:p14="http://schemas.microsoft.com/office/powerpoint/2010/main" val="2375858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82CA0D74-D41E-CB49-B4BB-13D17DD46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14720" y="444477"/>
            <a:ext cx="1772324" cy="1625877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E2BB753-7DE4-9F46-A43B-4085EF1C56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70210" y="487515"/>
            <a:ext cx="1867480" cy="1539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7764E3-0FB5-5B46-AF89-A42E08A7E5E7}"/>
              </a:ext>
            </a:extLst>
          </p:cNvPr>
          <p:cNvSpPr txBox="1"/>
          <p:nvPr/>
        </p:nvSpPr>
        <p:spPr>
          <a:xfrm>
            <a:off x="2831818" y="300741"/>
            <a:ext cx="938127" cy="240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SH-SY5Y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F74276-37C1-694E-9535-E2D1890B8A95}"/>
              </a:ext>
            </a:extLst>
          </p:cNvPr>
          <p:cNvSpPr txBox="1"/>
          <p:nvPr/>
        </p:nvSpPr>
        <p:spPr>
          <a:xfrm>
            <a:off x="4651281" y="320376"/>
            <a:ext cx="402153" cy="2409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SK-N-AS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D15C3E-DBDA-F148-9ACD-726DADF8D1C4}"/>
              </a:ext>
            </a:extLst>
          </p:cNvPr>
          <p:cNvSpPr txBox="1"/>
          <p:nvPr/>
        </p:nvSpPr>
        <p:spPr>
          <a:xfrm>
            <a:off x="2482560" y="1952050"/>
            <a:ext cx="13324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Combination Index Plot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19B435-4C07-7044-AB34-1219CF0390B8}"/>
              </a:ext>
            </a:extLst>
          </p:cNvPr>
          <p:cNvSpPr txBox="1"/>
          <p:nvPr/>
        </p:nvSpPr>
        <p:spPr>
          <a:xfrm>
            <a:off x="4246545" y="1916830"/>
            <a:ext cx="13324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Combination Index Plot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DE30FA7F-FD87-2B41-9FF2-9CC7065B89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040394" y="539643"/>
            <a:ext cx="1772324" cy="1567461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56F5DF6A-0E5C-7845-80D9-B9B5AD7A399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127632" y="462740"/>
            <a:ext cx="1912762" cy="15674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4BA5F67-466D-034B-BBDD-A9B234855C55}"/>
              </a:ext>
            </a:extLst>
          </p:cNvPr>
          <p:cNvSpPr txBox="1"/>
          <p:nvPr/>
        </p:nvSpPr>
        <p:spPr>
          <a:xfrm>
            <a:off x="8090270" y="1952050"/>
            <a:ext cx="13324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Combination Index Plot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34A27A-FCCE-F14B-A7BE-1AA4937BB366}"/>
              </a:ext>
            </a:extLst>
          </p:cNvPr>
          <p:cNvSpPr txBox="1"/>
          <p:nvPr/>
        </p:nvSpPr>
        <p:spPr>
          <a:xfrm>
            <a:off x="6177508" y="1916830"/>
            <a:ext cx="13324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Combination Index Plot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2507A7-1F33-DC41-A167-0B53AB51BE3C}"/>
              </a:ext>
            </a:extLst>
          </p:cNvPr>
          <p:cNvSpPr txBox="1"/>
          <p:nvPr/>
        </p:nvSpPr>
        <p:spPr>
          <a:xfrm>
            <a:off x="8623459" y="324199"/>
            <a:ext cx="4860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LAN-5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DAE32-2E34-384D-8934-5D0CD7FA6993}"/>
              </a:ext>
            </a:extLst>
          </p:cNvPr>
          <p:cNvSpPr txBox="1"/>
          <p:nvPr/>
        </p:nvSpPr>
        <p:spPr>
          <a:xfrm>
            <a:off x="6843716" y="298699"/>
            <a:ext cx="268172" cy="2409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NGP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897A8F-6FA8-674A-9E40-6B6B74479833}"/>
              </a:ext>
            </a:extLst>
          </p:cNvPr>
          <p:cNvSpPr txBox="1"/>
          <p:nvPr/>
        </p:nvSpPr>
        <p:spPr>
          <a:xfrm>
            <a:off x="685513" y="4750897"/>
            <a:ext cx="10387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Supplementary Figure S3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BX-795 synergizes NB to chemotherapy doxorubicin. (A)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CI plots for different NB cell lines.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(B)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Dose-reduction index (DRI) plots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different NB cell lines.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DRI &gt; 1 indicates a favorable dose reduction, while a DRI &lt; 1 indicates an unfavorable dose reduction.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CI and DRI values were calculated by the Chou-Talalay method for drug interactions using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Compusyn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software for different fractions affected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4471B794-7C50-D74B-B506-69921CA4C8A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26804" y="2583461"/>
            <a:ext cx="1597413" cy="1117865"/>
          </a:xfrm>
          <a:prstGeom prst="rect">
            <a:avLst/>
          </a:prstGeom>
        </p:spPr>
      </p:pic>
      <p:pic>
        <p:nvPicPr>
          <p:cNvPr id="53" name="Graphic 52">
            <a:extLst>
              <a:ext uri="{FF2B5EF4-FFF2-40B4-BE49-F238E27FC236}">
                <a16:creationId xmlns:a16="http://schemas.microsoft.com/office/drawing/2014/main" id="{2F992937-BE18-B64D-A3E7-05E6890834F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170210" y="2599841"/>
            <a:ext cx="1570198" cy="1117865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A51C2939-EA6B-3742-9036-1B8960578BB5}"/>
              </a:ext>
            </a:extLst>
          </p:cNvPr>
          <p:cNvSpPr txBox="1"/>
          <p:nvPr/>
        </p:nvSpPr>
        <p:spPr>
          <a:xfrm>
            <a:off x="2786818" y="2362559"/>
            <a:ext cx="9621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SH-SY5Y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0E45C86-718E-A74A-8F9C-BA1578963FBD}"/>
              </a:ext>
            </a:extLst>
          </p:cNvPr>
          <p:cNvSpPr txBox="1"/>
          <p:nvPr/>
        </p:nvSpPr>
        <p:spPr>
          <a:xfrm>
            <a:off x="4592573" y="2354258"/>
            <a:ext cx="921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SK-N-AS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75547BD-5AD0-164E-BED6-14083C93A8BB}"/>
              </a:ext>
            </a:extLst>
          </p:cNvPr>
          <p:cNvSpPr txBox="1"/>
          <p:nvPr/>
        </p:nvSpPr>
        <p:spPr>
          <a:xfrm>
            <a:off x="2416390" y="3695318"/>
            <a:ext cx="135355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Dose Reduction Index Plot</a:t>
            </a:r>
          </a:p>
        </p:txBody>
      </p:sp>
      <p:pic>
        <p:nvPicPr>
          <p:cNvPr id="57" name="Graphic 56">
            <a:extLst>
              <a:ext uri="{FF2B5EF4-FFF2-40B4-BE49-F238E27FC236}">
                <a16:creationId xmlns:a16="http://schemas.microsoft.com/office/drawing/2014/main" id="{6383E124-554E-D64C-9B9C-A464BCE94AA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993885" y="2583460"/>
            <a:ext cx="1653614" cy="1117865"/>
          </a:xfrm>
          <a:prstGeom prst="rect">
            <a:avLst/>
          </a:prstGeom>
        </p:spPr>
      </p:pic>
      <p:pic>
        <p:nvPicPr>
          <p:cNvPr id="58" name="Graphic 57">
            <a:extLst>
              <a:ext uri="{FF2B5EF4-FFF2-40B4-BE49-F238E27FC236}">
                <a16:creationId xmlns:a16="http://schemas.microsoft.com/office/drawing/2014/main" id="{138BC522-F6D4-4741-BDB5-CE30A261563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059100" y="2611534"/>
            <a:ext cx="1603965" cy="1117865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9607FDDE-4240-DA47-949E-EEA9318937C0}"/>
              </a:ext>
            </a:extLst>
          </p:cNvPr>
          <p:cNvSpPr txBox="1"/>
          <p:nvPr/>
        </p:nvSpPr>
        <p:spPr>
          <a:xfrm>
            <a:off x="8547056" y="2343684"/>
            <a:ext cx="6388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LAN-5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510ED51-5EC5-4648-B876-74D9D2B36FB4}"/>
              </a:ext>
            </a:extLst>
          </p:cNvPr>
          <p:cNvSpPr txBox="1"/>
          <p:nvPr/>
        </p:nvSpPr>
        <p:spPr>
          <a:xfrm>
            <a:off x="6689284" y="2373886"/>
            <a:ext cx="579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NGP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18C53C5-C950-9B4D-88C4-17390B2E59B5}"/>
              </a:ext>
            </a:extLst>
          </p:cNvPr>
          <p:cNvSpPr txBox="1"/>
          <p:nvPr/>
        </p:nvSpPr>
        <p:spPr>
          <a:xfrm>
            <a:off x="4248804" y="3697760"/>
            <a:ext cx="136269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Dose Reduction Index Plot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9C5C7F9-006D-D247-A592-856B2F412F53}"/>
              </a:ext>
            </a:extLst>
          </p:cNvPr>
          <p:cNvSpPr txBox="1"/>
          <p:nvPr/>
        </p:nvSpPr>
        <p:spPr>
          <a:xfrm>
            <a:off x="6172662" y="3701323"/>
            <a:ext cx="13372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Dose Reduction Index Plot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3FBB961-EC5E-AE4E-BBEB-633AEE5C736D}"/>
              </a:ext>
            </a:extLst>
          </p:cNvPr>
          <p:cNvSpPr txBox="1"/>
          <p:nvPr/>
        </p:nvSpPr>
        <p:spPr>
          <a:xfrm>
            <a:off x="8060230" y="3667978"/>
            <a:ext cx="141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Dose Reduction Index Plot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5C690F9-E419-5148-8739-8730EB86175F}"/>
              </a:ext>
            </a:extLst>
          </p:cNvPr>
          <p:cNvSpPr txBox="1"/>
          <p:nvPr/>
        </p:nvSpPr>
        <p:spPr>
          <a:xfrm>
            <a:off x="2126896" y="198372"/>
            <a:ext cx="355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5191DD-FE79-7142-A5D2-BF31B8E4D26A}"/>
              </a:ext>
            </a:extLst>
          </p:cNvPr>
          <p:cNvSpPr txBox="1"/>
          <p:nvPr/>
        </p:nvSpPr>
        <p:spPr>
          <a:xfrm>
            <a:off x="2062813" y="2252764"/>
            <a:ext cx="355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53E2024-8174-104C-B223-EF13E8789FD5}"/>
              </a:ext>
            </a:extLst>
          </p:cNvPr>
          <p:cNvSpPr txBox="1"/>
          <p:nvPr/>
        </p:nvSpPr>
        <p:spPr>
          <a:xfrm>
            <a:off x="9789435" y="45688"/>
            <a:ext cx="2214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Supplementary Figure S3</a:t>
            </a:r>
          </a:p>
        </p:txBody>
      </p:sp>
    </p:spTree>
    <p:extLst>
      <p:ext uri="{BB962C8B-B14F-4D97-AF65-F5344CB8AC3E}">
        <p14:creationId xmlns:p14="http://schemas.microsoft.com/office/powerpoint/2010/main" val="1133144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C3ED6A3-8D54-4084-8526-B3DADCB292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540" y="2496000"/>
            <a:ext cx="1044499" cy="7833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A526DE-FE63-4D3F-BFEE-40EC14A0EA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540" y="832612"/>
            <a:ext cx="1044499" cy="7833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58550B6-7305-4174-9907-46D00EEE90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540" y="1664306"/>
            <a:ext cx="1044499" cy="783374"/>
          </a:xfrm>
          <a:prstGeom prst="rect">
            <a:avLst/>
          </a:prstGeom>
        </p:spPr>
      </p:pic>
      <p:pic>
        <p:nvPicPr>
          <p:cNvPr id="7" name="Picture 6" descr="A star in the background&#10;&#10;Description automatically generated">
            <a:extLst>
              <a:ext uri="{FF2B5EF4-FFF2-40B4-BE49-F238E27FC236}">
                <a16:creationId xmlns:a16="http://schemas.microsoft.com/office/drawing/2014/main" id="{A2072A31-26A3-49F6-8A71-B0EF951F80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260" y="2522717"/>
            <a:ext cx="1044499" cy="783374"/>
          </a:xfrm>
          <a:prstGeom prst="rect">
            <a:avLst/>
          </a:prstGeom>
        </p:spPr>
      </p:pic>
      <p:pic>
        <p:nvPicPr>
          <p:cNvPr id="8" name="Picture 7" descr="A close up of a screen&#10;&#10;Description automatically generated">
            <a:extLst>
              <a:ext uri="{FF2B5EF4-FFF2-40B4-BE49-F238E27FC236}">
                <a16:creationId xmlns:a16="http://schemas.microsoft.com/office/drawing/2014/main" id="{BAB35A6F-7678-4FD0-9C22-8B50A8BDDA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260" y="845459"/>
            <a:ext cx="1044499" cy="783374"/>
          </a:xfrm>
          <a:prstGeom prst="rect">
            <a:avLst/>
          </a:prstGeom>
        </p:spPr>
      </p:pic>
      <p:pic>
        <p:nvPicPr>
          <p:cNvPr id="9" name="Picture 8" descr="A star in the background&#10;&#10;Description automatically generated">
            <a:extLst>
              <a:ext uri="{FF2B5EF4-FFF2-40B4-BE49-F238E27FC236}">
                <a16:creationId xmlns:a16="http://schemas.microsoft.com/office/drawing/2014/main" id="{047D0FE2-0BC1-4186-A994-23DFB69EDC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895" y="1691649"/>
            <a:ext cx="1044499" cy="783374"/>
          </a:xfrm>
          <a:prstGeom prst="rect">
            <a:avLst/>
          </a:prstGeom>
        </p:spPr>
      </p:pic>
      <p:pic>
        <p:nvPicPr>
          <p:cNvPr id="10" name="Picture 9" descr="A star in the dark&#10;&#10;Description automatically generated">
            <a:extLst>
              <a:ext uri="{FF2B5EF4-FFF2-40B4-BE49-F238E27FC236}">
                <a16:creationId xmlns:a16="http://schemas.microsoft.com/office/drawing/2014/main" id="{D87C39E8-6E8B-46D7-A117-ED509A6C91A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089" y="2522717"/>
            <a:ext cx="1044499" cy="783374"/>
          </a:xfrm>
          <a:prstGeom prst="rect">
            <a:avLst/>
          </a:prstGeom>
        </p:spPr>
      </p:pic>
      <p:pic>
        <p:nvPicPr>
          <p:cNvPr id="11" name="Picture 10" descr="A star in the dark&#10;&#10;Description automatically generated">
            <a:extLst>
              <a:ext uri="{FF2B5EF4-FFF2-40B4-BE49-F238E27FC236}">
                <a16:creationId xmlns:a16="http://schemas.microsoft.com/office/drawing/2014/main" id="{269C9384-B5A6-4A9E-AF69-C565EF789C0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116" y="842289"/>
            <a:ext cx="1044499" cy="783374"/>
          </a:xfrm>
          <a:prstGeom prst="rect">
            <a:avLst/>
          </a:prstGeom>
        </p:spPr>
      </p:pic>
      <p:pic>
        <p:nvPicPr>
          <p:cNvPr id="12" name="Picture 11" descr="A picture containing green, star, light, sitting&#10;&#10;Description automatically generated">
            <a:extLst>
              <a:ext uri="{FF2B5EF4-FFF2-40B4-BE49-F238E27FC236}">
                <a16:creationId xmlns:a16="http://schemas.microsoft.com/office/drawing/2014/main" id="{68125870-E5FD-4F54-BD23-FDD7EEAFD8C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116" y="1686921"/>
            <a:ext cx="1044499" cy="783374"/>
          </a:xfrm>
          <a:prstGeom prst="rect">
            <a:avLst/>
          </a:prstGeom>
        </p:spPr>
      </p:pic>
      <p:pic>
        <p:nvPicPr>
          <p:cNvPr id="13" name="Picture 12" descr="A star in the dark&#10;&#10;Description automatically generated">
            <a:extLst>
              <a:ext uri="{FF2B5EF4-FFF2-40B4-BE49-F238E27FC236}">
                <a16:creationId xmlns:a16="http://schemas.microsoft.com/office/drawing/2014/main" id="{7B4F2FD3-F972-4D10-AFC2-446458F048C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544" y="2522717"/>
            <a:ext cx="1044499" cy="783374"/>
          </a:xfrm>
          <a:prstGeom prst="rect">
            <a:avLst/>
          </a:prstGeom>
        </p:spPr>
      </p:pic>
      <p:pic>
        <p:nvPicPr>
          <p:cNvPr id="14" name="Picture 13" descr="A picture containing sitting, dark, computer, lit&#10;&#10;Description automatically generated">
            <a:extLst>
              <a:ext uri="{FF2B5EF4-FFF2-40B4-BE49-F238E27FC236}">
                <a16:creationId xmlns:a16="http://schemas.microsoft.com/office/drawing/2014/main" id="{543EDFA9-DD59-40F9-8398-DD2D22214B0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972" y="842289"/>
            <a:ext cx="1044499" cy="783374"/>
          </a:xfrm>
          <a:prstGeom prst="rect">
            <a:avLst/>
          </a:prstGeom>
        </p:spPr>
      </p:pic>
      <p:pic>
        <p:nvPicPr>
          <p:cNvPr id="15" name="Picture 14" descr="A picture containing sitting, dark, green, computer&#10;&#10;Description automatically generated">
            <a:extLst>
              <a:ext uri="{FF2B5EF4-FFF2-40B4-BE49-F238E27FC236}">
                <a16:creationId xmlns:a16="http://schemas.microsoft.com/office/drawing/2014/main" id="{37365F16-51A0-4B74-B9B0-32D32041BF8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545" y="1686921"/>
            <a:ext cx="1044499" cy="783374"/>
          </a:xfrm>
          <a:prstGeom prst="rect">
            <a:avLst/>
          </a:prstGeom>
        </p:spPr>
      </p:pic>
      <p:pic>
        <p:nvPicPr>
          <p:cNvPr id="16" name="Picture 15" descr="A star in the dark&#10;&#10;Description automatically generated">
            <a:extLst>
              <a:ext uri="{FF2B5EF4-FFF2-40B4-BE49-F238E27FC236}">
                <a16:creationId xmlns:a16="http://schemas.microsoft.com/office/drawing/2014/main" id="{36E6B85C-C358-430E-85CF-C673E0BD487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828" y="2522717"/>
            <a:ext cx="1044499" cy="783374"/>
          </a:xfrm>
          <a:prstGeom prst="rect">
            <a:avLst/>
          </a:prstGeom>
        </p:spPr>
      </p:pic>
      <p:pic>
        <p:nvPicPr>
          <p:cNvPr id="17" name="Picture 16" descr="A picture containing star, sky&#10;&#10;Description automatically generated">
            <a:extLst>
              <a:ext uri="{FF2B5EF4-FFF2-40B4-BE49-F238E27FC236}">
                <a16:creationId xmlns:a16="http://schemas.microsoft.com/office/drawing/2014/main" id="{F7515BF7-49F8-44D1-9558-FFAF205AF78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828" y="842289"/>
            <a:ext cx="1044499" cy="783374"/>
          </a:xfrm>
          <a:prstGeom prst="rect">
            <a:avLst/>
          </a:prstGeom>
        </p:spPr>
      </p:pic>
      <p:pic>
        <p:nvPicPr>
          <p:cNvPr id="18" name="Picture 17" descr="A picture containing green, sitting, light, star&#10;&#10;Description automatically generated">
            <a:extLst>
              <a:ext uri="{FF2B5EF4-FFF2-40B4-BE49-F238E27FC236}">
                <a16:creationId xmlns:a16="http://schemas.microsoft.com/office/drawing/2014/main" id="{6019F4C7-07AE-4058-934D-2892F145B51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828" y="1686921"/>
            <a:ext cx="1044499" cy="783374"/>
          </a:xfrm>
          <a:prstGeom prst="rect">
            <a:avLst/>
          </a:prstGeom>
        </p:spPr>
      </p:pic>
      <p:pic>
        <p:nvPicPr>
          <p:cNvPr id="19" name="Picture 18" descr="A star in the dark&#10;&#10;Description automatically generated">
            <a:extLst>
              <a:ext uri="{FF2B5EF4-FFF2-40B4-BE49-F238E27FC236}">
                <a16:creationId xmlns:a16="http://schemas.microsoft.com/office/drawing/2014/main" id="{A46C6714-C53E-4161-9E8D-58955978B68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683" y="2496000"/>
            <a:ext cx="1044499" cy="783374"/>
          </a:xfrm>
          <a:prstGeom prst="rect">
            <a:avLst/>
          </a:prstGeom>
        </p:spPr>
      </p:pic>
      <p:pic>
        <p:nvPicPr>
          <p:cNvPr id="20" name="Picture 19" descr="A picture containing green, light, sitting, star&#10;&#10;Description automatically generated">
            <a:extLst>
              <a:ext uri="{FF2B5EF4-FFF2-40B4-BE49-F238E27FC236}">
                <a16:creationId xmlns:a16="http://schemas.microsoft.com/office/drawing/2014/main" id="{FA020D06-7578-4FC3-9CE2-0046BE3B1322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683" y="1664306"/>
            <a:ext cx="1044499" cy="783374"/>
          </a:xfrm>
          <a:prstGeom prst="rect">
            <a:avLst/>
          </a:prstGeom>
        </p:spPr>
      </p:pic>
      <p:pic>
        <p:nvPicPr>
          <p:cNvPr id="21" name="Picture 20" descr="A picture containing light, green, traffic, sitting&#10;&#10;Description automatically generated">
            <a:extLst>
              <a:ext uri="{FF2B5EF4-FFF2-40B4-BE49-F238E27FC236}">
                <a16:creationId xmlns:a16="http://schemas.microsoft.com/office/drawing/2014/main" id="{492FFAD3-E3D1-4DD7-9843-66A63661CDD2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684" y="842289"/>
            <a:ext cx="1044499" cy="783374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6AABAC64-F9B5-4AF2-8BF0-79C14B7D7DC4}"/>
              </a:ext>
            </a:extLst>
          </p:cNvPr>
          <p:cNvSpPr txBox="1"/>
          <p:nvPr/>
        </p:nvSpPr>
        <p:spPr>
          <a:xfrm>
            <a:off x="418718" y="315289"/>
            <a:ext cx="355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85248F-3281-194C-A8EB-65C3C1FCCE5D}"/>
              </a:ext>
            </a:extLst>
          </p:cNvPr>
          <p:cNvSpPr txBox="1"/>
          <p:nvPr/>
        </p:nvSpPr>
        <p:spPr>
          <a:xfrm>
            <a:off x="1145142" y="427183"/>
            <a:ext cx="9467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BX-795 (</a:t>
            </a:r>
            <a:r>
              <a:rPr kumimoji="0" lang="el-G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μ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40259D2-5FBE-A144-87FB-86F717971469}"/>
              </a:ext>
            </a:extLst>
          </p:cNvPr>
          <p:cNvSpPr txBox="1"/>
          <p:nvPr/>
        </p:nvSpPr>
        <p:spPr>
          <a:xfrm>
            <a:off x="843300" y="609010"/>
            <a:ext cx="19501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Doxorubicin (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nM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95B8497-1D90-9D4D-B615-AFE57BE8F44C}"/>
              </a:ext>
            </a:extLst>
          </p:cNvPr>
          <p:cNvSpPr txBox="1"/>
          <p:nvPr/>
        </p:nvSpPr>
        <p:spPr>
          <a:xfrm>
            <a:off x="2157715" y="427182"/>
            <a:ext cx="5756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0                              0                              1                              2                            4                            8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35542ED-F45A-4E4A-A1CD-703EB210C8B3}"/>
              </a:ext>
            </a:extLst>
          </p:cNvPr>
          <p:cNvSpPr txBox="1"/>
          <p:nvPr/>
        </p:nvSpPr>
        <p:spPr>
          <a:xfrm>
            <a:off x="2157715" y="599879"/>
            <a:ext cx="5756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0                           150                             8                            16                           32                          64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C9A2CDB-ABAC-3641-9DD4-6EAF20247063}"/>
              </a:ext>
            </a:extLst>
          </p:cNvPr>
          <p:cNvSpPr/>
          <p:nvPr/>
        </p:nvSpPr>
        <p:spPr>
          <a:xfrm>
            <a:off x="2170061" y="468027"/>
            <a:ext cx="6119698" cy="3645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572CADC-CC6E-F140-BD1D-DC75E2834FDD}"/>
              </a:ext>
            </a:extLst>
          </p:cNvPr>
          <p:cNvCxnSpPr>
            <a:cxnSpLocks/>
            <a:endCxn id="53" idx="3"/>
          </p:cNvCxnSpPr>
          <p:nvPr/>
        </p:nvCxnSpPr>
        <p:spPr>
          <a:xfrm>
            <a:off x="993416" y="642578"/>
            <a:ext cx="7296343" cy="77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6F054D4-9B62-1341-BF5D-4A2D27C41047}"/>
              </a:ext>
            </a:extLst>
          </p:cNvPr>
          <p:cNvSpPr txBox="1"/>
          <p:nvPr/>
        </p:nvSpPr>
        <p:spPr>
          <a:xfrm>
            <a:off x="2091855" y="242121"/>
            <a:ext cx="61979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Control                  Dox                         C1                         C2                        C3                        C4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BD0CE9C-57DE-ED4E-A3A8-52C9AE7F263B}"/>
              </a:ext>
            </a:extLst>
          </p:cNvPr>
          <p:cNvSpPr txBox="1"/>
          <p:nvPr/>
        </p:nvSpPr>
        <p:spPr>
          <a:xfrm rot="16200000">
            <a:off x="1196198" y="1040924"/>
            <a:ext cx="9855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Calcein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F17CA09-9303-2445-AE44-285E2AC32D52}"/>
              </a:ext>
            </a:extLst>
          </p:cNvPr>
          <p:cNvSpPr txBox="1"/>
          <p:nvPr/>
        </p:nvSpPr>
        <p:spPr>
          <a:xfrm rot="16200000">
            <a:off x="1276819" y="1815677"/>
            <a:ext cx="8140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EthD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-III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20EC57C-B487-1548-A485-AFEC901DD8E4}"/>
              </a:ext>
            </a:extLst>
          </p:cNvPr>
          <p:cNvSpPr txBox="1"/>
          <p:nvPr/>
        </p:nvSpPr>
        <p:spPr>
          <a:xfrm rot="16200000">
            <a:off x="1280458" y="2638732"/>
            <a:ext cx="817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Merged 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D4869443-DBBA-0745-A02A-5D285813AFA8}"/>
              </a:ext>
            </a:extLst>
          </p:cNvPr>
          <p:cNvPicPr>
            <a:picLocks noChangeAspect="1"/>
          </p:cNvPicPr>
          <p:nvPr/>
        </p:nvPicPr>
        <p:blipFill rotWithShape="1">
          <a:blip r:embed="rId27"/>
          <a:srcRect b="24486"/>
          <a:stretch/>
        </p:blipFill>
        <p:spPr>
          <a:xfrm>
            <a:off x="2021277" y="3371577"/>
            <a:ext cx="2463800" cy="1891098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BA7030FA-D48C-B04E-9859-97DC97556C00}"/>
              </a:ext>
            </a:extLst>
          </p:cNvPr>
          <p:cNvPicPr>
            <a:picLocks noChangeAspect="1"/>
          </p:cNvPicPr>
          <p:nvPr/>
        </p:nvPicPr>
        <p:blipFill rotWithShape="1">
          <a:blip r:embed="rId28"/>
          <a:srcRect t="-1" b="26752"/>
          <a:stretch/>
        </p:blipFill>
        <p:spPr>
          <a:xfrm>
            <a:off x="5303709" y="3449086"/>
            <a:ext cx="2463800" cy="1776796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79129D7C-2994-8B4A-9E45-F0A916803A88}"/>
              </a:ext>
            </a:extLst>
          </p:cNvPr>
          <p:cNvSpPr txBox="1"/>
          <p:nvPr/>
        </p:nvSpPr>
        <p:spPr>
          <a:xfrm>
            <a:off x="2545197" y="5193987"/>
            <a:ext cx="18763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Control Dox    C1     C2     C3      C4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297BA52-52DB-014A-9598-16E1D4268E66}"/>
              </a:ext>
            </a:extLst>
          </p:cNvPr>
          <p:cNvSpPr txBox="1"/>
          <p:nvPr/>
        </p:nvSpPr>
        <p:spPr>
          <a:xfrm>
            <a:off x="5830593" y="5193987"/>
            <a:ext cx="18763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Control Dox    C1     C2     C3      C4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4AED55F-5ACA-2046-B548-391092DD643F}"/>
              </a:ext>
            </a:extLst>
          </p:cNvPr>
          <p:cNvSpPr txBox="1"/>
          <p:nvPr/>
        </p:nvSpPr>
        <p:spPr>
          <a:xfrm>
            <a:off x="1843445" y="3449085"/>
            <a:ext cx="355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2010516-54E4-BD46-9600-86C4055452A4}"/>
              </a:ext>
            </a:extLst>
          </p:cNvPr>
          <p:cNvSpPr txBox="1"/>
          <p:nvPr/>
        </p:nvSpPr>
        <p:spPr>
          <a:xfrm>
            <a:off x="5052078" y="3444358"/>
            <a:ext cx="355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0EDC229-7318-7443-9698-31D4DA0C4FD7}"/>
              </a:ext>
            </a:extLst>
          </p:cNvPr>
          <p:cNvSpPr txBox="1"/>
          <p:nvPr/>
        </p:nvSpPr>
        <p:spPr>
          <a:xfrm>
            <a:off x="418718" y="5794149"/>
            <a:ext cx="116048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Supplementary Figure S4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(A)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Fluorescence images of 3D spheroid tumors at day 7 treated with different drug combinations of BX-795 and doxorubicin as shown in Figure 8C.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Calcein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AM (Green; live cells), Ethidium bromide homodimer III (Red; dead cells), composite merged images of both fluorescence dyes.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(B)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Quantitative representation of the percentage of cells stained with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calcein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AM.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(C)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Quantitative representation of the percentage of cells stained with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EthD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-III. * p&lt;0.05; ** p&lt;0.01.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F366548-4B96-1744-A7E1-BAA9861330EE}"/>
              </a:ext>
            </a:extLst>
          </p:cNvPr>
          <p:cNvSpPr txBox="1"/>
          <p:nvPr/>
        </p:nvSpPr>
        <p:spPr>
          <a:xfrm>
            <a:off x="9789435" y="45688"/>
            <a:ext cx="2214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Supplementary Figure S4</a:t>
            </a:r>
          </a:p>
        </p:txBody>
      </p:sp>
    </p:spTree>
    <p:extLst>
      <p:ext uri="{BB962C8B-B14F-4D97-AF65-F5344CB8AC3E}">
        <p14:creationId xmlns:p14="http://schemas.microsoft.com/office/powerpoint/2010/main" val="3810649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7DC75AC-31F2-CE43-8607-0286601E77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0483662"/>
              </p:ext>
            </p:extLst>
          </p:nvPr>
        </p:nvGraphicFramePr>
        <p:xfrm>
          <a:off x="1516546" y="1829146"/>
          <a:ext cx="6057900" cy="176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3" imgW="6057900" imgH="1765300" progId="Word.Document.12">
                  <p:embed/>
                </p:oleObj>
              </mc:Choice>
              <mc:Fallback>
                <p:oleObj name="Document" r:id="rId3" imgW="6057900" imgH="1765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16546" y="1829146"/>
                        <a:ext cx="6057900" cy="176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5272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465</Words>
  <Application>Microsoft Macintosh PowerPoint</Application>
  <PresentationFormat>Widescreen</PresentationFormat>
  <Paragraphs>51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Microsoft Word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Saurabh Agarwal</dc:creator>
  <cp:lastModifiedBy>Saurabh Agarwal</cp:lastModifiedBy>
  <cp:revision>2</cp:revision>
  <dcterms:created xsi:type="dcterms:W3CDTF">2021-07-16T20:30:01Z</dcterms:created>
  <dcterms:modified xsi:type="dcterms:W3CDTF">2021-10-20T00:16:04Z</dcterms:modified>
</cp:coreProperties>
</file>