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4EFB5-7A61-4429-BD8B-D857911EFD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00D5EA-67DB-491E-90E2-A15FD97DB0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A79FDA-0F03-4FFE-9CFA-7A3EC9E74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E690-B3C1-4346-9E2C-E8DF2DE1666E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16356C-6902-4BE1-B2A6-D195CE182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41C170-D216-4237-B519-A571BA693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8BE3-1585-441D-BEC5-796E0106D7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6801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CA938-EDA0-44A1-BEB9-589B72516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A7A3D8-8512-4463-9D43-C26E33A182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520AAA-5751-4797-9A48-EDC02F3D1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E690-B3C1-4346-9E2C-E8DF2DE1666E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EFC838-D43A-43E6-BE79-B1DAC0671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6E88E1-D8AD-4452-8514-BA2B3C06B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8BE3-1585-441D-BEC5-796E0106D7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573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C50A09B-BB2A-4BDB-8E2C-28C42CB5BA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5B2AF0-A50D-4F72-85AB-F193A288DC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F1BA39-CB85-4CC1-91C7-6D957A1A9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E690-B3C1-4346-9E2C-E8DF2DE1666E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3B071-1253-4320-8F63-7C9215FE8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A258F7-756E-4278-85A3-171CF186F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8BE3-1585-441D-BEC5-796E0106D7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894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30129-B9C2-46B5-BD6C-C8387A578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9CD2E6-F65B-488A-892E-A6382E8815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EDB6C1-CA53-40C1-9FCE-1FB592309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E690-B3C1-4346-9E2C-E8DF2DE1666E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4593F0-42D9-435C-8244-263C68BC8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84FCDD-2DC0-4277-BD77-67DD95A05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8BE3-1585-441D-BEC5-796E0106D7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329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CB974-9D9C-4176-B551-62D71964E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370E16-B64B-43B2-98C8-46DBB6A5F2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FF34C1-6AB2-49CE-81A2-3191FB8BF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E690-B3C1-4346-9E2C-E8DF2DE1666E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AFE473-B74F-46B0-A180-2712D2E07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281AF9-94C4-4AE8-814B-FA97E0427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8BE3-1585-441D-BEC5-796E0106D7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98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13947-6ECD-4FFB-92D5-C3897A839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7CD621-A483-4EE4-855C-86A25F4B04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EDD1FB-ADD4-4F4E-AE0B-B08D94BC20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A8F1F8-29C9-4FF7-B4CB-2D3E364C7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E690-B3C1-4346-9E2C-E8DF2DE1666E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FF5549-7AF5-4FE3-B003-B2739CBA6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DE5C3B-F5F1-4F54-86F6-31728009C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8BE3-1585-441D-BEC5-796E0106D7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5271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3A5C8-B545-4399-B081-A5D55EE46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FFA584-9792-4A9D-B8E5-1C0BF71546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FC62A0-EF03-4BCC-AC51-C370F70423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DC3B5D-F07F-4C1A-A28E-9351472FE6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7EF2F7-4EDB-47DC-868F-03649C3DD2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E05D6F-C41D-403D-B862-9C56AE5DA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E690-B3C1-4346-9E2C-E8DF2DE1666E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258158-53E8-4873-B878-7961C5BAF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FBA72B-9FAE-45E3-81F6-2A1CCB3D9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8BE3-1585-441D-BEC5-796E0106D7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450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C562F-E1E5-40C1-8735-CE149EEE8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7AB090-BC7B-4169-A59C-5DB884AA5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E690-B3C1-4346-9E2C-E8DF2DE1666E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5F22FD-7018-4F49-AF7B-780C92242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D6E2F8-F126-441E-A8E0-0922EEC9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8BE3-1585-441D-BEC5-796E0106D7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684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57344F-A762-42E9-8AAD-C5B35903E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E690-B3C1-4346-9E2C-E8DF2DE1666E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CBF549-26AA-4040-B47F-98BA87712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714104-FBC4-49A4-8413-FB5B81EC0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8BE3-1585-441D-BEC5-796E0106D7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6050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4BB87-1B8E-4521-8511-660F504C9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591E25-68F5-429E-B504-2D537C2AAF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C3E6FD-44C2-48A1-994D-CB3633C8A7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E55838-F3A7-45DC-8E52-AD06D13B2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E690-B3C1-4346-9E2C-E8DF2DE1666E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AFEDF3-1C4F-4AA3-81DA-2EF75D908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F66801-5C21-400F-8FD9-217C64F0D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8BE3-1585-441D-BEC5-796E0106D7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5884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E7C8E-5EEC-4262-9426-78111DDF2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F206748-E7AB-4C07-9BB3-6CFB9599E3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913923-BCBE-4A7A-92AD-2FD4EB9EE6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2A2239-EA21-4A2D-AF7A-16A9A0FA3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E690-B3C1-4346-9E2C-E8DF2DE1666E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701CE-0C8B-47B7-91F9-29F94B7D2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012D69-BC8F-462A-BEF4-3A3F38901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8BE3-1585-441D-BEC5-796E0106D7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100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887EB7-7B02-4AD9-98F8-6A84A1621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43C30B-381B-442E-9EFE-D04C783E9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4DA12E-6D2D-461D-8370-9664B3A33A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BE690-B3C1-4346-9E2C-E8DF2DE1666E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3DB98F-D2AF-4624-B515-CB76CCBA4B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D756F7-F241-43CD-A67A-C4E033CFAA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68BE3-1585-441D-BEC5-796E0106D7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817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801888" y="1316259"/>
            <a:ext cx="3804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/>
              <a:t>S</a:t>
            </a:r>
            <a:r>
              <a:rPr lang="en-GB" sz="1600" b="1" dirty="0"/>
              <a:t>. </a:t>
            </a:r>
            <a:r>
              <a:rPr lang="en-GB" sz="1600" b="1" dirty="0" err="1"/>
              <a:t>Infantis</a:t>
            </a:r>
            <a:r>
              <a:rPr lang="en-GB" sz="1600" b="1" dirty="0"/>
              <a:t> (isolate 114061 - </a:t>
            </a:r>
            <a:r>
              <a:rPr lang="en-GB" dirty="0"/>
              <a:t>SRR6854755</a:t>
            </a:r>
            <a:r>
              <a:rPr lang="en-GB" sz="1600" dirty="0"/>
              <a:t> </a:t>
            </a:r>
            <a:r>
              <a:rPr lang="en-GB" sz="1600" b="1" dirty="0"/>
              <a:t>)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A4E8EB8-FF34-4676-AF25-6E4FFD3FA1DE}"/>
              </a:ext>
            </a:extLst>
          </p:cNvPr>
          <p:cNvGrpSpPr/>
          <p:nvPr/>
        </p:nvGrpSpPr>
        <p:grpSpPr>
          <a:xfrm>
            <a:off x="1524001" y="1981506"/>
            <a:ext cx="9108503" cy="3737676"/>
            <a:chOff x="1524001" y="756712"/>
            <a:chExt cx="9108503" cy="3737676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08" t="20295" r="73395" b="34704"/>
            <a:stretch/>
          </p:blipFill>
          <p:spPr bwMode="auto">
            <a:xfrm>
              <a:off x="4247557" y="756712"/>
              <a:ext cx="2823345" cy="2351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6957290" y="1052736"/>
              <a:ext cx="29145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Plasmid </a:t>
              </a:r>
              <a:r>
                <a:rPr lang="en-GB" dirty="0" err="1"/>
                <a:t>IncFIB</a:t>
              </a:r>
              <a:r>
                <a:rPr lang="en-GB" dirty="0"/>
                <a:t> – c.320,900bp</a:t>
              </a:r>
            </a:p>
          </p:txBody>
        </p:sp>
        <p:cxnSp>
          <p:nvCxnSpPr>
            <p:cNvPr id="22" name="Straight Arrow Connector 21"/>
            <p:cNvCxnSpPr>
              <a:cxnSpLocks/>
            </p:cNvCxnSpPr>
            <p:nvPr/>
          </p:nvCxnSpPr>
          <p:spPr>
            <a:xfrm flipH="1">
              <a:off x="4390957" y="2707575"/>
              <a:ext cx="1217937" cy="503340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cxnSpLocks/>
            </p:cNvCxnSpPr>
            <p:nvPr/>
          </p:nvCxnSpPr>
          <p:spPr>
            <a:xfrm>
              <a:off x="6317278" y="2681650"/>
              <a:ext cx="1597464" cy="459412"/>
            </a:xfrm>
            <a:prstGeom prst="straightConnector1">
              <a:avLst/>
            </a:prstGeom>
            <a:ln w="28575">
              <a:solidFill>
                <a:srgbClr val="33CC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EF9570A-6B2D-428F-BDD4-EF8F23C279D2}"/>
                </a:ext>
              </a:extLst>
            </p:cNvPr>
            <p:cNvGrpSpPr/>
            <p:nvPr/>
          </p:nvGrpSpPr>
          <p:grpSpPr>
            <a:xfrm>
              <a:off x="1524001" y="3068998"/>
              <a:ext cx="3719885" cy="1425390"/>
              <a:chOff x="1331640" y="65939"/>
              <a:chExt cx="6606450" cy="1921290"/>
            </a:xfrm>
          </p:grpSpPr>
          <p:pic>
            <p:nvPicPr>
              <p:cNvPr id="18" name="Picture 2" descr="C:\Users\satheesh.nair\Desktop\Katie\H15208067_Infantis\Infantis gene 148 to 183.bmp">
                <a:extLst>
                  <a:ext uri="{FF2B5EF4-FFF2-40B4-BE49-F238E27FC236}">
                    <a16:creationId xmlns:a16="http://schemas.microsoft.com/office/drawing/2014/main" id="{A9BEA6AE-EBEB-417E-BCF4-92F202A0036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589" t="63780" r="1004"/>
              <a:stretch/>
            </p:blipFill>
            <p:spPr bwMode="auto">
              <a:xfrm>
                <a:off x="1331640" y="1628800"/>
                <a:ext cx="6480720" cy="2160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01572A2-47CE-4412-9B22-E11165990FFD}"/>
                  </a:ext>
                </a:extLst>
              </p:cNvPr>
              <p:cNvSpPr txBox="1"/>
              <p:nvPr/>
            </p:nvSpPr>
            <p:spPr>
              <a:xfrm rot="16200000">
                <a:off x="6130314" y="1264799"/>
                <a:ext cx="585980" cy="4372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/>
                  <a:t>Sul 1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F8AFCBA-3D9C-4933-A63F-5D626F1C228D}"/>
                  </a:ext>
                </a:extLst>
              </p:cNvPr>
              <p:cNvSpPr txBox="1"/>
              <p:nvPr/>
            </p:nvSpPr>
            <p:spPr>
              <a:xfrm rot="16200000">
                <a:off x="6368566" y="807942"/>
                <a:ext cx="1921290" cy="4372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/>
                  <a:t>aadA1 (aminoglycoside)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2CD2EA7-FB4B-47CF-8024-A042674660B9}"/>
                  </a:ext>
                </a:extLst>
              </p:cNvPr>
              <p:cNvSpPr txBox="1"/>
              <p:nvPr/>
            </p:nvSpPr>
            <p:spPr>
              <a:xfrm rot="16200000">
                <a:off x="7444823" y="1278423"/>
                <a:ext cx="549250" cy="4372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/>
                  <a:t>IS26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AA5BAAC-4E88-4AF3-8FD9-2D787CFFC9A0}"/>
                  </a:ext>
                </a:extLst>
              </p:cNvPr>
              <p:cNvSpPr txBox="1"/>
              <p:nvPr/>
            </p:nvSpPr>
            <p:spPr>
              <a:xfrm rot="16200000">
                <a:off x="2016185" y="1280026"/>
                <a:ext cx="544928" cy="4372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/>
                  <a:t>tetR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9F3BBC9-2B77-4DE8-900F-9276D5619A89}"/>
                  </a:ext>
                </a:extLst>
              </p:cNvPr>
              <p:cNvSpPr txBox="1"/>
              <p:nvPr/>
            </p:nvSpPr>
            <p:spPr>
              <a:xfrm rot="16200000">
                <a:off x="1611095" y="1277623"/>
                <a:ext cx="551409" cy="4372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/>
                  <a:t>tetA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F7B868B-29E3-4DA9-87AA-F34515471AAA}"/>
                  </a:ext>
                </a:extLst>
              </p:cNvPr>
              <p:cNvSpPr txBox="1"/>
              <p:nvPr/>
            </p:nvSpPr>
            <p:spPr>
              <a:xfrm rot="16200000">
                <a:off x="2551195" y="1282714"/>
                <a:ext cx="627035" cy="4372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/>
                  <a:t>merR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F6C2C45-342F-4067-85D2-B58499775A59}"/>
                  </a:ext>
                </a:extLst>
              </p:cNvPr>
              <p:cNvSpPr txBox="1"/>
              <p:nvPr/>
            </p:nvSpPr>
            <p:spPr>
              <a:xfrm rot="16200000">
                <a:off x="2769381" y="1281111"/>
                <a:ext cx="622713" cy="4372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/>
                  <a:t>merP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575A3F0-3AF9-451B-89DE-4D4F9B4AEB47}"/>
                  </a:ext>
                </a:extLst>
              </p:cNvPr>
              <p:cNvSpPr txBox="1"/>
              <p:nvPr/>
            </p:nvSpPr>
            <p:spPr>
              <a:xfrm rot="16200000">
                <a:off x="3556068" y="1247165"/>
                <a:ext cx="633515" cy="4372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/>
                  <a:t>merA</a:t>
                </a:r>
              </a:p>
            </p:txBody>
          </p:sp>
        </p:grp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53C9232-286D-4638-A577-71E9C6CCEF4B}"/>
                </a:ext>
              </a:extLst>
            </p:cNvPr>
            <p:cNvSpPr txBox="1"/>
            <p:nvPr/>
          </p:nvSpPr>
          <p:spPr>
            <a:xfrm>
              <a:off x="2337211" y="3210915"/>
              <a:ext cx="21295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Region 2 (c. 21.0kb)</a:t>
              </a:r>
            </a:p>
            <a:p>
              <a:endParaRPr lang="en-GB" dirty="0"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A7F883C-F132-4127-A452-6BD5BD8C5014}"/>
                </a:ext>
              </a:extLst>
            </p:cNvPr>
            <p:cNvGrpSpPr/>
            <p:nvPr/>
          </p:nvGrpSpPr>
          <p:grpSpPr>
            <a:xfrm>
              <a:off x="5668040" y="3057651"/>
              <a:ext cx="4964464" cy="1383854"/>
              <a:chOff x="1187624" y="2069321"/>
              <a:chExt cx="7920880" cy="1619628"/>
            </a:xfrm>
          </p:grpSpPr>
          <p:pic>
            <p:nvPicPr>
              <p:cNvPr id="33" name="Picture 3" descr="C:\Users\satheesh.nair\Desktop\Katie\H15208067_Infantis\Infantis gene 17 to 61.bmp">
                <a:extLst>
                  <a:ext uri="{FF2B5EF4-FFF2-40B4-BE49-F238E27FC236}">
                    <a16:creationId xmlns:a16="http://schemas.microsoft.com/office/drawing/2014/main" id="{A5D261AC-3B6F-40C8-82E7-C38DA4FE5AE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039" t="61274" b="-1"/>
              <a:stretch/>
            </p:blipFill>
            <p:spPr bwMode="auto">
              <a:xfrm>
                <a:off x="1187624" y="3434269"/>
                <a:ext cx="7920880" cy="2546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A7FBDD40-D15A-4A95-931C-B917279B6D3C}"/>
                  </a:ext>
                </a:extLst>
              </p:cNvPr>
              <p:cNvSpPr txBox="1"/>
              <p:nvPr/>
            </p:nvSpPr>
            <p:spPr>
              <a:xfrm rot="16200000">
                <a:off x="1568832" y="3089699"/>
                <a:ext cx="491918" cy="3928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/>
                  <a:t>arsH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74C5A69-DD6B-4F7A-A181-9E4FDA01EE73}"/>
                  </a:ext>
                </a:extLst>
              </p:cNvPr>
              <p:cNvSpPr txBox="1"/>
              <p:nvPr/>
            </p:nvSpPr>
            <p:spPr>
              <a:xfrm rot="16200000">
                <a:off x="1716600" y="3086493"/>
                <a:ext cx="484414" cy="3928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/>
                  <a:t>arsA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F96189CE-9607-49B0-A465-AA84DA3F5DA9}"/>
                  </a:ext>
                </a:extLst>
              </p:cNvPr>
              <p:cNvSpPr txBox="1"/>
              <p:nvPr/>
            </p:nvSpPr>
            <p:spPr>
              <a:xfrm rot="16200000">
                <a:off x="3010739" y="2869452"/>
                <a:ext cx="1004097" cy="3928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/>
                  <a:t>blaCTX-M-65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8F2257B5-0582-41C4-9CA4-796475025266}"/>
                  </a:ext>
                </a:extLst>
              </p:cNvPr>
              <p:cNvSpPr txBox="1"/>
              <p:nvPr/>
            </p:nvSpPr>
            <p:spPr>
              <a:xfrm rot="16200000">
                <a:off x="1962643" y="3123283"/>
                <a:ext cx="424378" cy="3928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/>
                  <a:t>tnp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2705C5AB-5838-4B20-A22B-DF4FC3D11BD3}"/>
                  </a:ext>
                </a:extLst>
              </p:cNvPr>
              <p:cNvSpPr txBox="1"/>
              <p:nvPr/>
            </p:nvSpPr>
            <p:spPr>
              <a:xfrm rot="16200000">
                <a:off x="8458907" y="3100841"/>
                <a:ext cx="476909" cy="3928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/>
                  <a:t>IS26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05DBCC1A-247D-4AA7-9DF7-11A34ADCA122}"/>
                  </a:ext>
                </a:extLst>
              </p:cNvPr>
              <p:cNvSpPr txBox="1"/>
              <p:nvPr/>
            </p:nvSpPr>
            <p:spPr>
              <a:xfrm rot="16200000">
                <a:off x="7776446" y="2649796"/>
                <a:ext cx="1553800" cy="3928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/>
                  <a:t>aph(3)-Ia (Kanamycin)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7925FD4B-9700-4EA9-B079-CB3408706AE6}"/>
                  </a:ext>
                </a:extLst>
              </p:cNvPr>
              <p:cNvSpPr txBox="1"/>
              <p:nvPr/>
            </p:nvSpPr>
            <p:spPr>
              <a:xfrm rot="16200000">
                <a:off x="7769025" y="3100841"/>
                <a:ext cx="476909" cy="3928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/>
                  <a:t>IS26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ADA76145-01FF-410E-A3EA-E71AD5B2EC7B}"/>
                  </a:ext>
                </a:extLst>
              </p:cNvPr>
              <p:cNvSpPr txBox="1"/>
              <p:nvPr/>
            </p:nvSpPr>
            <p:spPr>
              <a:xfrm rot="16200000">
                <a:off x="7164597" y="3018023"/>
                <a:ext cx="677653" cy="3928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/>
                  <a:t>dfrA-14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32B714D3-EFF5-4EB0-A2AE-7F5A044EC024}"/>
                  </a:ext>
                </a:extLst>
              </p:cNvPr>
              <p:cNvSpPr txBox="1"/>
              <p:nvPr/>
            </p:nvSpPr>
            <p:spPr>
              <a:xfrm rot="16200000">
                <a:off x="6045078" y="2986687"/>
                <a:ext cx="756450" cy="3928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/>
                  <a:t>aac(3)-IV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82AF6FB5-02D7-4F63-924D-DF8748BD4506}"/>
                  </a:ext>
                </a:extLst>
              </p:cNvPr>
              <p:cNvSpPr txBox="1"/>
              <p:nvPr/>
            </p:nvSpPr>
            <p:spPr>
              <a:xfrm rot="16200000">
                <a:off x="5752356" y="2977410"/>
                <a:ext cx="765831" cy="3928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/>
                  <a:t>aph(4)-Ia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E9C6E4E1-8342-4E9E-AA0B-437BF1FDDE57}"/>
                  </a:ext>
                </a:extLst>
              </p:cNvPr>
              <p:cNvSpPr txBox="1"/>
              <p:nvPr/>
            </p:nvSpPr>
            <p:spPr>
              <a:xfrm rot="16200000">
                <a:off x="5115985" y="3110459"/>
                <a:ext cx="454396" cy="3928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/>
                  <a:t>floR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38678D6-D116-4D62-A615-EA52AE149D63}"/>
                  </a:ext>
                </a:extLst>
              </p:cNvPr>
              <p:cNvSpPr txBox="1"/>
              <p:nvPr/>
            </p:nvSpPr>
            <p:spPr>
              <a:xfrm rot="16200000">
                <a:off x="4270427" y="3064774"/>
                <a:ext cx="561333" cy="3928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/>
                  <a:t>fosA3</a:t>
                </a: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F1919E1-0841-4F6E-9A85-F8E03F662335}"/>
                </a:ext>
              </a:extLst>
            </p:cNvPr>
            <p:cNvSpPr txBox="1"/>
            <p:nvPr/>
          </p:nvSpPr>
          <p:spPr>
            <a:xfrm>
              <a:off x="7989558" y="3191331"/>
              <a:ext cx="19807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Region 1 (c.36.3kb)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0702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68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Satheesh Nair</dc:creator>
  <cp:lastModifiedBy>Satheesh Nair</cp:lastModifiedBy>
  <cp:revision>9</cp:revision>
  <dcterms:created xsi:type="dcterms:W3CDTF">2020-08-10T15:30:35Z</dcterms:created>
  <dcterms:modified xsi:type="dcterms:W3CDTF">2021-06-10T10:11:51Z</dcterms:modified>
</cp:coreProperties>
</file>