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63" r:id="rId2"/>
    <p:sldId id="257" r:id="rId3"/>
    <p:sldId id="262" r:id="rId4"/>
    <p:sldId id="258" r:id="rId5"/>
    <p:sldId id="259" r:id="rId6"/>
    <p:sldId id="260" r:id="rId7"/>
    <p:sldId id="261" r:id="rId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9443" autoAdjust="0"/>
    <p:restoredTop sz="94660"/>
  </p:normalViewPr>
  <p:slideViewPr>
    <p:cSldViewPr snapToGrid="0">
      <p:cViewPr varScale="1">
        <p:scale>
          <a:sx n="117" d="100"/>
          <a:sy n="117" d="100"/>
        </p:scale>
        <p:origin x="68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7E56A62-BCB9-4101-8882-4815513F12CB}" type="datetimeFigureOut">
              <a:rPr lang="en-AU" smtClean="0"/>
              <a:t>25/10/21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E56A62-BCB9-4101-8882-4815513F12CB}" type="datetimeFigureOut">
              <a:rPr lang="en-AU" smtClean="0"/>
              <a:t>25/10/21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E56A62-BCB9-4101-8882-4815513F12CB}" type="datetimeFigureOut">
              <a:rPr lang="en-AU" smtClean="0"/>
              <a:t>25/10/21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7E56A62-BCB9-4101-8882-4815513F12CB}" type="datetimeFigureOut">
              <a:rPr lang="en-AU" smtClean="0"/>
              <a:t>25/10/21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7E56A62-BCB9-4101-8882-4815513F12CB}" type="datetimeFigureOut">
              <a:rPr lang="en-AU" smtClean="0"/>
              <a:t>25/10/21</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7E56A62-BCB9-4101-8882-4815513F12CB}" type="datetimeFigureOut">
              <a:rPr lang="en-AU" smtClean="0"/>
              <a:t>25/10/21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7E56A62-BCB9-4101-8882-4815513F12CB}" type="datetimeFigureOut">
              <a:rPr lang="en-AU" smtClean="0"/>
              <a:t>25/10/21</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7E56A62-BCB9-4101-8882-4815513F12CB}" type="datetimeFigureOut">
              <a:rPr lang="en-AU" smtClean="0"/>
              <a:t>25/10/21</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E56A62-BCB9-4101-8882-4815513F12CB}" type="datetimeFigureOut">
              <a:rPr lang="en-AU" smtClean="0"/>
              <a:t>25/10/21</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7E56A62-BCB9-4101-8882-4815513F12CB}" type="datetimeFigureOut">
              <a:rPr lang="en-AU" smtClean="0"/>
              <a:t>25/10/21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7E56A62-BCB9-4101-8882-4815513F12CB}" type="datetimeFigureOut">
              <a:rPr lang="en-AU" smtClean="0"/>
              <a:t>25/10/21</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A621B24A-5AE9-47F1-9E2B-425B81C76EF9}" type="slidenum">
              <a:rPr lang="en-AU" smtClean="0"/>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7E56A62-BCB9-4101-8882-4815513F12CB}" type="datetimeFigureOut">
              <a:rPr lang="en-AU" smtClean="0"/>
              <a:t>25/10/21</a:t>
            </a:fld>
            <a:endParaRPr lang="en-AU"/>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21B24A-5AE9-47F1-9E2B-425B81C76EF9}" type="slidenum">
              <a:rPr lang="en-AU" smtClean="0"/>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if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98512" y="4993445"/>
            <a:ext cx="8377395" cy="1569660"/>
          </a:xfrm>
          <a:prstGeom prst="rect">
            <a:avLst/>
          </a:prstGeom>
          <a:noFill/>
        </p:spPr>
        <p:txBody>
          <a:bodyPr wrap="square" rtlCol="0">
            <a:spAutoFit/>
          </a:bodyPr>
          <a:lstStyle/>
          <a:p>
            <a:pPr algn="just"/>
            <a:r>
              <a:rPr lang="en-US" sz="1200" b="1" dirty="0">
                <a:latin typeface="Arial" panose="020B0604020202020204" pitchFamily="34" charset="0"/>
                <a:cs typeface="Arial" panose="020B0604020202020204" pitchFamily="34" charset="0"/>
              </a:rPr>
              <a:t>Supplementary Figure 1. Expression of transcripts encoding cell surface proteins commonly upregulated by IL-2 in the curated NK cell RNA-seq datasets.</a:t>
            </a:r>
            <a:r>
              <a:rPr lang="en-US" sz="1200" dirty="0">
                <a:latin typeface="Arial" panose="020B0604020202020204" pitchFamily="34" charset="0"/>
                <a:cs typeface="Arial" panose="020B0604020202020204" pitchFamily="34" charset="0"/>
              </a:rPr>
              <a:t> Boxplots displaying expression of transcripts encoding </a:t>
            </a:r>
            <a:r>
              <a:rPr lang="en-US" sz="1200" i="1" dirty="0">
                <a:latin typeface="Arial" panose="020B0604020202020204" pitchFamily="34" charset="0"/>
                <a:cs typeface="Arial" panose="020B0604020202020204" pitchFamily="34" charset="0"/>
              </a:rPr>
              <a:t>CD69</a:t>
            </a:r>
            <a:r>
              <a:rPr lang="en-US" sz="1200"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CD70</a:t>
            </a:r>
            <a:r>
              <a:rPr lang="en-US" sz="1200" dirty="0">
                <a:latin typeface="Arial" panose="020B0604020202020204" pitchFamily="34" charset="0"/>
                <a:cs typeface="Arial" panose="020B0604020202020204" pitchFamily="34" charset="0"/>
              </a:rPr>
              <a:t>, </a:t>
            </a:r>
            <a:r>
              <a:rPr lang="en-US" sz="1200" i="1" dirty="0">
                <a:latin typeface="Arial" panose="020B0604020202020204" pitchFamily="34" charset="0"/>
                <a:cs typeface="Arial" panose="020B0604020202020204" pitchFamily="34" charset="0"/>
              </a:rPr>
              <a:t>IL2RA</a:t>
            </a:r>
            <a:r>
              <a:rPr lang="en-US" sz="1200" dirty="0">
                <a:latin typeface="Arial" panose="020B0604020202020204" pitchFamily="34" charset="0"/>
                <a:cs typeface="Arial" panose="020B0604020202020204" pitchFamily="34" charset="0"/>
              </a:rPr>
              <a:t> or </a:t>
            </a:r>
            <a:r>
              <a:rPr lang="en-US" sz="1200" i="1" dirty="0">
                <a:latin typeface="Arial" panose="020B0604020202020204" pitchFamily="34" charset="0"/>
                <a:cs typeface="Arial" panose="020B0604020202020204" pitchFamily="34" charset="0"/>
              </a:rPr>
              <a:t>NCR2</a:t>
            </a:r>
            <a:r>
              <a:rPr lang="en-US" sz="1200" dirty="0">
                <a:latin typeface="Arial" panose="020B0604020202020204" pitchFamily="34" charset="0"/>
                <a:cs typeface="Arial" panose="020B0604020202020204" pitchFamily="34" charset="0"/>
              </a:rPr>
              <a:t> in resting NK cells (</a:t>
            </a:r>
            <a:r>
              <a:rPr lang="en-US" sz="1200" dirty="0" err="1">
                <a:latin typeface="Arial" panose="020B0604020202020204" pitchFamily="34" charset="0"/>
                <a:cs typeface="Arial" panose="020B0604020202020204" pitchFamily="34" charset="0"/>
              </a:rPr>
              <a:t>nk_resting</a:t>
            </a:r>
            <a:r>
              <a:rPr lang="en-US" sz="1200" dirty="0">
                <a:latin typeface="Arial" panose="020B0604020202020204" pitchFamily="34" charset="0"/>
                <a:cs typeface="Arial" panose="020B0604020202020204" pitchFamily="34" charset="0"/>
              </a:rPr>
              <a:t>), IL-2 expanded NK cells (nk_primed_IL2), IL-2 expanded NK cells stimulated with PDGF-DD (nk_primed_IL2_PDGFD), and all NK cells datasets primed with IL-2 (</a:t>
            </a:r>
            <a:r>
              <a:rPr lang="en-US" sz="1200" dirty="0" err="1">
                <a:latin typeface="Arial" panose="020B0604020202020204" pitchFamily="34" charset="0"/>
                <a:cs typeface="Arial" panose="020B0604020202020204" pitchFamily="34" charset="0"/>
              </a:rPr>
              <a:t>nk_primed</a:t>
            </a:r>
            <a:r>
              <a:rPr lang="en-US" sz="1200" dirty="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Transcripts for </a:t>
            </a:r>
            <a:r>
              <a:rPr lang="en-AU" sz="1200" i="1" dirty="0">
                <a:latin typeface="Arial" panose="020B0604020202020204" pitchFamily="34" charset="0"/>
                <a:cs typeface="Arial" panose="020B0604020202020204" pitchFamily="34" charset="0"/>
              </a:rPr>
              <a:t>IL2RA, CD70, and NCR2 </a:t>
            </a:r>
            <a:r>
              <a:rPr lang="en-AU" sz="1200" dirty="0">
                <a:latin typeface="Arial" panose="020B0604020202020204" pitchFamily="34" charset="0"/>
                <a:cs typeface="Arial" panose="020B0604020202020204" pitchFamily="34" charset="0"/>
              </a:rPr>
              <a:t>are upregulated in the IL-2 expanded datasets compared to resting NK cells, whereas </a:t>
            </a:r>
            <a:r>
              <a:rPr lang="en-AU" sz="1200" i="1" dirty="0">
                <a:latin typeface="Arial" panose="020B0604020202020204" pitchFamily="34" charset="0"/>
                <a:cs typeface="Arial" panose="020B0604020202020204" pitchFamily="34" charset="0"/>
              </a:rPr>
              <a:t>CD69</a:t>
            </a:r>
            <a:r>
              <a:rPr lang="en-AU" sz="1200" dirty="0">
                <a:latin typeface="Arial" panose="020B0604020202020204" pitchFamily="34" charset="0"/>
                <a:cs typeface="Arial" panose="020B0604020202020204" pitchFamily="34" charset="0"/>
              </a:rPr>
              <a:t> is not. We conclude the upregulation of </a:t>
            </a:r>
            <a:r>
              <a:rPr lang="en-AU" sz="1200" i="1" dirty="0">
                <a:latin typeface="Arial" panose="020B0604020202020204" pitchFamily="34" charset="0"/>
                <a:cs typeface="Arial" panose="020B0604020202020204" pitchFamily="34" charset="0"/>
              </a:rPr>
              <a:t>IL2RA, CD70, and NCR2 </a:t>
            </a:r>
            <a:r>
              <a:rPr lang="en-AU" sz="1200" dirty="0">
                <a:latin typeface="Arial" panose="020B0604020202020204" pitchFamily="34" charset="0"/>
                <a:cs typeface="Arial" panose="020B0604020202020204" pitchFamily="34" charset="0"/>
              </a:rPr>
              <a:t>transcripts are sufficient to validate the use of these curated datasets for the generation of transcriptional signatures representing ‘resting’ and ‘IL-2 expanded’ NK cell phenotypes</a:t>
            </a:r>
            <a:r>
              <a:rPr lang="en-US" sz="1200" b="1" dirty="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Kruskal-Wallis test was conducted to examine the differences between datasets. </a:t>
            </a:r>
          </a:p>
        </p:txBody>
      </p:sp>
      <p:pic>
        <p:nvPicPr>
          <p:cNvPr id="5" name="Picture 4"/>
          <p:cNvPicPr>
            <a:picLocks noChangeAspect="1"/>
          </p:cNvPicPr>
          <p:nvPr/>
        </p:nvPicPr>
        <p:blipFill>
          <a:blip r:embed="rId2"/>
          <a:stretch>
            <a:fillRect/>
          </a:stretch>
        </p:blipFill>
        <p:spPr>
          <a:xfrm>
            <a:off x="383302" y="491441"/>
            <a:ext cx="8377396" cy="4415114"/>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62505" y="588010"/>
            <a:ext cx="4417060" cy="5899785"/>
            <a:chOff x="3563" y="926"/>
            <a:chExt cx="6956" cy="9291"/>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35" y="926"/>
              <a:ext cx="5240" cy="764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563" y="8908"/>
              <a:ext cx="6956" cy="1309"/>
            </a:xfrm>
            <a:prstGeom prst="rect">
              <a:avLst/>
            </a:prstGeom>
            <a:noFill/>
          </p:spPr>
          <p:txBody>
            <a:bodyPr wrap="square" rtlCol="0">
              <a:spAutoFit/>
            </a:bodyPr>
            <a:lstStyle/>
            <a:p>
              <a:pPr algn="just"/>
              <a:r>
                <a:rPr lang="en-AU" sz="1200" b="1" dirty="0">
                  <a:latin typeface="Arial" panose="020B0604020202020204" pitchFamily="34" charset="0"/>
                  <a:cs typeface="Arial" panose="020B0604020202020204" pitchFamily="34" charset="0"/>
                </a:rPr>
                <a:t>Supplementary Figure 2. The Cell differentiation hierarchy used in marker gene selection.</a:t>
              </a:r>
              <a:r>
                <a:rPr lang="en-AU" sz="1200" dirty="0">
                  <a:latin typeface="Arial" panose="020B0604020202020204" pitchFamily="34" charset="0"/>
                  <a:cs typeface="Arial" panose="020B0604020202020204" pitchFamily="34" charset="0"/>
                </a:rPr>
                <a:t> The higher levels are differentiated from cells in the lower levels (L1 differentiates into L2, L2 differentiates into L3, and L3 differentiates into L4). </a:t>
              </a:r>
              <a:endParaRPr lang="en-US" sz="1200" dirty="0">
                <a:latin typeface="Arial" panose="020B0604020202020204" pitchFamily="34" charset="0"/>
                <a:cs typeface="Arial" panose="020B0604020202020204" pitchFamily="34" charset="0"/>
              </a:endParaRPr>
            </a:p>
          </p:txBody>
        </p:sp>
        <p:sp>
          <p:nvSpPr>
            <p:cNvPr id="7" name="矩形 6"/>
            <p:cNvSpPr/>
            <p:nvPr/>
          </p:nvSpPr>
          <p:spPr>
            <a:xfrm rot="18840000">
              <a:off x="7264" y="2448"/>
              <a:ext cx="693" cy="1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3"/>
            <a:stretch>
              <a:fillRect/>
            </a:stretch>
          </p:blipFill>
          <p:spPr>
            <a:xfrm rot="18660000">
              <a:off x="7277" y="2386"/>
              <a:ext cx="742" cy="252"/>
            </a:xfrm>
            <a:prstGeom prst="rect">
              <a:avLst/>
            </a:prstGeom>
          </p:spPr>
        </p:pic>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BLCA-ps2"/>
          <p:cNvPicPr>
            <a:picLocks noChangeAspect="1"/>
          </p:cNvPicPr>
          <p:nvPr/>
        </p:nvPicPr>
        <p:blipFill>
          <a:blip r:embed="rId2"/>
          <a:stretch>
            <a:fillRect/>
          </a:stretch>
        </p:blipFill>
        <p:spPr>
          <a:xfrm>
            <a:off x="906910" y="891805"/>
            <a:ext cx="7093050" cy="4364954"/>
          </a:xfrm>
          <a:prstGeom prst="rect">
            <a:avLst/>
          </a:prstGeom>
        </p:spPr>
      </p:pic>
      <p:sp>
        <p:nvSpPr>
          <p:cNvPr id="3" name="Rectangle 2"/>
          <p:cNvSpPr/>
          <p:nvPr/>
        </p:nvSpPr>
        <p:spPr>
          <a:xfrm>
            <a:off x="1144040" y="5417179"/>
            <a:ext cx="6855920" cy="646331"/>
          </a:xfrm>
          <a:prstGeom prst="rect">
            <a:avLst/>
          </a:prstGeom>
        </p:spPr>
        <p:txBody>
          <a:bodyPr wrap="square">
            <a:spAutoFit/>
          </a:bodyPr>
          <a:lstStyle/>
          <a:p>
            <a:pPr algn="just"/>
            <a:r>
              <a:rPr lang="en-AU" sz="1200" b="1" dirty="0">
                <a:solidFill>
                  <a:srgbClr val="000000"/>
                </a:solidFill>
                <a:latin typeface="Arial" panose="020B0604020202020204" pitchFamily="34" charset="0"/>
                <a:ea typeface="Times New Roman" panose="02020603050405020304" pitchFamily="18" charset="0"/>
              </a:rPr>
              <a:t>Supplementary </a:t>
            </a:r>
            <a:r>
              <a:rPr lang="en-AU" sz="1200" b="1" dirty="0">
                <a:latin typeface="Arial" panose="020B0604020202020204" pitchFamily="34" charset="0"/>
                <a:ea typeface="Times New Roman" panose="02020603050405020304" pitchFamily="18" charset="0"/>
              </a:rPr>
              <a:t>Figure 3. T cell abundance in BLCA </a:t>
            </a:r>
            <a:r>
              <a:rPr lang="en-AU" sz="1200" b="1" dirty="0" err="1">
                <a:latin typeface="Arial" panose="020B0604020202020204" pitchFamily="34" charset="0"/>
                <a:ea typeface="Times New Roman" panose="02020603050405020304" pitchFamily="18" charset="0"/>
              </a:rPr>
              <a:t>tumors</a:t>
            </a:r>
            <a:r>
              <a:rPr lang="en-AU" sz="1200" b="1" dirty="0">
                <a:latin typeface="Arial" panose="020B0604020202020204" pitchFamily="34" charset="0"/>
                <a:ea typeface="Times New Roman" panose="02020603050405020304" pitchFamily="18" charset="0"/>
              </a:rPr>
              <a:t> is not associated with prognosis.</a:t>
            </a:r>
            <a:r>
              <a:rPr lang="en-AU" sz="1200" dirty="0">
                <a:latin typeface="Arial" panose="020B0604020202020204" pitchFamily="34" charset="0"/>
                <a:ea typeface="Times New Roman" panose="02020603050405020304" pitchFamily="18" charset="0"/>
              </a:rPr>
              <a:t> </a:t>
            </a:r>
            <a:r>
              <a:rPr lang="en-AU" sz="1200" dirty="0">
                <a:latin typeface="Arial" panose="020B0604020202020204" pitchFamily="34" charset="0"/>
                <a:ea typeface="Arial" panose="020B0604020202020204" pitchFamily="34" charset="0"/>
              </a:rPr>
              <a:t>Kaplan-Meier survival curve for all T cell phenotypes for TCGA-BLCA; T cell subsets are not associated with BLCA patient outcome </a:t>
            </a:r>
            <a:r>
              <a:rPr lang="en-AU" sz="1200" dirty="0">
                <a:latin typeface="Arial" panose="020B0604020202020204" pitchFamily="34" charset="0"/>
                <a:ea typeface="Times New Roman" panose="02020603050405020304" pitchFamily="18" charset="0"/>
              </a:rPr>
              <a:t>(x-axis, days; y-axis, progression free-survival)</a:t>
            </a:r>
            <a:r>
              <a:rPr lang="en-AU" sz="1200" dirty="0">
                <a:latin typeface="Arial" panose="020B0604020202020204" pitchFamily="34" charset="0"/>
                <a:ea typeface="Arial" panose="020B0604020202020204" pitchFamily="34" charset="0"/>
              </a:rPr>
              <a:t>.</a:t>
            </a:r>
            <a:endParaRPr lang="en-AU" sz="1200" dirty="0">
              <a:latin typeface="Times New Roman" panose="02020603050405020304" pitchFamily="18" charset="0"/>
              <a:ea typeface="Times New Roman" panose="02020603050405020304"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1315452" y="803746"/>
            <a:ext cx="6288507" cy="3930317"/>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366967" y="4928192"/>
            <a:ext cx="6288507" cy="1015663"/>
          </a:xfrm>
          <a:prstGeom prst="rect">
            <a:avLst/>
          </a:prstGeom>
          <a:noFill/>
        </p:spPr>
        <p:txBody>
          <a:bodyPr wrap="square" rtlCol="0">
            <a:spAutoFit/>
          </a:bodyPr>
          <a:lstStyle/>
          <a:p>
            <a:pPr algn="just"/>
            <a:r>
              <a:rPr lang="en-AU" sz="1200" b="1" dirty="0">
                <a:latin typeface="Arial" panose="020B0604020202020204" pitchFamily="34" charset="0"/>
                <a:cs typeface="Arial" panose="020B0604020202020204" pitchFamily="34" charset="0"/>
              </a:rPr>
              <a:t>Supplementary Figure 4. Abundance of different NK cell phenotypes in clinical BLCA grades.</a:t>
            </a:r>
            <a:r>
              <a:rPr lang="en-AU" sz="1200" dirty="0">
                <a:latin typeface="Arial" panose="020B0604020202020204" pitchFamily="34" charset="0"/>
                <a:cs typeface="Arial" panose="020B0604020202020204" pitchFamily="34" charset="0"/>
              </a:rPr>
              <a:t> Abundance of the </a:t>
            </a:r>
            <a:r>
              <a:rPr lang="en-AU" sz="1200" dirty="0" err="1">
                <a:latin typeface="Arial" panose="020B0604020202020204" pitchFamily="34" charset="0"/>
                <a:cs typeface="Arial" panose="020B0604020202020204" pitchFamily="34" charset="0"/>
              </a:rPr>
              <a:t>ReNK</a:t>
            </a:r>
            <a:r>
              <a:rPr lang="en-AU" sz="1200" dirty="0">
                <a:latin typeface="Arial" panose="020B0604020202020204" pitchFamily="34" charset="0"/>
                <a:cs typeface="Arial" panose="020B0604020202020204" pitchFamily="34" charset="0"/>
              </a:rPr>
              <a:t>, IL2NK, and SPANK NK cell phenotypes (fraction) for TCGA BLCA cohort partitioned into low and high clinical grades. The abundance of different NK phenotype does not vary between clinical BLCA grades, as determined by </a:t>
            </a:r>
            <a:r>
              <a:rPr lang="en-AU" sz="1200" dirty="0" err="1">
                <a:latin typeface="Arial" panose="020B0604020202020204" pitchFamily="34" charset="0"/>
                <a:cs typeface="Arial" panose="020B0604020202020204" pitchFamily="34" charset="0"/>
              </a:rPr>
              <a:t>Wilcoxin</a:t>
            </a:r>
            <a:r>
              <a:rPr lang="en-AU" sz="1200" dirty="0">
                <a:latin typeface="Arial" panose="020B0604020202020204" pitchFamily="34" charset="0"/>
                <a:cs typeface="Arial" panose="020B0604020202020204" pitchFamily="34" charset="0"/>
              </a:rPr>
              <a:t> Signed-Rank test (ns, not significant). </a:t>
            </a:r>
            <a:endParaRPr lang="en-US" sz="1200" dirty="0">
              <a:latin typeface="Arial" panose="020B0604020202020204" pitchFamily="34" charset="0"/>
              <a:cs typeface="Arial" panose="020B0604020202020204"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2" descr="BLCA-ps1"/>
          <p:cNvPicPr>
            <a:picLocks noChangeAspect="1"/>
          </p:cNvPicPr>
          <p:nvPr/>
        </p:nvPicPr>
        <p:blipFill rotWithShape="1">
          <a:blip r:embed="rId2"/>
          <a:srcRect l="8423" t="57889" r="10363"/>
          <a:stretch>
            <a:fillRect/>
          </a:stretch>
        </p:blipFill>
        <p:spPr>
          <a:xfrm>
            <a:off x="4934182" y="1166600"/>
            <a:ext cx="3619884" cy="2711746"/>
          </a:xfrm>
          <a:prstGeom prst="rect">
            <a:avLst/>
          </a:prstGeom>
        </p:spPr>
      </p:pic>
      <p:pic>
        <p:nvPicPr>
          <p:cNvPr id="3" name="图片 2" descr="BLCA-ps1"/>
          <p:cNvPicPr>
            <a:picLocks noChangeAspect="1"/>
          </p:cNvPicPr>
          <p:nvPr/>
        </p:nvPicPr>
        <p:blipFill rotWithShape="1">
          <a:blip r:embed="rId2"/>
          <a:srcRect b="41760"/>
          <a:stretch>
            <a:fillRect/>
          </a:stretch>
        </p:blipFill>
        <p:spPr>
          <a:xfrm>
            <a:off x="390939" y="551599"/>
            <a:ext cx="4457206" cy="3750424"/>
          </a:xfrm>
          <a:prstGeom prst="rect">
            <a:avLst/>
          </a:prstGeom>
        </p:spPr>
      </p:pic>
      <p:sp>
        <p:nvSpPr>
          <p:cNvPr id="2" name="TextBox 1"/>
          <p:cNvSpPr txBox="1"/>
          <p:nvPr/>
        </p:nvSpPr>
        <p:spPr>
          <a:xfrm>
            <a:off x="381001" y="4649962"/>
            <a:ext cx="8305800" cy="1754326"/>
          </a:xfrm>
          <a:prstGeom prst="rect">
            <a:avLst/>
          </a:prstGeom>
          <a:noFill/>
        </p:spPr>
        <p:txBody>
          <a:bodyPr wrap="square" rtlCol="0">
            <a:spAutoFit/>
          </a:bodyPr>
          <a:lstStyle/>
          <a:p>
            <a:pPr algn="just"/>
            <a:r>
              <a:rPr lang="en-AU" sz="1200" b="1" dirty="0">
                <a:latin typeface="Arial" panose="020B0604020202020204" pitchFamily="34" charset="0"/>
                <a:cs typeface="Arial" panose="020B0604020202020204" pitchFamily="34" charset="0"/>
              </a:rPr>
              <a:t>Supplementary Figure 5. </a:t>
            </a:r>
            <a:r>
              <a:rPr lang="en-AU" sz="1200" b="1" i="1" dirty="0">
                <a:latin typeface="Arial" panose="020B0604020202020204" pitchFamily="34" charset="0"/>
                <a:cs typeface="Arial" panose="020B0604020202020204" pitchFamily="34" charset="0"/>
              </a:rPr>
              <a:t>PDGFD</a:t>
            </a:r>
            <a:r>
              <a:rPr lang="en-AU" sz="1200" b="1" dirty="0">
                <a:latin typeface="Arial" panose="020B0604020202020204" pitchFamily="34" charset="0"/>
                <a:cs typeface="Arial" panose="020B0604020202020204" pitchFamily="34" charset="0"/>
              </a:rPr>
              <a:t>-associated </a:t>
            </a:r>
            <a:r>
              <a:rPr lang="en-AU" sz="1200" b="1" dirty="0" err="1">
                <a:latin typeface="Arial" panose="020B0604020202020204" pitchFamily="34" charset="0"/>
                <a:cs typeface="Arial" panose="020B0604020202020204" pitchFamily="34" charset="0"/>
              </a:rPr>
              <a:t>signaling</a:t>
            </a:r>
            <a:r>
              <a:rPr lang="en-AU" sz="1200" b="1" dirty="0">
                <a:latin typeface="Arial" panose="020B0604020202020204" pitchFamily="34" charset="0"/>
                <a:cs typeface="Arial" panose="020B0604020202020204" pitchFamily="34" charset="0"/>
              </a:rPr>
              <a:t> pathways and networks upregulated in BLCA. </a:t>
            </a:r>
            <a:r>
              <a:rPr lang="en-AU" sz="1200" dirty="0">
                <a:latin typeface="Arial" panose="020B0604020202020204" pitchFamily="34" charset="0"/>
                <a:cs typeface="Arial" panose="020B0604020202020204" pitchFamily="34" charset="0"/>
              </a:rPr>
              <a:t>(</a:t>
            </a:r>
            <a:r>
              <a:rPr lang="en-AU" sz="1200" b="1" dirty="0">
                <a:latin typeface="Arial" panose="020B0604020202020204" pitchFamily="34" charset="0"/>
                <a:cs typeface="Arial" panose="020B0604020202020204" pitchFamily="34" charset="0"/>
              </a:rPr>
              <a:t>A</a:t>
            </a:r>
            <a:r>
              <a:rPr lang="en-AU" sz="1200" dirty="0">
                <a:latin typeface="Arial" panose="020B0604020202020204" pitchFamily="34" charset="0"/>
                <a:cs typeface="Arial" panose="020B0604020202020204" pitchFamily="34" charset="0"/>
              </a:rPr>
              <a:t>) Growth factor </a:t>
            </a:r>
            <a:r>
              <a:rPr lang="en-AU" sz="1200" dirty="0" err="1">
                <a:latin typeface="Arial" panose="020B0604020202020204" pitchFamily="34" charset="0"/>
                <a:cs typeface="Arial" panose="020B0604020202020204" pitchFamily="34" charset="0"/>
              </a:rPr>
              <a:t>signaling</a:t>
            </a:r>
            <a:r>
              <a:rPr lang="en-AU" sz="1200" dirty="0">
                <a:latin typeface="Arial" panose="020B0604020202020204" pitchFamily="34" charset="0"/>
                <a:cs typeface="Arial" panose="020B0604020202020204" pitchFamily="34" charset="0"/>
              </a:rPr>
              <a:t> pathways associated with </a:t>
            </a:r>
            <a:r>
              <a:rPr lang="en-AU" sz="1200" i="1" dirty="0">
                <a:latin typeface="Arial" panose="020B0604020202020204" pitchFamily="34" charset="0"/>
                <a:cs typeface="Arial" panose="020B0604020202020204" pitchFamily="34" charset="0"/>
              </a:rPr>
              <a:t>PDGFD</a:t>
            </a:r>
            <a:r>
              <a:rPr lang="en-AU" sz="1200" dirty="0">
                <a:latin typeface="Arial" panose="020B0604020202020204" pitchFamily="34" charset="0"/>
                <a:cs typeface="Arial" panose="020B0604020202020204" pitchFamily="34" charset="0"/>
              </a:rPr>
              <a:t> expression in TCGA BLCA </a:t>
            </a:r>
            <a:r>
              <a:rPr lang="en-AU" sz="1200" dirty="0" err="1">
                <a:latin typeface="Arial" panose="020B0604020202020204" pitchFamily="34" charset="0"/>
                <a:cs typeface="Arial" panose="020B0604020202020204" pitchFamily="34" charset="0"/>
              </a:rPr>
              <a:t>tumors</a:t>
            </a:r>
            <a:r>
              <a:rPr lang="en-AU" sz="1200" dirty="0">
                <a:latin typeface="Arial" panose="020B0604020202020204" pitchFamily="34" charset="0"/>
                <a:cs typeface="Arial" panose="020B0604020202020204" pitchFamily="34" charset="0"/>
              </a:rPr>
              <a:t> and TCGA normal bladder tissue. (</a:t>
            </a:r>
            <a:r>
              <a:rPr lang="en-AU" sz="1200" b="1" dirty="0">
                <a:latin typeface="Arial" panose="020B0604020202020204" pitchFamily="34" charset="0"/>
                <a:cs typeface="Arial" panose="020B0604020202020204" pitchFamily="34" charset="0"/>
              </a:rPr>
              <a:t>B</a:t>
            </a:r>
            <a:r>
              <a:rPr lang="en-AU" sz="1200" dirty="0">
                <a:latin typeface="Arial" panose="020B0604020202020204" pitchFamily="34" charset="0"/>
                <a:cs typeface="Arial" panose="020B0604020202020204" pitchFamily="34" charset="0"/>
              </a:rPr>
              <a:t>) Growth factor </a:t>
            </a:r>
            <a:r>
              <a:rPr lang="en-AU" sz="1200" dirty="0" err="1">
                <a:latin typeface="Arial" panose="020B0604020202020204" pitchFamily="34" charset="0"/>
                <a:cs typeface="Arial" panose="020B0604020202020204" pitchFamily="34" charset="0"/>
              </a:rPr>
              <a:t>signaling</a:t>
            </a:r>
            <a:r>
              <a:rPr lang="en-AU" sz="1200" dirty="0">
                <a:latin typeface="Arial" panose="020B0604020202020204" pitchFamily="34" charset="0"/>
                <a:cs typeface="Arial" panose="020B0604020202020204" pitchFamily="34" charset="0"/>
              </a:rPr>
              <a:t> network associated with </a:t>
            </a:r>
            <a:r>
              <a:rPr lang="en-AU" sz="1200" i="1" dirty="0">
                <a:latin typeface="Arial" panose="020B0604020202020204" pitchFamily="34" charset="0"/>
                <a:cs typeface="Arial" panose="020B0604020202020204" pitchFamily="34" charset="0"/>
              </a:rPr>
              <a:t>PDGFD</a:t>
            </a:r>
            <a:r>
              <a:rPr lang="en-AU" sz="1200" dirty="0">
                <a:latin typeface="Arial" panose="020B0604020202020204" pitchFamily="34" charset="0"/>
                <a:cs typeface="Arial" panose="020B0604020202020204" pitchFamily="34" charset="0"/>
              </a:rPr>
              <a:t> expression in BLCA </a:t>
            </a:r>
            <a:r>
              <a:rPr lang="en-AU" sz="1200" dirty="0" err="1">
                <a:latin typeface="Arial" panose="020B0604020202020204" pitchFamily="34" charset="0"/>
                <a:cs typeface="Arial" panose="020B0604020202020204" pitchFamily="34" charset="0"/>
              </a:rPr>
              <a:t>tumors</a:t>
            </a:r>
            <a:r>
              <a:rPr lang="en-AU" sz="1200" dirty="0">
                <a:latin typeface="Arial" panose="020B0604020202020204" pitchFamily="34" charset="0"/>
                <a:cs typeface="Arial" panose="020B0604020202020204" pitchFamily="34" charset="0"/>
              </a:rPr>
              <a:t>. (</a:t>
            </a:r>
            <a:r>
              <a:rPr lang="en-AU" sz="1200" b="1" dirty="0">
                <a:latin typeface="Arial" panose="020B0604020202020204" pitchFamily="34" charset="0"/>
                <a:cs typeface="Arial" panose="020B0604020202020204" pitchFamily="34" charset="0"/>
              </a:rPr>
              <a:t>C</a:t>
            </a:r>
            <a:r>
              <a:rPr lang="en-AU" sz="1200" dirty="0">
                <a:latin typeface="Arial" panose="020B0604020202020204" pitchFamily="34" charset="0"/>
                <a:cs typeface="Arial" panose="020B0604020202020204" pitchFamily="34" charset="0"/>
              </a:rPr>
              <a:t>) Immune </a:t>
            </a:r>
            <a:r>
              <a:rPr lang="en-AU" sz="1200" dirty="0" err="1">
                <a:latin typeface="Arial" panose="020B0604020202020204" pitchFamily="34" charset="0"/>
                <a:cs typeface="Arial" panose="020B0604020202020204" pitchFamily="34" charset="0"/>
              </a:rPr>
              <a:t>signaling</a:t>
            </a:r>
            <a:r>
              <a:rPr lang="en-AU" sz="1200" dirty="0">
                <a:latin typeface="Arial" panose="020B0604020202020204" pitchFamily="34" charset="0"/>
                <a:cs typeface="Arial" panose="020B0604020202020204" pitchFamily="34" charset="0"/>
              </a:rPr>
              <a:t> pathways associated with </a:t>
            </a:r>
            <a:r>
              <a:rPr lang="en-AU" sz="1200" i="1" dirty="0">
                <a:latin typeface="Arial" panose="020B0604020202020204" pitchFamily="34" charset="0"/>
                <a:cs typeface="Arial" panose="020B0604020202020204" pitchFamily="34" charset="0"/>
              </a:rPr>
              <a:t>PDGFD</a:t>
            </a:r>
            <a:r>
              <a:rPr lang="en-AU" sz="1200" dirty="0">
                <a:latin typeface="Arial" panose="020B0604020202020204" pitchFamily="34" charset="0"/>
                <a:cs typeface="Arial" panose="020B0604020202020204" pitchFamily="34" charset="0"/>
              </a:rPr>
              <a:t> expression in BLCA </a:t>
            </a:r>
            <a:r>
              <a:rPr lang="en-AU" sz="1200" dirty="0" err="1">
                <a:latin typeface="Arial" panose="020B0604020202020204" pitchFamily="34" charset="0"/>
                <a:cs typeface="Arial" panose="020B0604020202020204" pitchFamily="34" charset="0"/>
              </a:rPr>
              <a:t>tumors</a:t>
            </a:r>
            <a:r>
              <a:rPr lang="en-AU" sz="1200" dirty="0">
                <a:latin typeface="Arial" panose="020B0604020202020204" pitchFamily="34" charset="0"/>
                <a:cs typeface="Arial" panose="020B0604020202020204" pitchFamily="34" charset="0"/>
              </a:rPr>
              <a:t> and normal bladder tissue. The DAP12 </a:t>
            </a:r>
            <a:r>
              <a:rPr lang="en-AU" sz="1200" dirty="0" err="1">
                <a:latin typeface="Arial" panose="020B0604020202020204" pitchFamily="34" charset="0"/>
                <a:cs typeface="Arial" panose="020B0604020202020204" pitchFamily="34" charset="0"/>
              </a:rPr>
              <a:t>signaling</a:t>
            </a:r>
            <a:r>
              <a:rPr lang="en-AU" sz="1200" dirty="0">
                <a:latin typeface="Arial" panose="020B0604020202020204" pitchFamily="34" charset="0"/>
                <a:cs typeface="Arial" panose="020B0604020202020204" pitchFamily="34" charset="0"/>
              </a:rPr>
              <a:t> pathway is upregulated in BLCA. (</a:t>
            </a:r>
            <a:r>
              <a:rPr lang="en-AU" sz="1200" b="1" dirty="0">
                <a:latin typeface="Arial" panose="020B0604020202020204" pitchFamily="34" charset="0"/>
                <a:cs typeface="Arial" panose="020B0604020202020204" pitchFamily="34" charset="0"/>
              </a:rPr>
              <a:t>D</a:t>
            </a:r>
            <a:r>
              <a:rPr lang="en-AU" sz="1200" dirty="0">
                <a:latin typeface="Arial" panose="020B0604020202020204" pitchFamily="34" charset="0"/>
                <a:cs typeface="Arial" panose="020B0604020202020204" pitchFamily="34" charset="0"/>
              </a:rPr>
              <a:t>) Network suggesting the interconnections between growth factor </a:t>
            </a:r>
            <a:r>
              <a:rPr lang="en-AU" sz="1200" dirty="0" err="1">
                <a:latin typeface="Arial" panose="020B0604020202020204" pitchFamily="34" charset="0"/>
                <a:cs typeface="Arial" panose="020B0604020202020204" pitchFamily="34" charset="0"/>
              </a:rPr>
              <a:t>signaling</a:t>
            </a:r>
            <a:r>
              <a:rPr lang="en-AU" sz="1200" dirty="0">
                <a:latin typeface="Arial" panose="020B0604020202020204" pitchFamily="34" charset="0"/>
                <a:cs typeface="Arial" panose="020B0604020202020204" pitchFamily="34" charset="0"/>
              </a:rPr>
              <a:t> and immune response pathways associated with </a:t>
            </a:r>
            <a:r>
              <a:rPr lang="en-AU" sz="1200" i="1" dirty="0">
                <a:latin typeface="Arial" panose="020B0604020202020204" pitchFamily="34" charset="0"/>
                <a:cs typeface="Arial" panose="020B0604020202020204" pitchFamily="34" charset="0"/>
              </a:rPr>
              <a:t>PDGFD</a:t>
            </a:r>
            <a:r>
              <a:rPr lang="en-AU" sz="1200" dirty="0">
                <a:latin typeface="Arial" panose="020B0604020202020204" pitchFamily="34" charset="0"/>
                <a:cs typeface="Arial" panose="020B0604020202020204" pitchFamily="34" charset="0"/>
              </a:rPr>
              <a:t> expression, where genes in the DAP12 </a:t>
            </a:r>
            <a:r>
              <a:rPr lang="en-AU" sz="1200" dirty="0" err="1">
                <a:latin typeface="Arial" panose="020B0604020202020204" pitchFamily="34" charset="0"/>
                <a:cs typeface="Arial" panose="020B0604020202020204" pitchFamily="34" charset="0"/>
              </a:rPr>
              <a:t>signaling</a:t>
            </a:r>
            <a:r>
              <a:rPr lang="en-AU" sz="1200" dirty="0">
                <a:latin typeface="Arial" panose="020B0604020202020204" pitchFamily="34" charset="0"/>
                <a:cs typeface="Arial" panose="020B0604020202020204" pitchFamily="34" charset="0"/>
              </a:rPr>
              <a:t> pathway are presented as blue-</a:t>
            </a:r>
            <a:r>
              <a:rPr lang="en-AU" sz="1200" dirty="0" err="1">
                <a:latin typeface="Arial" panose="020B0604020202020204" pitchFamily="34" charset="0"/>
                <a:cs typeface="Arial" panose="020B0604020202020204" pitchFamily="34" charset="0"/>
              </a:rPr>
              <a:t>colored</a:t>
            </a:r>
            <a:r>
              <a:rPr lang="en-AU" sz="1200" dirty="0">
                <a:latin typeface="Arial" panose="020B0604020202020204" pitchFamily="34" charset="0"/>
                <a:cs typeface="Arial" panose="020B0604020202020204" pitchFamily="34" charset="0"/>
              </a:rPr>
              <a:t> nodes. Color-coded heatmaps represent the statistical significance of the functionally enriched pathways; </a:t>
            </a:r>
            <a:r>
              <a:rPr lang="en-AU" sz="1200" dirty="0" err="1">
                <a:latin typeface="Arial" panose="020B0604020202020204" pitchFamily="34" charset="0"/>
                <a:cs typeface="Arial" panose="020B0604020202020204" pitchFamily="34" charset="0"/>
              </a:rPr>
              <a:t>color</a:t>
            </a:r>
            <a:r>
              <a:rPr lang="en-AU" sz="1200" dirty="0">
                <a:latin typeface="Arial" panose="020B0604020202020204" pitchFamily="34" charset="0"/>
                <a:cs typeface="Arial" panose="020B0604020202020204" pitchFamily="34" charset="0"/>
              </a:rPr>
              <a:t> towards red indicates the most significant pathways, whilst the yellow </a:t>
            </a:r>
            <a:r>
              <a:rPr lang="en-AU" sz="1200" dirty="0" err="1">
                <a:latin typeface="Arial" panose="020B0604020202020204" pitchFamily="34" charset="0"/>
                <a:cs typeface="Arial" panose="020B0604020202020204" pitchFamily="34" charset="0"/>
              </a:rPr>
              <a:t>color</a:t>
            </a:r>
            <a:r>
              <a:rPr lang="en-AU" sz="1200" dirty="0">
                <a:latin typeface="Arial" panose="020B0604020202020204" pitchFamily="34" charset="0"/>
                <a:cs typeface="Arial" panose="020B0604020202020204" pitchFamily="34" charset="0"/>
              </a:rPr>
              <a:t> represents less significant and grey </a:t>
            </a:r>
            <a:r>
              <a:rPr lang="en-AU" sz="1200" dirty="0" err="1">
                <a:latin typeface="Arial" panose="020B0604020202020204" pitchFamily="34" charset="0"/>
                <a:cs typeface="Arial" panose="020B0604020202020204" pitchFamily="34" charset="0"/>
              </a:rPr>
              <a:t>color</a:t>
            </a:r>
            <a:r>
              <a:rPr lang="en-AU" sz="1200" dirty="0">
                <a:latin typeface="Arial" panose="020B0604020202020204" pitchFamily="34" charset="0"/>
                <a:cs typeface="Arial" panose="020B0604020202020204" pitchFamily="34" charset="0"/>
              </a:rPr>
              <a:t> represent non-significant events. Only selected significant terms were presented within the heatmaps.  </a:t>
            </a:r>
            <a:endParaRPr lang="en-US" sz="1200" dirty="0">
              <a:latin typeface="Arial" panose="020B0604020202020204" pitchFamily="34" charset="0"/>
              <a:cs typeface="Arial" panose="020B0604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61576\Desktop\BLCA review\(updated)BLCA-ps6.jpg(updated)BLCA-ps6"/>
          <p:cNvPicPr>
            <a:picLocks noChangeAspect="1"/>
          </p:cNvPicPr>
          <p:nvPr/>
        </p:nvPicPr>
        <p:blipFill>
          <a:blip r:embed="rId2"/>
          <a:srcRect/>
          <a:stretch>
            <a:fillRect/>
          </a:stretch>
        </p:blipFill>
        <p:spPr>
          <a:xfrm>
            <a:off x="639976" y="524323"/>
            <a:ext cx="7758430" cy="4738158"/>
          </a:xfrm>
          <a:prstGeom prst="rect">
            <a:avLst/>
          </a:prstGeom>
        </p:spPr>
      </p:pic>
      <p:sp>
        <p:nvSpPr>
          <p:cNvPr id="4" name="TextBox 3"/>
          <p:cNvSpPr txBox="1"/>
          <p:nvPr/>
        </p:nvSpPr>
        <p:spPr>
          <a:xfrm>
            <a:off x="617397" y="5464245"/>
            <a:ext cx="7781010" cy="1015663"/>
          </a:xfrm>
          <a:prstGeom prst="rect">
            <a:avLst/>
          </a:prstGeom>
          <a:noFill/>
        </p:spPr>
        <p:txBody>
          <a:bodyPr wrap="square" rtlCol="0">
            <a:spAutoFit/>
          </a:bodyPr>
          <a:lstStyle/>
          <a:p>
            <a:pPr algn="just"/>
            <a:r>
              <a:rPr lang="en-AU" sz="1200" b="1" dirty="0">
                <a:latin typeface="Arial" panose="020B0604020202020204" pitchFamily="34" charset="0"/>
                <a:cs typeface="Arial" panose="020B0604020202020204" pitchFamily="34" charset="0"/>
              </a:rPr>
              <a:t>Supplementary Figure 6. </a:t>
            </a:r>
            <a:r>
              <a:rPr lang="en-AU" sz="1200" b="1" dirty="0" err="1">
                <a:latin typeface="Arial" panose="020B0604020202020204" pitchFamily="34" charset="0"/>
                <a:cs typeface="Arial" panose="020B0604020202020204" pitchFamily="34" charset="0"/>
              </a:rPr>
              <a:t>Tumor</a:t>
            </a:r>
            <a:r>
              <a:rPr lang="en-AU" sz="1200" b="1" dirty="0">
                <a:latin typeface="Arial" panose="020B0604020202020204" pitchFamily="34" charset="0"/>
                <a:cs typeface="Arial" panose="020B0604020202020204" pitchFamily="34" charset="0"/>
              </a:rPr>
              <a:t> expression of KLRK1 and ligands and association with BLCA prognosis.</a:t>
            </a:r>
            <a:r>
              <a:rPr lang="en-AU" sz="1200" dirty="0">
                <a:latin typeface="Arial" panose="020B0604020202020204" pitchFamily="34" charset="0"/>
                <a:cs typeface="Arial" panose="020B0604020202020204" pitchFamily="34" charset="0"/>
              </a:rPr>
              <a:t> Combined BLCA patient survival analysis stratified for </a:t>
            </a:r>
            <a:r>
              <a:rPr lang="en-AU" sz="1200" dirty="0" err="1">
                <a:latin typeface="Arial" panose="020B0604020202020204" pitchFamily="34" charset="0"/>
                <a:cs typeface="Arial" panose="020B0604020202020204" pitchFamily="34" charset="0"/>
              </a:rPr>
              <a:t>tumor</a:t>
            </a:r>
            <a:r>
              <a:rPr lang="en-AU" sz="1200" dirty="0">
                <a:latin typeface="Arial" panose="020B0604020202020204" pitchFamily="34" charset="0"/>
                <a:cs typeface="Arial" panose="020B0604020202020204" pitchFamily="34" charset="0"/>
              </a:rPr>
              <a:t> expression (median split) of </a:t>
            </a:r>
            <a:r>
              <a:rPr lang="en-AU" sz="1200" i="1" dirty="0">
                <a:latin typeface="Arial" panose="020B0604020202020204" pitchFamily="34" charset="0"/>
                <a:cs typeface="Arial" panose="020B0604020202020204" pitchFamily="34" charset="0"/>
              </a:rPr>
              <a:t>KLRK1 </a:t>
            </a:r>
            <a:r>
              <a:rPr lang="en-AU" sz="1200" dirty="0">
                <a:latin typeface="Arial" panose="020B0604020202020204" pitchFamily="34" charset="0"/>
                <a:cs typeface="Arial" panose="020B0604020202020204" pitchFamily="34" charset="0"/>
              </a:rPr>
              <a:t>and transcripts encoding the KLRK1 ligands, </a:t>
            </a:r>
            <a:r>
              <a:rPr lang="en-AU" sz="1200" i="1" dirty="0">
                <a:latin typeface="Arial" panose="020B0604020202020204" pitchFamily="34" charset="0"/>
                <a:cs typeface="Arial" panose="020B0604020202020204" pitchFamily="34" charset="0"/>
              </a:rPr>
              <a:t>MICA, MICB, ULBP1, ULBP2, ULBP3, ULBP4, ULBP5 and ULBP6</a:t>
            </a:r>
            <a:r>
              <a:rPr lang="en-AU" sz="1200" dirty="0">
                <a:latin typeface="Arial" panose="020B0604020202020204" pitchFamily="34" charset="0"/>
                <a:cs typeface="Arial" panose="020B0604020202020204" pitchFamily="34" charset="0"/>
              </a:rPr>
              <a:t>, respectively. KM curves display the survival of BLCA patients plotted in all four combinations, respectively e.g. L/L, L/H, H/L, and H/H (x-axis, days; y-axis, progression free-survival). </a:t>
            </a:r>
            <a:endParaRPr lang="en-US" sz="1200" b="1" dirty="0">
              <a:latin typeface="Arial" panose="020B0604020202020204" pitchFamily="34" charset="0"/>
              <a:cs typeface="Arial" panose="020B0604020202020204"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C:\Users\61576\Desktop\BLCA review\(updated)BLCA-ps7.jpg(updated)BLCA-ps7"/>
          <p:cNvPicPr>
            <a:picLocks noChangeAspect="1" noChangeArrowheads="1"/>
          </p:cNvPicPr>
          <p:nvPr/>
        </p:nvPicPr>
        <p:blipFill>
          <a:blip r:embed="rId2"/>
          <a:srcRect/>
          <a:stretch>
            <a:fillRect/>
          </a:stretch>
        </p:blipFill>
        <p:spPr bwMode="auto">
          <a:xfrm>
            <a:off x="432591" y="668174"/>
            <a:ext cx="8084820" cy="48534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415605" y="5736003"/>
            <a:ext cx="8199005" cy="646331"/>
          </a:xfrm>
          <a:prstGeom prst="rect">
            <a:avLst/>
          </a:prstGeom>
          <a:noFill/>
        </p:spPr>
        <p:txBody>
          <a:bodyPr wrap="square" rtlCol="0">
            <a:spAutoFit/>
          </a:bodyPr>
          <a:lstStyle/>
          <a:p>
            <a:pPr algn="just"/>
            <a:r>
              <a:rPr lang="en-AU" sz="1200" b="1" dirty="0">
                <a:latin typeface="Arial" panose="020B0604020202020204" pitchFamily="34" charset="0"/>
                <a:cs typeface="Arial" panose="020B0604020202020204" pitchFamily="34" charset="0"/>
              </a:rPr>
              <a:t>Supplementary Figure 7. </a:t>
            </a:r>
            <a:r>
              <a:rPr lang="en-AU" sz="1200" b="1" dirty="0" err="1">
                <a:latin typeface="Arial" panose="020B0604020202020204" pitchFamily="34" charset="0"/>
                <a:cs typeface="Arial" panose="020B0604020202020204" pitchFamily="34" charset="0"/>
              </a:rPr>
              <a:t>Tumor</a:t>
            </a:r>
            <a:r>
              <a:rPr lang="en-AU" sz="1200" b="1" dirty="0">
                <a:latin typeface="Arial" panose="020B0604020202020204" pitchFamily="34" charset="0"/>
                <a:cs typeface="Arial" panose="020B0604020202020204" pitchFamily="34" charset="0"/>
              </a:rPr>
              <a:t> expression of TNFRSF14 and ligands and association with BLCA prognosis. </a:t>
            </a:r>
            <a:r>
              <a:rPr lang="en-AU" sz="1200" dirty="0">
                <a:latin typeface="Arial" panose="020B0604020202020204" pitchFamily="34" charset="0"/>
                <a:cs typeface="Arial" panose="020B0604020202020204" pitchFamily="34" charset="0"/>
              </a:rPr>
              <a:t>BLCA patient survival analysis stratified for </a:t>
            </a:r>
            <a:r>
              <a:rPr lang="en-AU" sz="1200" dirty="0" err="1">
                <a:latin typeface="Arial" panose="020B0604020202020204" pitchFamily="34" charset="0"/>
                <a:cs typeface="Arial" panose="020B0604020202020204" pitchFamily="34" charset="0"/>
              </a:rPr>
              <a:t>tumor</a:t>
            </a:r>
            <a:r>
              <a:rPr lang="en-AU" sz="1200" dirty="0">
                <a:latin typeface="Arial" panose="020B0604020202020204" pitchFamily="34" charset="0"/>
                <a:cs typeface="Arial" panose="020B0604020202020204" pitchFamily="34" charset="0"/>
              </a:rPr>
              <a:t> expression (median split) of </a:t>
            </a:r>
            <a:r>
              <a:rPr lang="en-AU" sz="1200" i="1" dirty="0">
                <a:latin typeface="Arial" panose="020B0604020202020204" pitchFamily="34" charset="0"/>
                <a:cs typeface="Arial" panose="020B0604020202020204" pitchFamily="34" charset="0"/>
              </a:rPr>
              <a:t>TNFRSF14 </a:t>
            </a:r>
            <a:r>
              <a:rPr lang="en-AU" sz="1200" dirty="0">
                <a:latin typeface="Arial" panose="020B0604020202020204" pitchFamily="34" charset="0"/>
                <a:cs typeface="Arial" panose="020B0604020202020204" pitchFamily="34" charset="0"/>
              </a:rPr>
              <a:t>and transcripts encoding the TNFRSF14 ligands; </a:t>
            </a:r>
            <a:r>
              <a:rPr lang="en-AU" sz="1200" i="1" dirty="0">
                <a:latin typeface="Arial" panose="020B0604020202020204" pitchFamily="34" charset="0"/>
                <a:cs typeface="Arial" panose="020B0604020202020204" pitchFamily="34" charset="0"/>
              </a:rPr>
              <a:t>TNFSF14, LTA, BTLA,</a:t>
            </a:r>
            <a:r>
              <a:rPr lang="en-AU" sz="1200" dirty="0">
                <a:latin typeface="Arial" panose="020B0604020202020204" pitchFamily="34" charset="0"/>
                <a:cs typeface="Arial" panose="020B0604020202020204" pitchFamily="34" charset="0"/>
              </a:rPr>
              <a:t> and</a:t>
            </a:r>
            <a:r>
              <a:rPr lang="en-AU" sz="1200" i="1" dirty="0">
                <a:latin typeface="Arial" panose="020B0604020202020204" pitchFamily="34" charset="0"/>
                <a:cs typeface="Arial" panose="020B0604020202020204" pitchFamily="34" charset="0"/>
              </a:rPr>
              <a:t> CD160</a:t>
            </a:r>
            <a:r>
              <a:rPr lang="en-AU" sz="1200" dirty="0">
                <a:latin typeface="Arial" panose="020B0604020202020204" pitchFamily="34" charset="0"/>
                <a:cs typeface="Arial" panose="020B0604020202020204" pitchFamily="34" charset="0"/>
              </a:rPr>
              <a:t>, respectively (x-axis, days; y-axis, progression free-survival). </a:t>
            </a:r>
            <a:endParaRPr lang="en-US" sz="1200" b="1" dirty="0">
              <a:latin typeface="Arial" panose="020B0604020202020204" pitchFamily="34" charset="0"/>
              <a:cs typeface="Arial" panose="020B060402020202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TotalTime>
  <Words>632</Words>
  <Application>Microsoft Macintosh PowerPoint</Application>
  <PresentationFormat>On-screen Show (4:3)</PresentationFormat>
  <Paragraphs>7</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Calibri Light</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BLCA paper</dc:title>
  <dc:creator>Yuhan Sun</dc:creator>
  <cp:lastModifiedBy>Alexander Barrow</cp:lastModifiedBy>
  <cp:revision>41</cp:revision>
  <dcterms:created xsi:type="dcterms:W3CDTF">2021-05-24T07:44:00Z</dcterms:created>
  <dcterms:modified xsi:type="dcterms:W3CDTF">2021-10-25T06:46:15Z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5C34F6542B7E492E93DD527A89C5B875</vt:lpwstr>
  </property>
</Properties>
</file>