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0"/>
  </p:notesMasterIdLst>
  <p:sldIdLst>
    <p:sldId id="838" r:id="rId2"/>
    <p:sldId id="845" r:id="rId3"/>
    <p:sldId id="844" r:id="rId4"/>
    <p:sldId id="843" r:id="rId5"/>
    <p:sldId id="846" r:id="rId6"/>
    <p:sldId id="847" r:id="rId7"/>
    <p:sldId id="817" r:id="rId8"/>
    <p:sldId id="834" r:id="rId9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Qiao, Zhenzhen" initials="QZ" lastIdx="3" clrIdx="0">
    <p:extLst>
      <p:ext uri="{19B8F6BF-5375-455C-9EA6-DF929625EA0E}">
        <p15:presenceInfo xmlns:p15="http://schemas.microsoft.com/office/powerpoint/2012/main" userId="S::zq0@ornl.gov::84f654cb-ee9c-4ab9-8283-a9f109f78e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3"/>
    <p:restoredTop sz="95928"/>
  </p:normalViewPr>
  <p:slideViewPr>
    <p:cSldViewPr snapToGrid="0" snapToObjects="1">
      <p:cViewPr varScale="1">
        <p:scale>
          <a:sx n="85" d="100"/>
          <a:sy n="85" d="100"/>
        </p:scale>
        <p:origin x="29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zhenzhenqiao\Desktop\PtRLK1\figure%20s1b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zq0\Desktop\mapman\duplicate%20between.csv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Sheet2!$H$19</c:f>
              <c:strCache>
                <c:ptCount val="1"/>
                <c:pt idx="0">
                  <c:v>PtLecRLK1 Transgenic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Sheet2!$K$19:$L$19</c:f>
                <c:numCache>
                  <c:formatCode>General</c:formatCode>
                  <c:ptCount val="2"/>
                  <c:pt idx="0">
                    <c:v>344.87845416631666</c:v>
                  </c:pt>
                  <c:pt idx="1">
                    <c:v>367.22084383671381</c:v>
                  </c:pt>
                </c:numCache>
              </c:numRef>
            </c:plus>
            <c:minus>
              <c:numRef>
                <c:f>Sheet2!$K$19:$L$19</c:f>
                <c:numCache>
                  <c:formatCode>General</c:formatCode>
                  <c:ptCount val="2"/>
                  <c:pt idx="0">
                    <c:v>344.87845416631666</c:v>
                  </c:pt>
                  <c:pt idx="1">
                    <c:v>367.22084383671381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Sheet2!$I$18:$J$18</c:f>
              <c:strCache>
                <c:ptCount val="2"/>
                <c:pt idx="0">
                  <c:v>Mock</c:v>
                </c:pt>
                <c:pt idx="1">
                  <c:v>Inoculation</c:v>
                </c:pt>
              </c:strCache>
            </c:strRef>
          </c:cat>
          <c:val>
            <c:numRef>
              <c:f>Sheet2!$I$19:$J$19</c:f>
              <c:numCache>
                <c:formatCode>0.00</c:formatCode>
                <c:ptCount val="2"/>
                <c:pt idx="0">
                  <c:v>375.77777777777777</c:v>
                </c:pt>
                <c:pt idx="1">
                  <c:v>421.88888888888891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5E-434D-BA1A-525AEEAA3BA7}"/>
            </c:ext>
          </c:extLst>
        </c:ser>
        <c:ser>
          <c:idx val="1"/>
          <c:order val="1"/>
          <c:tx>
            <c:strRef>
              <c:f>Sheet2!$H$20</c:f>
              <c:strCache>
                <c:ptCount val="1"/>
                <c:pt idx="0">
                  <c:v>Wild type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errBars>
            <c:errBarType val="both"/>
            <c:errValType val="cust"/>
            <c:noEndCap val="0"/>
            <c:plus>
              <c:numRef>
                <c:f>Sheet2!$K$20:$L$20</c:f>
                <c:numCache>
                  <c:formatCode>General</c:formatCode>
                  <c:ptCount val="2"/>
                  <c:pt idx="0">
                    <c:v>2.8867513459481287</c:v>
                  </c:pt>
                  <c:pt idx="1">
                    <c:v>0</c:v>
                  </c:pt>
                </c:numCache>
              </c:numRef>
            </c:plus>
            <c:minus>
              <c:numRef>
                <c:f>Sheet2!$K$20:$L$20</c:f>
                <c:numCache>
                  <c:formatCode>General</c:formatCode>
                  <c:ptCount val="2"/>
                  <c:pt idx="0">
                    <c:v>2.8867513459481287</c:v>
                  </c:pt>
                  <c:pt idx="1">
                    <c:v>0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Sheet2!$I$18:$J$18</c:f>
              <c:strCache>
                <c:ptCount val="2"/>
                <c:pt idx="0">
                  <c:v>Mock</c:v>
                </c:pt>
                <c:pt idx="1">
                  <c:v>Inoculation</c:v>
                </c:pt>
              </c:strCache>
            </c:strRef>
          </c:cat>
          <c:val>
            <c:numRef>
              <c:f>Sheet2!$I$20:$J$20</c:f>
              <c:numCache>
                <c:formatCode>0.00</c:formatCode>
                <c:ptCount val="2"/>
                <c:pt idx="0">
                  <c:v>1.67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5E-434D-BA1A-525AEEAA3BA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56707823"/>
        <c:axId val="232513216"/>
      </c:barChart>
      <c:catAx>
        <c:axId val="20567078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32513216"/>
        <c:crosses val="autoZero"/>
        <c:auto val="1"/>
        <c:lblAlgn val="ctr"/>
        <c:lblOffset val="100"/>
        <c:noMultiLvlLbl val="0"/>
      </c:catAx>
      <c:valAx>
        <c:axId val="232513216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/>
                  <a:t>Expression</a:t>
                </a:r>
              </a:p>
              <a:p>
                <a:pPr>
                  <a:defRPr/>
                </a:pPr>
                <a:r>
                  <a:rPr lang="en-US" baseline="0" dirty="0"/>
                  <a:t> (log normalized count)</a:t>
                </a:r>
                <a:endParaRPr 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5670782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1" i="1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840" b="1" i="0" u="none" strike="noStrike" kern="1200" cap="none" spc="0" normalizeH="0" baseline="0">
                <a:solidFill>
                  <a:schemeClr val="dk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pPr>
            <a:r>
              <a:rPr lang="en-US"/>
              <a:t>Nutrient uptake related DEGs</a:t>
            </a:r>
          </a:p>
        </c:rich>
      </c:tx>
      <c:layout>
        <c:manualLayout>
          <c:xMode val="edge"/>
          <c:yMode val="edge"/>
          <c:x val="0.36457436000311194"/>
          <c:y val="0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40" b="1" i="0" u="none" strike="noStrike" kern="1200" cap="none" spc="0" normalizeH="0" baseline="0">
              <a:solidFill>
                <a:schemeClr val="dk1">
                  <a:lumMod val="50000"/>
                  <a:lumOff val="50000"/>
                </a:schemeClr>
              </a:solidFill>
              <a:latin typeface="Times New Roman" panose="02020603050405020304" pitchFamily="18" charset="0"/>
              <a:ea typeface="+mj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8128772564501204E-2"/>
          <c:y val="5.0142459141253856E-2"/>
          <c:w val="0.88711436130386634"/>
          <c:h val="0.9053380721606337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'duplicate between'!$E$1</c:f>
              <c:strCache>
                <c:ptCount val="1"/>
                <c:pt idx="0">
                  <c:v>inoculated-WT vs mock-WT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/>
          </c:spPr>
          <c:invertIfNegative val="0"/>
          <c:cat>
            <c:multiLvlStrRef>
              <c:f>'duplicate between'!$C$2:$D$16</c:f>
              <c:multiLvlStrCache>
                <c:ptCount val="15"/>
                <c:lvl>
                  <c:pt idx="0">
                    <c:v>pavir.1ng011219</c:v>
                  </c:pt>
                  <c:pt idx="1">
                    <c:v>pavir.1kg010900</c:v>
                  </c:pt>
                  <c:pt idx="2">
                    <c:v>pavir.1kg368600</c:v>
                  </c:pt>
                  <c:pt idx="3">
                    <c:v>pavir.7kg429600</c:v>
                  </c:pt>
                  <c:pt idx="4">
                    <c:v>pavir.1kg126800</c:v>
                  </c:pt>
                  <c:pt idx="5">
                    <c:v>pavir.9ng745700</c:v>
                  </c:pt>
                  <c:pt idx="6">
                    <c:v>pavir.7kg002900</c:v>
                  </c:pt>
                  <c:pt idx="7">
                    <c:v>pavir.1kg019800</c:v>
                  </c:pt>
                  <c:pt idx="8">
                    <c:v>pavir.5ng632651</c:v>
                  </c:pt>
                  <c:pt idx="9">
                    <c:v>pavir.9ng676000</c:v>
                  </c:pt>
                  <c:pt idx="10">
                    <c:v>pavir.3kg071600</c:v>
                  </c:pt>
                  <c:pt idx="11">
                    <c:v>pavir.7kg254800</c:v>
                  </c:pt>
                  <c:pt idx="12">
                    <c:v>pavir.7kg377000</c:v>
                  </c:pt>
                  <c:pt idx="13">
                    <c:v>pavir.8ng027900</c:v>
                  </c:pt>
                  <c:pt idx="14">
                    <c:v>pavir.5ng632651</c:v>
                  </c:pt>
                </c:lvl>
                <c:lvl>
                  <c:pt idx="0">
                    <c:v>Nitrogen assimilation</c:v>
                  </c:pt>
                  <c:pt idx="4">
                    <c:v>Phosphorus assimilation</c:v>
                  </c:pt>
                  <c:pt idx="7">
                    <c:v>Iron uptake</c:v>
                  </c:pt>
                  <c:pt idx="14">
                    <c:v>Copper uptake</c:v>
                  </c:pt>
                </c:lvl>
              </c:multiLvlStrCache>
            </c:multiLvlStrRef>
          </c:cat>
          <c:val>
            <c:numRef>
              <c:f>'duplicate between'!$E$2:$E$16</c:f>
              <c:numCache>
                <c:formatCode>General</c:formatCode>
                <c:ptCount val="15"/>
                <c:pt idx="0">
                  <c:v>-5.7414693999999997</c:v>
                </c:pt>
                <c:pt idx="1">
                  <c:v>5.4429959999999999</c:v>
                </c:pt>
                <c:pt idx="2">
                  <c:v>3.8631500999999999</c:v>
                </c:pt>
                <c:pt idx="3">
                  <c:v>-5.9787790000000003</c:v>
                </c:pt>
                <c:pt idx="4">
                  <c:v>-3.3584068</c:v>
                </c:pt>
                <c:pt idx="5">
                  <c:v>-6.5619519999999998</c:v>
                </c:pt>
                <c:pt idx="6">
                  <c:v>-4.1508216999999998</c:v>
                </c:pt>
                <c:pt idx="7">
                  <c:v>-4.9280223999999997</c:v>
                </c:pt>
                <c:pt idx="8">
                  <c:v>4.5887513000000002</c:v>
                </c:pt>
                <c:pt idx="9">
                  <c:v>-3.2253766000000001</c:v>
                </c:pt>
                <c:pt idx="10">
                  <c:v>-2.2100575</c:v>
                </c:pt>
                <c:pt idx="11">
                  <c:v>-2.0756223</c:v>
                </c:pt>
                <c:pt idx="12">
                  <c:v>8.2414959999999997</c:v>
                </c:pt>
                <c:pt idx="13">
                  <c:v>-6.3652680000000004</c:v>
                </c:pt>
                <c:pt idx="14">
                  <c:v>4.5887513000000002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7D-8A44-8ED0-B1D4E8213BCF}"/>
            </c:ext>
          </c:extLst>
        </c:ser>
        <c:ser>
          <c:idx val="1"/>
          <c:order val="1"/>
          <c:tx>
            <c:strRef>
              <c:f>'duplicate between'!$F$1</c:f>
              <c:strCache>
                <c:ptCount val="1"/>
                <c:pt idx="0">
                  <c:v>inoc-trans vs inoc-WT</c:v>
                </c:pt>
              </c:strCache>
            </c:strRef>
          </c:tx>
          <c:spPr>
            <a:solidFill>
              <a:srgbClr val="C00000"/>
            </a:solidFill>
            <a:ln>
              <a:noFill/>
            </a:ln>
            <a:effectLst/>
          </c:spPr>
          <c:invertIfNegative val="0"/>
          <c:cat>
            <c:multiLvlStrRef>
              <c:f>'duplicate between'!$C$2:$D$16</c:f>
              <c:multiLvlStrCache>
                <c:ptCount val="15"/>
                <c:lvl>
                  <c:pt idx="0">
                    <c:v>pavir.1ng011219</c:v>
                  </c:pt>
                  <c:pt idx="1">
                    <c:v>pavir.1kg010900</c:v>
                  </c:pt>
                  <c:pt idx="2">
                    <c:v>pavir.1kg368600</c:v>
                  </c:pt>
                  <c:pt idx="3">
                    <c:v>pavir.7kg429600</c:v>
                  </c:pt>
                  <c:pt idx="4">
                    <c:v>pavir.1kg126800</c:v>
                  </c:pt>
                  <c:pt idx="5">
                    <c:v>pavir.9ng745700</c:v>
                  </c:pt>
                  <c:pt idx="6">
                    <c:v>pavir.7kg002900</c:v>
                  </c:pt>
                  <c:pt idx="7">
                    <c:v>pavir.1kg019800</c:v>
                  </c:pt>
                  <c:pt idx="8">
                    <c:v>pavir.5ng632651</c:v>
                  </c:pt>
                  <c:pt idx="9">
                    <c:v>pavir.9ng676000</c:v>
                  </c:pt>
                  <c:pt idx="10">
                    <c:v>pavir.3kg071600</c:v>
                  </c:pt>
                  <c:pt idx="11">
                    <c:v>pavir.7kg254800</c:v>
                  </c:pt>
                  <c:pt idx="12">
                    <c:v>pavir.7kg377000</c:v>
                  </c:pt>
                  <c:pt idx="13">
                    <c:v>pavir.8ng027900</c:v>
                  </c:pt>
                  <c:pt idx="14">
                    <c:v>pavir.5ng632651</c:v>
                  </c:pt>
                </c:lvl>
                <c:lvl>
                  <c:pt idx="0">
                    <c:v>Nitrogen assimilation</c:v>
                  </c:pt>
                  <c:pt idx="4">
                    <c:v>Phosphorus assimilation</c:v>
                  </c:pt>
                  <c:pt idx="7">
                    <c:v>Iron uptake</c:v>
                  </c:pt>
                  <c:pt idx="14">
                    <c:v>Copper uptake</c:v>
                  </c:pt>
                </c:lvl>
              </c:multiLvlStrCache>
            </c:multiLvlStrRef>
          </c:cat>
          <c:val>
            <c:numRef>
              <c:f>'duplicate between'!$F$2:$F$16</c:f>
              <c:numCache>
                <c:formatCode>General</c:formatCode>
                <c:ptCount val="15"/>
                <c:pt idx="0">
                  <c:v>-2.1579830000000002</c:v>
                </c:pt>
                <c:pt idx="1">
                  <c:v>8.0582969999999996</c:v>
                </c:pt>
                <c:pt idx="2">
                  <c:v>-3.8560557000000002</c:v>
                </c:pt>
                <c:pt idx="3">
                  <c:v>2.6650252000000001</c:v>
                </c:pt>
                <c:pt idx="4">
                  <c:v>-2.2936766</c:v>
                </c:pt>
                <c:pt idx="5">
                  <c:v>4.0570890000000004</c:v>
                </c:pt>
                <c:pt idx="6">
                  <c:v>7.5143193999999998</c:v>
                </c:pt>
                <c:pt idx="7">
                  <c:v>4.6832019999999996</c:v>
                </c:pt>
                <c:pt idx="8">
                  <c:v>-2.840284</c:v>
                </c:pt>
                <c:pt idx="9">
                  <c:v>4.2982089999999999</c:v>
                </c:pt>
                <c:pt idx="10">
                  <c:v>2.2146737999999999</c:v>
                </c:pt>
                <c:pt idx="11">
                  <c:v>-6.6915649999999998</c:v>
                </c:pt>
                <c:pt idx="12">
                  <c:v>2.6064590000000001</c:v>
                </c:pt>
                <c:pt idx="13">
                  <c:v>4.1088300000000002</c:v>
                </c:pt>
                <c:pt idx="14">
                  <c:v>-2.840284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7D-8A44-8ED0-B1D4E8213BC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67"/>
        <c:overlap val="-43"/>
        <c:axId val="124643391"/>
        <c:axId val="124645023"/>
      </c:barChart>
      <c:catAx>
        <c:axId val="1246433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4645023"/>
        <c:crosses val="autoZero"/>
        <c:auto val="1"/>
        <c:lblAlgn val="ctr"/>
        <c:lblOffset val="100"/>
        <c:noMultiLvlLbl val="0"/>
      </c:catAx>
      <c:valAx>
        <c:axId val="12464502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700" b="1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Fold change of gene expression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700" b="1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700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24643391"/>
        <c:crosses val="autoZero"/>
        <c:crossBetween val="between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7.959471508213263E-2"/>
          <c:y val="6.2484251965677723E-2"/>
          <c:w val="0.38142631861175719"/>
          <c:h val="6.230191575061861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 sz="7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8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928FF-3529-2E43-8028-E2F92D85F6AE}" type="datetimeFigureOut">
              <a:rPr lang="en-US" smtClean="0"/>
              <a:t>7/15/21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50B26-6017-8E4C-B743-691EE73A64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8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1pPr>
    <a:lvl2pPr marL="257164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2pPr>
    <a:lvl3pPr marL="514328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3pPr>
    <a:lvl4pPr marL="771491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4pPr>
    <a:lvl5pPr marL="1028655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5pPr>
    <a:lvl6pPr marL="1285819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6pPr>
    <a:lvl7pPr marL="1542983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7pPr>
    <a:lvl8pPr marL="1800146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8pPr>
    <a:lvl9pPr marL="2057310" algn="l" defTabSz="514328" rtl="0" eaLnBrk="1" latinLnBrk="0" hangingPunct="1">
      <a:defRPr sz="67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50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09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06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011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71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09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262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19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27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7300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0243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467CE-E538-CA48-AC4C-77CA25D0B722}" type="datetimeFigureOut">
              <a:rPr lang="en-US" smtClean="0"/>
              <a:t>7/15/21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1E02E-DCC7-1241-92BB-7CC0D5F027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978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A81D3B1-38EF-374B-8B2B-DB6E3B5B953F}"/>
              </a:ext>
            </a:extLst>
          </p:cNvPr>
          <p:cNvGrpSpPr/>
          <p:nvPr/>
        </p:nvGrpSpPr>
        <p:grpSpPr>
          <a:xfrm>
            <a:off x="38965" y="3040979"/>
            <a:ext cx="4213988" cy="1860938"/>
            <a:chOff x="1187747" y="5293087"/>
            <a:chExt cx="4550653" cy="1860938"/>
          </a:xfrm>
        </p:grpSpPr>
        <p:pic>
          <p:nvPicPr>
            <p:cNvPr id="5" name="Picture 4" descr="A close up of a white wall&#10;&#10;Description automatically generated">
              <a:extLst>
                <a:ext uri="{FF2B5EF4-FFF2-40B4-BE49-F238E27FC236}">
                  <a16:creationId xmlns:a16="http://schemas.microsoft.com/office/drawing/2014/main" id="{2157B727-E547-7F49-9C1F-909DE7981F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81263" y="5293087"/>
              <a:ext cx="3225800" cy="1860938"/>
            </a:xfrm>
            <a:prstGeom prst="rect">
              <a:avLst/>
            </a:prstGeom>
          </p:spPr>
        </p:pic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3D339CC3-6DFC-DA45-A799-71512B057240}"/>
                </a:ext>
              </a:extLst>
            </p:cNvPr>
            <p:cNvGrpSpPr/>
            <p:nvPr/>
          </p:nvGrpSpPr>
          <p:grpSpPr>
            <a:xfrm>
              <a:off x="1187747" y="5460442"/>
              <a:ext cx="4550653" cy="1671517"/>
              <a:chOff x="5523027" y="1293032"/>
              <a:chExt cx="3572259" cy="1788814"/>
            </a:xfrm>
          </p:grpSpPr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213AD52-2CE6-8B4D-8223-AD9F0F490FC0}"/>
                  </a:ext>
                </a:extLst>
              </p:cNvPr>
              <p:cNvSpPr txBox="1"/>
              <p:nvPr/>
            </p:nvSpPr>
            <p:spPr>
              <a:xfrm>
                <a:off x="5589412" y="1727460"/>
                <a:ext cx="1815294" cy="27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PtLecRLK1 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919FDB04-51AC-BC46-AEE0-D90EA252F421}"/>
                  </a:ext>
                </a:extLst>
              </p:cNvPr>
              <p:cNvSpPr txBox="1"/>
              <p:nvPr/>
            </p:nvSpPr>
            <p:spPr>
              <a:xfrm>
                <a:off x="5523027" y="2801878"/>
                <a:ext cx="851923" cy="2799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Pavir-eEF-1a</a:t>
                </a:r>
                <a:endParaRPr lang="en-US" sz="1100" i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5553DFC7-EDE1-AD4B-B102-88F362EC60D6}"/>
                  </a:ext>
                </a:extLst>
              </p:cNvPr>
              <p:cNvSpPr/>
              <p:nvPr/>
            </p:nvSpPr>
            <p:spPr>
              <a:xfrm>
                <a:off x="6751008" y="1293032"/>
                <a:ext cx="2344278" cy="27996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1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WT      5007       5012      5016       5031 </a:t>
                </a:r>
              </a:p>
            </p:txBody>
          </p:sp>
        </p:grp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66356C14-9D3A-0046-9A34-0A718E864EC0}"/>
              </a:ext>
            </a:extLst>
          </p:cNvPr>
          <p:cNvSpPr/>
          <p:nvPr/>
        </p:nvSpPr>
        <p:spPr>
          <a:xfrm>
            <a:off x="348792" y="5280009"/>
            <a:ext cx="60377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 Verification of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ZmUbipro-PtLecRLK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in the </a:t>
            </a:r>
            <a:r>
              <a:rPr 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switchgrass transgenic plants.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A) RT-PCR analysis of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PtLecRLK1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in switchgrass wild type (WT) and  transgenic lines (5007, 5012, 5016, and 5031). Amplification of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Pavir-eEF-1a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 was used as a control. B) Expression of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PtLecRLK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(from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RNAseq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data)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switchgrass with and without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L. 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inoculation.</a:t>
            </a:r>
            <a:endParaRPr lang="en-US" sz="1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C7A769-40E5-314B-A72F-565F0CCB02B3}"/>
              </a:ext>
            </a:extLst>
          </p:cNvPr>
          <p:cNvSpPr txBox="1"/>
          <p:nvPr/>
        </p:nvSpPr>
        <p:spPr>
          <a:xfrm>
            <a:off x="99934" y="2925155"/>
            <a:ext cx="4877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                                                                                                 B</a:t>
            </a: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71282830-8400-E949-B182-37937576C0B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18249337"/>
              </p:ext>
            </p:extLst>
          </p:nvPr>
        </p:nvGraphicFramePr>
        <p:xfrm>
          <a:off x="4095306" y="2993681"/>
          <a:ext cx="2605038" cy="20922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86860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Chart, histogram&#10;&#10;Description automatically generated">
            <a:extLst>
              <a:ext uri="{FF2B5EF4-FFF2-40B4-BE49-F238E27FC236}">
                <a16:creationId xmlns:a16="http://schemas.microsoft.com/office/drawing/2014/main" id="{4E821834-4BF8-1F47-8BAB-1749FACEBF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496"/>
          <a:stretch/>
        </p:blipFill>
        <p:spPr>
          <a:xfrm>
            <a:off x="245418" y="1213728"/>
            <a:ext cx="3204673" cy="4366449"/>
          </a:xfrm>
          <a:prstGeom prst="rect">
            <a:avLst/>
          </a:prstGeom>
        </p:spPr>
      </p:pic>
      <p:pic>
        <p:nvPicPr>
          <p:cNvPr id="23" name="Picture 22" descr="Chart, histogram&#10;&#10;Description automatically generated">
            <a:extLst>
              <a:ext uri="{FF2B5EF4-FFF2-40B4-BE49-F238E27FC236}">
                <a16:creationId xmlns:a16="http://schemas.microsoft.com/office/drawing/2014/main" id="{3C685FDB-1C87-1F4C-9A86-41584941B2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496"/>
          <a:stretch/>
        </p:blipFill>
        <p:spPr>
          <a:xfrm>
            <a:off x="3643723" y="1213728"/>
            <a:ext cx="3204673" cy="4366449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089AEDBC-F7BE-5A40-9CB7-7E3448AAFB80}"/>
              </a:ext>
            </a:extLst>
          </p:cNvPr>
          <p:cNvSpPr/>
          <p:nvPr/>
        </p:nvSpPr>
        <p:spPr>
          <a:xfrm>
            <a:off x="285711" y="5785728"/>
            <a:ext cx="64638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 Phenotypic parameters of switchgrass in different growth conditions.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WT switchgrass (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Panicum virgatum L.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genotype ‘NFCX01’ ) and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ZmUbipro-PtLecRLK1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transgenic switchgrass (lines 5007, 5012 and 5016) inoculated with/without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growing under control or phosphorus (P) limitation condition.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height of WT and transgenic plants in response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 and P limitation treatment.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tiller number of WT and transgenic plants in response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 and P limitation treatment. Plots shown are the average values of two to five individual replicates ± standard error. Three-way ANOVA was performed for overall influence of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bicolor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P limitation, transgene and interactions among them on the switchgrass growth (Table S1). Student’s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-test was performed between transgenic plants and WT plants to examine the significant difference in growth parameters. ns: non-significance, p &gt; 0.05; *: p ≤ 0.05; **: p &lt; 0.01.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C268A8D-DD2A-544E-AE4F-7CDF67DD5F8F}"/>
              </a:ext>
            </a:extLst>
          </p:cNvPr>
          <p:cNvSpPr txBox="1"/>
          <p:nvPr/>
        </p:nvSpPr>
        <p:spPr>
          <a:xfrm>
            <a:off x="285711" y="1075228"/>
            <a:ext cx="48774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                                                                                   B                                                         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7448FD-D55A-DF42-B4D3-9C415ECFBEEC}"/>
              </a:ext>
            </a:extLst>
          </p:cNvPr>
          <p:cNvGrpSpPr/>
          <p:nvPr/>
        </p:nvGrpSpPr>
        <p:grpSpPr>
          <a:xfrm>
            <a:off x="870125" y="5559470"/>
            <a:ext cx="1125629" cy="215444"/>
            <a:chOff x="870125" y="5559470"/>
            <a:chExt cx="1125629" cy="215444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DE4BCCB2-809D-2945-9529-6BAEAE31D9AF}"/>
                </a:ext>
              </a:extLst>
            </p:cNvPr>
            <p:cNvSpPr/>
            <p:nvPr/>
          </p:nvSpPr>
          <p:spPr>
            <a:xfrm>
              <a:off x="870125" y="5559470"/>
              <a:ext cx="112562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ZmUbipro-PtLecRLK1</a:t>
              </a:r>
              <a:endParaRPr lang="en-US" sz="800" dirty="0"/>
            </a:p>
          </p:txBody>
        </p: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E5F574C0-98C3-4546-8BA0-D6C789CB6A23}"/>
                </a:ext>
              </a:extLst>
            </p:cNvPr>
            <p:cNvCxnSpPr>
              <a:cxnSpLocks/>
            </p:cNvCxnSpPr>
            <p:nvPr/>
          </p:nvCxnSpPr>
          <p:spPr>
            <a:xfrm>
              <a:off x="976950" y="5604241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9A5D701-3580-8D46-9CC5-F1651D5FBB60}"/>
              </a:ext>
            </a:extLst>
          </p:cNvPr>
          <p:cNvGrpSpPr/>
          <p:nvPr/>
        </p:nvGrpSpPr>
        <p:grpSpPr>
          <a:xfrm>
            <a:off x="2189386" y="5559470"/>
            <a:ext cx="1125629" cy="215444"/>
            <a:chOff x="870125" y="5559470"/>
            <a:chExt cx="1125629" cy="21544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0437F77-A3B0-7243-9661-3FF88988631A}"/>
                </a:ext>
              </a:extLst>
            </p:cNvPr>
            <p:cNvSpPr/>
            <p:nvPr/>
          </p:nvSpPr>
          <p:spPr>
            <a:xfrm>
              <a:off x="870125" y="5559470"/>
              <a:ext cx="112562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ZmUbipro-PtLecRLK1</a:t>
              </a:r>
              <a:endParaRPr lang="en-US" sz="800" dirty="0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6A2AC89-74B4-2F4E-A804-C5FEC7785CBF}"/>
                </a:ext>
              </a:extLst>
            </p:cNvPr>
            <p:cNvCxnSpPr>
              <a:cxnSpLocks/>
            </p:cNvCxnSpPr>
            <p:nvPr/>
          </p:nvCxnSpPr>
          <p:spPr>
            <a:xfrm>
              <a:off x="976950" y="5604241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8420B6-1C85-184A-B1CC-03B94BA062B3}"/>
              </a:ext>
            </a:extLst>
          </p:cNvPr>
          <p:cNvGrpSpPr/>
          <p:nvPr/>
        </p:nvGrpSpPr>
        <p:grpSpPr>
          <a:xfrm>
            <a:off x="5554948" y="5559470"/>
            <a:ext cx="1125629" cy="215444"/>
            <a:chOff x="870125" y="5559470"/>
            <a:chExt cx="1125629" cy="215444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2F67AE3-1FF6-B047-9EFE-3E15B21EF732}"/>
                </a:ext>
              </a:extLst>
            </p:cNvPr>
            <p:cNvSpPr/>
            <p:nvPr/>
          </p:nvSpPr>
          <p:spPr>
            <a:xfrm>
              <a:off x="870125" y="5559470"/>
              <a:ext cx="112562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ZmUbipro-PtLecRLK1</a:t>
              </a:r>
              <a:endParaRPr lang="en-US" sz="800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1A27C49-7728-5142-8AE1-660FFE13220E}"/>
                </a:ext>
              </a:extLst>
            </p:cNvPr>
            <p:cNvCxnSpPr>
              <a:cxnSpLocks/>
            </p:cNvCxnSpPr>
            <p:nvPr/>
          </p:nvCxnSpPr>
          <p:spPr>
            <a:xfrm>
              <a:off x="976950" y="5604241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D93874C-8AF9-D947-9CD5-8AE83A1BC4FA}"/>
              </a:ext>
            </a:extLst>
          </p:cNvPr>
          <p:cNvGrpSpPr/>
          <p:nvPr/>
        </p:nvGrpSpPr>
        <p:grpSpPr>
          <a:xfrm>
            <a:off x="4219704" y="5559470"/>
            <a:ext cx="1125629" cy="215444"/>
            <a:chOff x="870125" y="5559470"/>
            <a:chExt cx="1125629" cy="21544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6CBAE47-DC7B-6649-BBF9-C4A0CE0CC924}"/>
                </a:ext>
              </a:extLst>
            </p:cNvPr>
            <p:cNvSpPr/>
            <p:nvPr/>
          </p:nvSpPr>
          <p:spPr>
            <a:xfrm>
              <a:off x="870125" y="5559470"/>
              <a:ext cx="1125629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ZmUbipro-PtLecRLK1</a:t>
              </a:r>
              <a:endParaRPr lang="en-US" sz="800" dirty="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01981D41-9C55-1048-86DA-6475AF90B009}"/>
                </a:ext>
              </a:extLst>
            </p:cNvPr>
            <p:cNvCxnSpPr>
              <a:cxnSpLocks/>
            </p:cNvCxnSpPr>
            <p:nvPr/>
          </p:nvCxnSpPr>
          <p:spPr>
            <a:xfrm>
              <a:off x="976950" y="5604241"/>
              <a:ext cx="914400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1334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3C31F5C2-002C-1649-9250-EC19A8E2723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" t="3287" r="-6438" b="322"/>
          <a:stretch/>
        </p:blipFill>
        <p:spPr>
          <a:xfrm>
            <a:off x="482308" y="1056289"/>
            <a:ext cx="3154857" cy="4437777"/>
          </a:xfrm>
          <a:prstGeom prst="rect">
            <a:avLst/>
          </a:pr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9CCCF8-CEAC-2A48-B721-959E5BAA6D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905" b="-438"/>
          <a:stretch/>
        </p:blipFill>
        <p:spPr>
          <a:xfrm>
            <a:off x="3752469" y="1056288"/>
            <a:ext cx="2648331" cy="450893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1187B77-36D3-8947-B391-FF4C55B6E85F}"/>
              </a:ext>
            </a:extLst>
          </p:cNvPr>
          <p:cNvSpPr/>
          <p:nvPr/>
        </p:nvSpPr>
        <p:spPr>
          <a:xfrm>
            <a:off x="285240" y="5703727"/>
            <a:ext cx="63978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 Gene Ontology (GO) enrichment analysis of differential expressed genes. (A)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enrichment analysis of differential expressed genes between inoculated-WT and mock-WT.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GO enrichment analysis of differential expressed genes between inoculated-transgenic and inoculated-WT.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BP: biological process; MF: molecular function; CC: cellular component. The dot size reflects the number of genes included in the category.</a:t>
            </a:r>
            <a:endParaRPr lang="en-US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DDA5AE-1385-0040-A626-5546614504A1}"/>
              </a:ext>
            </a:extLst>
          </p:cNvPr>
          <p:cNvSpPr txBox="1"/>
          <p:nvPr/>
        </p:nvSpPr>
        <p:spPr>
          <a:xfrm>
            <a:off x="482308" y="917788"/>
            <a:ext cx="3544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                                                                              B  </a:t>
            </a:r>
          </a:p>
        </p:txBody>
      </p:sp>
    </p:spTree>
    <p:extLst>
      <p:ext uri="{BB962C8B-B14F-4D97-AF65-F5344CB8AC3E}">
        <p14:creationId xmlns:p14="http://schemas.microsoft.com/office/powerpoint/2010/main" val="2843653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A8C1180-E6A0-A342-9EE3-C242E765B73B}"/>
              </a:ext>
            </a:extLst>
          </p:cNvPr>
          <p:cNvGraphicFramePr>
            <a:graphicFrameLocks/>
          </p:cNvGraphicFramePr>
          <p:nvPr/>
        </p:nvGraphicFramePr>
        <p:xfrm>
          <a:off x="438336" y="1951723"/>
          <a:ext cx="6303220" cy="2786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B54454EC-D49D-EF49-A039-819885A1A931}"/>
              </a:ext>
            </a:extLst>
          </p:cNvPr>
          <p:cNvSpPr/>
          <p:nvPr/>
        </p:nvSpPr>
        <p:spPr>
          <a:xfrm>
            <a:off x="709283" y="4875754"/>
            <a:ext cx="54394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 Genes related to nutrient assimilation.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 bars show genes that are regulated in response to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 only. Red bars show genes that are regulated by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L. bicolor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inoculation plus the </a:t>
            </a:r>
            <a:r>
              <a:rPr lang="en-US" sz="10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PtLecRLK1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transgene. </a:t>
            </a:r>
            <a:endParaRPr lang="en-US" sz="10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167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B5AFE7F0-FE0A-474B-9DAC-8A4D321FF272}"/>
              </a:ext>
            </a:extLst>
          </p:cNvPr>
          <p:cNvSpPr txBox="1"/>
          <p:nvPr/>
        </p:nvSpPr>
        <p:spPr>
          <a:xfrm>
            <a:off x="1312498" y="731975"/>
            <a:ext cx="25053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                                                   B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B2A76-6ACF-8F44-8EC2-2F33CDA996A3}"/>
              </a:ext>
            </a:extLst>
          </p:cNvPr>
          <p:cNvSpPr txBox="1"/>
          <p:nvPr/>
        </p:nvSpPr>
        <p:spPr>
          <a:xfrm>
            <a:off x="355600" y="345440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</a:t>
            </a:r>
          </a:p>
        </p:txBody>
      </p:sp>
      <p:pic>
        <p:nvPicPr>
          <p:cNvPr id="13" name="Picture 12" descr="Diagram, schematic&#10;&#10;Description automatically generated">
            <a:extLst>
              <a:ext uri="{FF2B5EF4-FFF2-40B4-BE49-F238E27FC236}">
                <a16:creationId xmlns:a16="http://schemas.microsoft.com/office/drawing/2014/main" id="{77429EBA-70A9-E643-B703-B7DCD26009B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7573" y="992350"/>
            <a:ext cx="2386734" cy="6568640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9275711-72A7-9D44-A488-9CF05900F4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107827"/>
              </p:ext>
            </p:extLst>
          </p:nvPr>
        </p:nvGraphicFramePr>
        <p:xfrm>
          <a:off x="3660855" y="900664"/>
          <a:ext cx="1491097" cy="62773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056">
                  <a:extLst>
                    <a:ext uri="{9D8B030D-6E8A-4147-A177-3AD203B41FA5}">
                      <a16:colId xmlns:a16="http://schemas.microsoft.com/office/drawing/2014/main" val="2045207393"/>
                    </a:ext>
                  </a:extLst>
                </a:gridCol>
                <a:gridCol w="377493">
                  <a:extLst>
                    <a:ext uri="{9D8B030D-6E8A-4147-A177-3AD203B41FA5}">
                      <a16:colId xmlns:a16="http://schemas.microsoft.com/office/drawing/2014/main" val="675624202"/>
                    </a:ext>
                  </a:extLst>
                </a:gridCol>
                <a:gridCol w="393671">
                  <a:extLst>
                    <a:ext uri="{9D8B030D-6E8A-4147-A177-3AD203B41FA5}">
                      <a16:colId xmlns:a16="http://schemas.microsoft.com/office/drawing/2014/main" val="160181510"/>
                    </a:ext>
                  </a:extLst>
                </a:gridCol>
                <a:gridCol w="351877">
                  <a:extLst>
                    <a:ext uri="{9D8B030D-6E8A-4147-A177-3AD203B41FA5}">
                      <a16:colId xmlns:a16="http://schemas.microsoft.com/office/drawing/2014/main" val="2927943371"/>
                    </a:ext>
                  </a:extLst>
                </a:gridCol>
              </a:tblGrid>
              <a:tr h="171062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Inoc-WT vs Mock-WT</a:t>
                      </a:r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Inoc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-trans vs Mock-trans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Mock-trans vs Mock-WT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Inoc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-trans vs </a:t>
                      </a:r>
                      <a:r>
                        <a:rPr lang="en-US" sz="5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Inoc</a:t>
                      </a:r>
                      <a:r>
                        <a:rPr lang="en-U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-WT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78973677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59610971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61970882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59015301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38259899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26158651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79253503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11921203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2.177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3.246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136301534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62708408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2.774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2.642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67009420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87875468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93755351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91678547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-3.535</a:t>
                      </a:r>
                      <a:endParaRPr lang="en-US" sz="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-2.601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55058755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46313219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013354233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419444439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-6.045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4.811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54607946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426920895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88869918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43474341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425707027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61606632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59747557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17079546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80047542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4131511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544065203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39711548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31825631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83478594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86337580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642888510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63481984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51150703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413613528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2190708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52007997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-2.425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665445833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7.704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10.802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930523251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2.723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63165740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413657508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25421663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-3.502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-5.035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1609488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4667111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19424364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-3.230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55937904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186266915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2.418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08989199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2.025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28198210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65613610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22204643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88707381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76137704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6.607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4.281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4151892919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6.226</a:t>
                      </a:r>
                      <a:endParaRPr lang="en-US" sz="400" b="0" i="0" u="none" strike="noStrike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4.486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901367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44788159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62097256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1936984027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-4.257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1948385012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-2.983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-2.320</a:t>
                      </a:r>
                      <a:endParaRPr lang="en-US" sz="400" b="0" i="0" u="none" strike="noStrike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3553316234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4.626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-5.105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44409782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2.864</a:t>
                      </a:r>
                      <a:endParaRPr lang="en-US" sz="400" b="0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-4.870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400" u="none" strike="noStrike" dirty="0">
                          <a:solidFill>
                            <a:srgbClr val="0070C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-6.942</a:t>
                      </a:r>
                      <a:endParaRPr lang="en-US" sz="400" b="0" i="0" u="none" strike="noStrike" dirty="0">
                        <a:solidFill>
                          <a:srgbClr val="0070C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ctr"/>
                </a:tc>
                <a:extLst>
                  <a:ext uri="{0D108BD9-81ED-4DB2-BD59-A6C34878D82A}">
                    <a16:rowId xmlns:a16="http://schemas.microsoft.com/office/drawing/2014/main" val="2040675416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2363587488"/>
                  </a:ext>
                </a:extLst>
              </a:tr>
              <a:tr h="93943"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052" marR="4052" marT="4052" marB="0" anchor="b"/>
                </a:tc>
                <a:extLst>
                  <a:ext uri="{0D108BD9-81ED-4DB2-BD59-A6C34878D82A}">
                    <a16:rowId xmlns:a16="http://schemas.microsoft.com/office/drawing/2014/main" val="3653491036"/>
                  </a:ext>
                </a:extLst>
              </a:tr>
            </a:tbl>
          </a:graphicData>
        </a:graphic>
      </p:graphicFrame>
      <p:sp>
        <p:nvSpPr>
          <p:cNvPr id="15" name="Right Arrow 14">
            <a:extLst>
              <a:ext uri="{FF2B5EF4-FFF2-40B4-BE49-F238E27FC236}">
                <a16:creationId xmlns:a16="http://schemas.microsoft.com/office/drawing/2014/main" id="{66A464C8-2847-EC4F-9607-2CEF0E4B904B}"/>
              </a:ext>
            </a:extLst>
          </p:cNvPr>
          <p:cNvSpPr/>
          <p:nvPr/>
        </p:nvSpPr>
        <p:spPr>
          <a:xfrm rot="10800000">
            <a:off x="3067157" y="4758619"/>
            <a:ext cx="261500" cy="45719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DDBECE66-E689-9B42-9FFA-D427EE2AD69A}"/>
              </a:ext>
            </a:extLst>
          </p:cNvPr>
          <p:cNvSpPr/>
          <p:nvPr/>
        </p:nvSpPr>
        <p:spPr>
          <a:xfrm rot="10800000">
            <a:off x="3082115" y="5891602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3924C8FD-C0AE-CD4B-8A4C-161F09C4A3AD}"/>
              </a:ext>
            </a:extLst>
          </p:cNvPr>
          <p:cNvSpPr/>
          <p:nvPr/>
        </p:nvSpPr>
        <p:spPr>
          <a:xfrm rot="10800000">
            <a:off x="3067575" y="5419058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4D1B7C8B-D023-F646-A4C4-6DE791660781}"/>
              </a:ext>
            </a:extLst>
          </p:cNvPr>
          <p:cNvSpPr/>
          <p:nvPr/>
        </p:nvSpPr>
        <p:spPr>
          <a:xfrm rot="10800000">
            <a:off x="3067156" y="5327364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>
            <a:extLst>
              <a:ext uri="{FF2B5EF4-FFF2-40B4-BE49-F238E27FC236}">
                <a16:creationId xmlns:a16="http://schemas.microsoft.com/office/drawing/2014/main" id="{25B6844A-17CB-3D4D-82A4-CA14D0E29967}"/>
              </a:ext>
            </a:extLst>
          </p:cNvPr>
          <p:cNvSpPr/>
          <p:nvPr/>
        </p:nvSpPr>
        <p:spPr>
          <a:xfrm rot="10800000">
            <a:off x="3067155" y="5141878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>
            <a:extLst>
              <a:ext uri="{FF2B5EF4-FFF2-40B4-BE49-F238E27FC236}">
                <a16:creationId xmlns:a16="http://schemas.microsoft.com/office/drawing/2014/main" id="{C7373300-A176-AA43-8040-A0B79F032ED2}"/>
              </a:ext>
            </a:extLst>
          </p:cNvPr>
          <p:cNvSpPr/>
          <p:nvPr/>
        </p:nvSpPr>
        <p:spPr>
          <a:xfrm rot="10800000">
            <a:off x="3067572" y="5241686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3F5BD5B8-5EEF-264A-8A4C-91F4A7088997}"/>
              </a:ext>
            </a:extLst>
          </p:cNvPr>
          <p:cNvSpPr/>
          <p:nvPr/>
        </p:nvSpPr>
        <p:spPr>
          <a:xfrm rot="10800000">
            <a:off x="3067154" y="5032929"/>
            <a:ext cx="26150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944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7B77DFBA-1F2B-2B47-846E-DAAB9983CBDC}"/>
              </a:ext>
            </a:extLst>
          </p:cNvPr>
          <p:cNvSpPr txBox="1"/>
          <p:nvPr/>
        </p:nvSpPr>
        <p:spPr>
          <a:xfrm>
            <a:off x="199905" y="919768"/>
            <a:ext cx="3353610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D-mannose binding lectin domain              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S-locus glycoprotein domain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PAN-like domain                                                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Protein kinase domain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2C0E952-AF9E-0F41-A11C-093F20EA61AD}"/>
              </a:ext>
            </a:extLst>
          </p:cNvPr>
          <p:cNvSpPr txBox="1"/>
          <p:nvPr/>
        </p:nvSpPr>
        <p:spPr>
          <a:xfrm>
            <a:off x="5258" y="375433"/>
            <a:ext cx="1960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S5-continue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D849264-FA6E-314B-9428-6EAD84C4CD8A}"/>
              </a:ext>
            </a:extLst>
          </p:cNvPr>
          <p:cNvSpPr/>
          <p:nvPr/>
        </p:nvSpPr>
        <p:spPr>
          <a:xfrm>
            <a:off x="177004" y="6378961"/>
            <a:ext cx="6502999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S5 PtLecRLK1 sequence homology in switchgrass. A)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Molecular phylogenetic analysis by maximum likelihood based on the JTT matrix-based model. The tree with the highest log likelihood (-57305.66) is shown. The percentage of trees in which the associated taxa clustered together is shown next to the branches. Initial tree for the heuristic search were obtained by applying the Neighbor-Joining method to a matrix of pairwise distances estimated using a JTT model. The tree is drawn to scale, with branch lengths measured in the number of substitutions per site. The analysis involved 65 amino acid sequences. There were a total of 1,238 positions in the final dataset. Evolutionary analyses were conducted in MEGA X.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Fold change of differential expressed genes in different conditions. IN-trans, M-trans, IN-WT, and M-WT are abbreviations for inoculated-transgenic, mock-transgenic, inoculated-WT and mock-WT. Red and blue colors indicate the up- and down- regulated genes, respectively; Red and blue arrows point to the PtLecRLK1 and its 6 closest switchgrass sequence homologous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LecRLKs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–F)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Conserved domains 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D-mannose binding lectin domain,</a:t>
            </a: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S-locus glycoprotein domain, PAN-like domain and Protein kinase domain) in PtLecRLK1 and 6 closest switchgrass sequence homologues </a:t>
            </a:r>
            <a:r>
              <a:rPr lang="en-US" sz="1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LecRLKs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Color blocks on top of the alignments indicate the degree of sequence conservation. Blue to red block color indicates low to high degree of conservation. 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6D87E00-B703-1643-A7A5-0181BC9782B1}"/>
              </a:ext>
            </a:extLst>
          </p:cNvPr>
          <p:cNvGrpSpPr/>
          <p:nvPr/>
        </p:nvGrpSpPr>
        <p:grpSpPr>
          <a:xfrm>
            <a:off x="964099" y="3345552"/>
            <a:ext cx="3195771" cy="799759"/>
            <a:chOff x="74063" y="3158663"/>
            <a:chExt cx="2715916" cy="740707"/>
          </a:xfrm>
        </p:grpSpPr>
        <p:pic>
          <p:nvPicPr>
            <p:cNvPr id="24" name="Picture 23" descr="Chart&#10;&#10;Description automatically generated">
              <a:extLst>
                <a:ext uri="{FF2B5EF4-FFF2-40B4-BE49-F238E27FC236}">
                  <a16:creationId xmlns:a16="http://schemas.microsoft.com/office/drawing/2014/main" id="{26DA97BF-97AB-CD46-A099-E349C12A57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270" t="56387" r="57685"/>
            <a:stretch/>
          </p:blipFill>
          <p:spPr>
            <a:xfrm>
              <a:off x="1546882" y="3158663"/>
              <a:ext cx="1243097" cy="730741"/>
            </a:xfrm>
            <a:prstGeom prst="rect">
              <a:avLst/>
            </a:prstGeom>
          </p:spPr>
        </p:pic>
        <p:pic>
          <p:nvPicPr>
            <p:cNvPr id="33" name="Picture 32" descr="Chart&#10;&#10;Description automatically generated">
              <a:extLst>
                <a:ext uri="{FF2B5EF4-FFF2-40B4-BE49-F238E27FC236}">
                  <a16:creationId xmlns:a16="http://schemas.microsoft.com/office/drawing/2014/main" id="{05679D87-FD7E-2445-902B-D99D6C4D0EC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8070" r="4459" b="56451"/>
            <a:stretch/>
          </p:blipFill>
          <p:spPr>
            <a:xfrm>
              <a:off x="74063" y="3169696"/>
              <a:ext cx="1473620" cy="729674"/>
            </a:xfrm>
            <a:prstGeom prst="rect">
              <a:avLst/>
            </a:prstGeom>
          </p:spPr>
        </p:pic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28E4ECA-BF6D-5146-9A8C-1A38EBF78312}"/>
              </a:ext>
            </a:extLst>
          </p:cNvPr>
          <p:cNvGrpSpPr/>
          <p:nvPr/>
        </p:nvGrpSpPr>
        <p:grpSpPr>
          <a:xfrm>
            <a:off x="964099" y="4450500"/>
            <a:ext cx="5575853" cy="1729424"/>
            <a:chOff x="59174" y="4101057"/>
            <a:chExt cx="5240763" cy="1478169"/>
          </a:xfrm>
        </p:grpSpPr>
        <p:pic>
          <p:nvPicPr>
            <p:cNvPr id="28" name="Picture 27" descr="Calendar&#10;&#10;Description automatically generated with low confidence">
              <a:extLst>
                <a:ext uri="{FF2B5EF4-FFF2-40B4-BE49-F238E27FC236}">
                  <a16:creationId xmlns:a16="http://schemas.microsoft.com/office/drawing/2014/main" id="{09FDEF6E-D924-134E-BD03-62036423D3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32057"/>
            <a:stretch/>
          </p:blipFill>
          <p:spPr>
            <a:xfrm>
              <a:off x="59174" y="4857743"/>
              <a:ext cx="2217227" cy="721483"/>
            </a:xfrm>
            <a:prstGeom prst="rect">
              <a:avLst/>
            </a:prstGeom>
          </p:spPr>
        </p:pic>
        <p:pic>
          <p:nvPicPr>
            <p:cNvPr id="26" name="Picture 25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8F968E5F-9E3C-FE4B-947E-1E45EB4817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530" t="56146" r="4666"/>
            <a:stretch/>
          </p:blipFill>
          <p:spPr>
            <a:xfrm>
              <a:off x="2206130" y="4101057"/>
              <a:ext cx="3093807" cy="721486"/>
            </a:xfrm>
            <a:prstGeom prst="rect">
              <a:avLst/>
            </a:prstGeom>
          </p:spPr>
        </p:pic>
        <p:pic>
          <p:nvPicPr>
            <p:cNvPr id="34" name="Picture 33" descr="Chart&#10;&#10;Description automatically generated with medium confidence">
              <a:extLst>
                <a:ext uri="{FF2B5EF4-FFF2-40B4-BE49-F238E27FC236}">
                  <a16:creationId xmlns:a16="http://schemas.microsoft.com/office/drawing/2014/main" id="{5D8F97FF-BC92-DA4A-AF3C-F04CA4AE5E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8004" r="4665" b="56589"/>
            <a:stretch/>
          </p:blipFill>
          <p:spPr>
            <a:xfrm>
              <a:off x="70325" y="4115396"/>
              <a:ext cx="2197267" cy="714197"/>
            </a:xfrm>
            <a:prstGeom prst="rect">
              <a:avLst/>
            </a:prstGeom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CF7E83B-2CA4-3241-8082-6E5EDC84EEC6}"/>
              </a:ext>
            </a:extLst>
          </p:cNvPr>
          <p:cNvGrpSpPr/>
          <p:nvPr/>
        </p:nvGrpSpPr>
        <p:grpSpPr>
          <a:xfrm>
            <a:off x="964099" y="1159166"/>
            <a:ext cx="4440017" cy="848261"/>
            <a:chOff x="70326" y="1257791"/>
            <a:chExt cx="4440017" cy="848261"/>
          </a:xfrm>
        </p:grpSpPr>
        <p:pic>
          <p:nvPicPr>
            <p:cNvPr id="30" name="Picture 29" descr="Chart, treemap chart&#10;&#10;Description automatically generated">
              <a:extLst>
                <a:ext uri="{FF2B5EF4-FFF2-40B4-BE49-F238E27FC236}">
                  <a16:creationId xmlns:a16="http://schemas.microsoft.com/office/drawing/2014/main" id="{BE6AF013-259D-2742-A086-D8B6A11987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72137" r="69178"/>
            <a:stretch/>
          </p:blipFill>
          <p:spPr>
            <a:xfrm>
              <a:off x="3495257" y="1257791"/>
              <a:ext cx="1015086" cy="825627"/>
            </a:xfrm>
            <a:prstGeom prst="rect">
              <a:avLst/>
            </a:prstGeom>
          </p:spPr>
        </p:pic>
        <p:pic>
          <p:nvPicPr>
            <p:cNvPr id="29" name="Picture 28" descr="Chart, treemap chart&#10;&#10;Description automatically generated">
              <a:extLst>
                <a:ext uri="{FF2B5EF4-FFF2-40B4-BE49-F238E27FC236}">
                  <a16:creationId xmlns:a16="http://schemas.microsoft.com/office/drawing/2014/main" id="{DC5F33BD-96F9-5742-B06F-379CA6863E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466" r="4635" b="35712"/>
            <a:stretch/>
          </p:blipFill>
          <p:spPr>
            <a:xfrm>
              <a:off x="395678" y="1281630"/>
              <a:ext cx="3140747" cy="824422"/>
            </a:xfrm>
            <a:prstGeom prst="rect">
              <a:avLst/>
            </a:prstGeom>
          </p:spPr>
        </p:pic>
        <p:pic>
          <p:nvPicPr>
            <p:cNvPr id="18" name="Picture 17" descr="Chart, treemap chart&#10;&#10;Description automatically generated">
              <a:extLst>
                <a:ext uri="{FF2B5EF4-FFF2-40B4-BE49-F238E27FC236}">
                  <a16:creationId xmlns:a16="http://schemas.microsoft.com/office/drawing/2014/main" id="{A32380FC-707A-9644-B9C7-B7064E4B41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84310" r="4634" b="72178"/>
            <a:stretch/>
          </p:blipFill>
          <p:spPr>
            <a:xfrm>
              <a:off x="70326" y="1271544"/>
              <a:ext cx="364097" cy="824422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8A40CC32-BB83-2344-BA17-F529225B3440}"/>
              </a:ext>
            </a:extLst>
          </p:cNvPr>
          <p:cNvGrpSpPr/>
          <p:nvPr/>
        </p:nvGrpSpPr>
        <p:grpSpPr>
          <a:xfrm>
            <a:off x="964099" y="2256746"/>
            <a:ext cx="4538498" cy="800220"/>
            <a:chOff x="88140" y="2207750"/>
            <a:chExt cx="4538498" cy="826105"/>
          </a:xfrm>
        </p:grpSpPr>
        <p:pic>
          <p:nvPicPr>
            <p:cNvPr id="22" name="Picture 21" descr="A picture containing table&#10;&#10;Description automatically generated">
              <a:extLst>
                <a:ext uri="{FF2B5EF4-FFF2-40B4-BE49-F238E27FC236}">
                  <a16:creationId xmlns:a16="http://schemas.microsoft.com/office/drawing/2014/main" id="{A45FBDB4-3E78-C14B-A11C-05E4B615F8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80" r="78140"/>
            <a:stretch/>
          </p:blipFill>
          <p:spPr>
            <a:xfrm>
              <a:off x="3912635" y="2207750"/>
              <a:ext cx="714003" cy="817286"/>
            </a:xfrm>
            <a:prstGeom prst="rect">
              <a:avLst/>
            </a:prstGeom>
          </p:spPr>
        </p:pic>
        <p:pic>
          <p:nvPicPr>
            <p:cNvPr id="20" name="Picture 19" descr="Chart&#10;&#10;Description automatically generated">
              <a:extLst>
                <a:ext uri="{FF2B5EF4-FFF2-40B4-BE49-F238E27FC236}">
                  <a16:creationId xmlns:a16="http://schemas.microsoft.com/office/drawing/2014/main" id="{55FF81E8-2630-664A-8F2E-40CB20B7019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431" t="56627" r="4977"/>
            <a:stretch/>
          </p:blipFill>
          <p:spPr>
            <a:xfrm>
              <a:off x="810873" y="2208226"/>
              <a:ext cx="3115274" cy="825629"/>
            </a:xfrm>
            <a:prstGeom prst="rect">
              <a:avLst/>
            </a:prstGeom>
          </p:spPr>
        </p:pic>
        <p:pic>
          <p:nvPicPr>
            <p:cNvPr id="32" name="Picture 31" descr="Chart&#10;&#10;Description automatically generated">
              <a:extLst>
                <a:ext uri="{FF2B5EF4-FFF2-40B4-BE49-F238E27FC236}">
                  <a16:creationId xmlns:a16="http://schemas.microsoft.com/office/drawing/2014/main" id="{13253A4D-8624-8541-9E9D-F249F864E1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2898" r="4616" b="57065"/>
            <a:stretch/>
          </p:blipFill>
          <p:spPr>
            <a:xfrm>
              <a:off x="88140" y="2207750"/>
              <a:ext cx="740547" cy="817286"/>
            </a:xfrm>
            <a:prstGeom prst="rect">
              <a:avLst/>
            </a:prstGeom>
          </p:spPr>
        </p:pic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3F9586A6-7B3B-D94E-8271-FEC230BD6C5C}"/>
              </a:ext>
            </a:extLst>
          </p:cNvPr>
          <p:cNvSpPr txBox="1"/>
          <p:nvPr/>
        </p:nvSpPr>
        <p:spPr>
          <a:xfrm>
            <a:off x="316241" y="1212809"/>
            <a:ext cx="7232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</a:p>
          <a:p>
            <a:endParaRPr lang="en-US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Potri.T022200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Pavir.5KG575100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Pavir.5KG576300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Pavir.2KG472500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Pavir.2KG479700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Pavir.2NG525900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Pavir.2NG540500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7BBA304-674F-DC40-BD9C-997C5BE2E3AF}"/>
              </a:ext>
            </a:extLst>
          </p:cNvPr>
          <p:cNvSpPr txBox="1"/>
          <p:nvPr/>
        </p:nvSpPr>
        <p:spPr>
          <a:xfrm>
            <a:off x="316241" y="2301962"/>
            <a:ext cx="7232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</a:p>
          <a:p>
            <a:endParaRPr lang="en-US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Potri.T022200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Pavir.5KG575100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Pavir.5KG576300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Pavir.2KG472500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Pavir.2KG479700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Pavir.2NG525900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Pavir.2NG540500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138CEF7-B920-9845-B448-A4F5542A436E}"/>
              </a:ext>
            </a:extLst>
          </p:cNvPr>
          <p:cNvSpPr txBox="1"/>
          <p:nvPr/>
        </p:nvSpPr>
        <p:spPr>
          <a:xfrm>
            <a:off x="316241" y="3399229"/>
            <a:ext cx="7232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</a:p>
          <a:p>
            <a:endParaRPr lang="en-US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Potri.T022200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Pavir.5KG575100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Pavir.5KG576300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Pavir.2KG472500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Pavir.2KG479700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Pavir.2NG525900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Pavir.2NG540500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A36136-B575-174A-B6B9-8639ADCA5923}"/>
              </a:ext>
            </a:extLst>
          </p:cNvPr>
          <p:cNvSpPr txBox="1"/>
          <p:nvPr/>
        </p:nvSpPr>
        <p:spPr>
          <a:xfrm>
            <a:off x="316241" y="4589646"/>
            <a:ext cx="72327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Consensus</a:t>
            </a:r>
          </a:p>
          <a:p>
            <a:endParaRPr lang="en-US" sz="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Potri.T022200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Pavir.5KG575100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Pavir.5KG576300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Pavir.2KG472500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Pavir.2KG479700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Pavir.2NG525900</a:t>
            </a:r>
          </a:p>
          <a:p>
            <a:r>
              <a:rPr lang="en-US" sz="5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Pavir.2NG540500</a:t>
            </a:r>
          </a:p>
        </p:txBody>
      </p:sp>
    </p:spTree>
    <p:extLst>
      <p:ext uri="{BB962C8B-B14F-4D97-AF65-F5344CB8AC3E}">
        <p14:creationId xmlns:p14="http://schemas.microsoft.com/office/powerpoint/2010/main" val="1448974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F5DAB7-38BF-404F-8591-A68A397ECE5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6"/>
          <a:stretch/>
        </p:blipFill>
        <p:spPr>
          <a:xfrm>
            <a:off x="544113" y="4292959"/>
            <a:ext cx="2914515" cy="2560320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8B8DB54-3AA3-6149-A3E4-150D2CE2A7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6"/>
          <a:stretch/>
        </p:blipFill>
        <p:spPr>
          <a:xfrm>
            <a:off x="3797842" y="4292959"/>
            <a:ext cx="3013671" cy="2560320"/>
          </a:xfrm>
          <a:prstGeom prst="rect">
            <a:avLst/>
          </a:prstGeom>
        </p:spPr>
      </p:pic>
      <p:pic>
        <p:nvPicPr>
          <p:cNvPr id="17" name="Picture 16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FAC9D0-314A-B44C-921C-04B3F9D251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59"/>
          <a:stretch/>
        </p:blipFill>
        <p:spPr>
          <a:xfrm>
            <a:off x="3777158" y="1735366"/>
            <a:ext cx="3013671" cy="2560320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104227-8C26-2343-92B4-7BF9A49DBCD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5543"/>
          <a:stretch/>
        </p:blipFill>
        <p:spPr>
          <a:xfrm>
            <a:off x="586111" y="1735366"/>
            <a:ext cx="2872517" cy="2560320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129DDE29-0CC5-0A43-9ED8-0184FD340269}"/>
              </a:ext>
            </a:extLst>
          </p:cNvPr>
          <p:cNvSpPr/>
          <p:nvPr/>
        </p:nvSpPr>
        <p:spPr>
          <a:xfrm>
            <a:off x="586111" y="6857113"/>
            <a:ext cx="58974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S6 Scatterplots of Gene Significance (GS) for weight vs. Module Membership (MM) in the turquoise, yellow, black and green modules.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is a highly significant correlation between GS and MM in this module.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A9D758-638C-384D-927E-F6A21B48024B}"/>
              </a:ext>
            </a:extLst>
          </p:cNvPr>
          <p:cNvSpPr txBox="1"/>
          <p:nvPr/>
        </p:nvSpPr>
        <p:spPr>
          <a:xfrm>
            <a:off x="364270" y="1783129"/>
            <a:ext cx="5327183" cy="29177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                                                                                B                                                </a:t>
            </a: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lnSpc>
                <a:spcPct val="90000"/>
              </a:lnSpc>
            </a:pP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                                                                                D  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FBA3DD2-A3CA-A349-9A46-339BA58DAA0E}"/>
              </a:ext>
            </a:extLst>
          </p:cNvPr>
          <p:cNvSpPr txBox="1"/>
          <p:nvPr/>
        </p:nvSpPr>
        <p:spPr>
          <a:xfrm rot="16200000">
            <a:off x="-419011" y="2901874"/>
            <a:ext cx="18469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significance for inoculated-WT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2B60A5-96B3-FE42-BD5B-50B33ECB0F99}"/>
              </a:ext>
            </a:extLst>
          </p:cNvPr>
          <p:cNvSpPr txBox="1"/>
          <p:nvPr/>
        </p:nvSpPr>
        <p:spPr>
          <a:xfrm rot="16200000">
            <a:off x="-305999" y="5376929"/>
            <a:ext cx="1620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significance for mock-WT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242A2E-CD45-C946-A49D-3B270E1300D5}"/>
              </a:ext>
            </a:extLst>
          </p:cNvPr>
          <p:cNvSpPr txBox="1"/>
          <p:nvPr/>
        </p:nvSpPr>
        <p:spPr>
          <a:xfrm rot="16200000">
            <a:off x="2616972" y="2860520"/>
            <a:ext cx="216437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significance for inoculated-transgenic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CEC5A07-D19B-7D47-9E29-DA770D3CF9A9}"/>
              </a:ext>
            </a:extLst>
          </p:cNvPr>
          <p:cNvSpPr txBox="1"/>
          <p:nvPr/>
        </p:nvSpPr>
        <p:spPr>
          <a:xfrm rot="16200000">
            <a:off x="2729985" y="5487456"/>
            <a:ext cx="1938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significance for mock-transgenic</a:t>
            </a:r>
          </a:p>
        </p:txBody>
      </p:sp>
    </p:spTree>
    <p:extLst>
      <p:ext uri="{BB962C8B-B14F-4D97-AF65-F5344CB8AC3E}">
        <p14:creationId xmlns:p14="http://schemas.microsoft.com/office/powerpoint/2010/main" val="2266879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75DBA57-55C6-4547-A45A-4B547C5074E6}"/>
              </a:ext>
            </a:extLst>
          </p:cNvPr>
          <p:cNvGrpSpPr/>
          <p:nvPr/>
        </p:nvGrpSpPr>
        <p:grpSpPr>
          <a:xfrm>
            <a:off x="185880" y="647421"/>
            <a:ext cx="6003725" cy="6499733"/>
            <a:chOff x="699833" y="1863573"/>
            <a:chExt cx="6003725" cy="6499733"/>
          </a:xfrm>
        </p:grpSpPr>
        <p:pic>
          <p:nvPicPr>
            <p:cNvPr id="6" name="Picture 5" descr="A close up of a flower&#10;&#10;Description automatically generated">
              <a:extLst>
                <a:ext uri="{FF2B5EF4-FFF2-40B4-BE49-F238E27FC236}">
                  <a16:creationId xmlns:a16="http://schemas.microsoft.com/office/drawing/2014/main" id="{69937ACD-E659-394E-9209-12117230B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833" y="1863573"/>
              <a:ext cx="5371307" cy="6499733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131D984C-DCB1-EB4B-AC61-E03000145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90558" y="6046177"/>
              <a:ext cx="2413000" cy="2112496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76B118F2-85D3-0B4E-BD90-F1929AE61EC0}"/>
              </a:ext>
            </a:extLst>
          </p:cNvPr>
          <p:cNvSpPr/>
          <p:nvPr/>
        </p:nvSpPr>
        <p:spPr>
          <a:xfrm>
            <a:off x="631081" y="7321808"/>
            <a:ext cx="589743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S7 A co-expression network in the inoculated-transgenic module.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gene expression values of all the replicates from the respective condition were used to build the network. Yellow color in the zoom-in indicates the </a:t>
            </a:r>
            <a:r>
              <a:rPr lang="en-US" sz="1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PtLecRLK1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E939EF-D26D-C944-B193-3E1B5B8C8791}"/>
              </a:ext>
            </a:extLst>
          </p:cNvPr>
          <p:cNvSpPr/>
          <p:nvPr/>
        </p:nvSpPr>
        <p:spPr>
          <a:xfrm>
            <a:off x="3716645" y="2231460"/>
            <a:ext cx="465611" cy="451779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1B488C3-D2A7-C842-AB56-DC644F8FE694}"/>
              </a:ext>
            </a:extLst>
          </p:cNvPr>
          <p:cNvCxnSpPr>
            <a:cxnSpLocks/>
          </p:cNvCxnSpPr>
          <p:nvPr/>
        </p:nvCxnSpPr>
        <p:spPr>
          <a:xfrm>
            <a:off x="4182256" y="2683239"/>
            <a:ext cx="1858780" cy="2458387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85CDDEA-0744-7148-8E39-070748247D4B}"/>
              </a:ext>
            </a:extLst>
          </p:cNvPr>
          <p:cNvCxnSpPr>
            <a:cxnSpLocks/>
          </p:cNvCxnSpPr>
          <p:nvPr/>
        </p:nvCxnSpPr>
        <p:spPr>
          <a:xfrm>
            <a:off x="3716645" y="2683877"/>
            <a:ext cx="59960" cy="3072346"/>
          </a:xfrm>
          <a:prstGeom prst="line">
            <a:avLst/>
          </a:prstGeom>
          <a:ln w="1905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050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43675</TotalTime>
  <Words>909</Words>
  <Application>Microsoft Macintosh PowerPoint</Application>
  <PresentationFormat>On-screen Show (4:3)</PresentationFormat>
  <Paragraphs>133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32048</cp:lastModifiedBy>
  <cp:revision>264</cp:revision>
  <dcterms:created xsi:type="dcterms:W3CDTF">2020-06-09T16:11:34Z</dcterms:created>
  <dcterms:modified xsi:type="dcterms:W3CDTF">2021-07-16T00:50:01Z</dcterms:modified>
</cp:coreProperties>
</file>