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6" r:id="rId3"/>
    <p:sldMasterId id="2147483658" r:id="rId4"/>
    <p:sldMasterId id="2147483662" r:id="rId5"/>
  </p:sldMasterIdLst>
  <p:notesMasterIdLst>
    <p:notesMasterId r:id="rId19"/>
  </p:notesMasterIdLst>
  <p:handoutMasterIdLst>
    <p:handoutMasterId r:id="rId20"/>
  </p:handoutMasterIdLst>
  <p:sldIdLst>
    <p:sldId id="260" r:id="rId6"/>
    <p:sldId id="262" r:id="rId7"/>
    <p:sldId id="263" r:id="rId8"/>
    <p:sldId id="264" r:id="rId9"/>
    <p:sldId id="274" r:id="rId10"/>
    <p:sldId id="272" r:id="rId11"/>
    <p:sldId id="265" r:id="rId12"/>
    <p:sldId id="271" r:id="rId13"/>
    <p:sldId id="273" r:id="rId14"/>
    <p:sldId id="266" r:id="rId15"/>
    <p:sldId id="267" r:id="rId16"/>
    <p:sldId id="269" r:id="rId17"/>
    <p:sldId id="270" r:id="rId18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9" autoAdjust="0"/>
    <p:restoredTop sz="94705"/>
  </p:normalViewPr>
  <p:slideViewPr>
    <p:cSldViewPr snapToGrid="0">
      <p:cViewPr varScale="1">
        <p:scale>
          <a:sx n="153" d="100"/>
          <a:sy n="153" d="100"/>
        </p:scale>
        <p:origin x="304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F7D2723-7518-944C-A4C9-61385881632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916242-B29B-D148-8A8B-EE961EB3C46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0704DD8-67A7-CD47-9C38-47CAC6005E27}" type="datetimeFigureOut">
              <a:rPr lang="en-GB"/>
              <a:pPr>
                <a:defRPr/>
              </a:pPr>
              <a:t>10/07/2021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7E1004-21E4-9543-80E8-9777DDD98E7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9B0436-40F2-984F-869F-A072047F6DE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C69EBCB-182B-234C-904E-B6BB4A2EF2F5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9C806FA-56D7-C04F-AF24-80DB8A93BDA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F8BA87-4259-704E-AA26-CFB22D1AF10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0B5A1B-F217-464D-A5CF-0056511F710A}" type="datetimeFigureOut">
              <a:rPr lang="en-GB"/>
              <a:pPr>
                <a:defRPr/>
              </a:pPr>
              <a:t>10/07/2021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EA8FCD0-2C61-2249-947A-D1649392776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A625A97-D099-7E4F-865D-4860FDCCF3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F7A8E2-CE6F-9E46-9FDE-BCFDB264CE8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60EE96-5DF4-0A44-9CD9-8920C65E87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721E507-0AAF-8144-B111-8B43071E2F91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Pladsholder til diasbillede 1">
            <a:extLst>
              <a:ext uri="{FF2B5EF4-FFF2-40B4-BE49-F238E27FC236}">
                <a16:creationId xmlns:a16="http://schemas.microsoft.com/office/drawing/2014/main" id="{C6FE2125-8DEC-B04D-ADEA-AC45C9BC0A7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Pladsholder til noter 2">
            <a:extLst>
              <a:ext uri="{FF2B5EF4-FFF2-40B4-BE49-F238E27FC236}">
                <a16:creationId xmlns:a16="http://schemas.microsoft.com/office/drawing/2014/main" id="{76ADA7E3-D138-EF4D-A621-6492B65521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da-DK">
              <a:solidFill>
                <a:srgbClr val="FF0000"/>
              </a:solidFill>
            </a:endParaRPr>
          </a:p>
        </p:txBody>
      </p:sp>
      <p:sp>
        <p:nvSpPr>
          <p:cNvPr id="15363" name="Pladsholder til diasnummer 3">
            <a:extLst>
              <a:ext uri="{FF2B5EF4-FFF2-40B4-BE49-F238E27FC236}">
                <a16:creationId xmlns:a16="http://schemas.microsoft.com/office/drawing/2014/main" id="{9C5DF2AC-6F84-9C4D-AA8A-8F7339994F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DDCF3A9-030C-B848-A598-1F4F476787A2}" type="slidenum">
              <a:rPr lang="en-GB" alt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alt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3507854"/>
            <a:ext cx="6120680" cy="360040"/>
          </a:xfrm>
        </p:spPr>
        <p:txBody>
          <a:bodyPr tIns="0" bIns="0"/>
          <a:lstStyle>
            <a:lvl1pPr marL="95250" indent="0">
              <a:defRPr baseline="0"/>
            </a:lvl1pPr>
          </a:lstStyle>
          <a:p>
            <a:r>
              <a:rPr lang="da-DK"/>
              <a:t>Klik for at redigere titeltypografien i masteren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da-DK"/>
              <a:t>Klik for at redigere teksttypografierne i masteren</a:t>
            </a:r>
          </a:p>
        </p:txBody>
      </p:sp>
    </p:spTree>
    <p:extLst>
      <p:ext uri="{BB962C8B-B14F-4D97-AF65-F5344CB8AC3E}">
        <p14:creationId xmlns:p14="http://schemas.microsoft.com/office/powerpoint/2010/main" val="36158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EE4C5D0-3C48-664B-B036-5EB99470A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366DF-D8A1-EF4C-B53B-945B3E5FEBB5}" type="slidenum">
              <a:rPr lang="en-GB"/>
              <a:pPr>
                <a:defRPr/>
              </a:pPr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3552471"/>
      </p:ext>
    </p:extLst>
  </p:cSld>
  <p:clrMapOvr>
    <a:masterClrMapping/>
  </p:clrMapOvr>
  <p:transition spd="med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666825FD-CDCE-CD42-8E0D-2B8F54D9222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Article Reference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704FCD52-4C7B-B349-8211-05D436D2B0B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4A0DB-0C7D-164A-9A81-6ADB1878DAF4}" type="slidenum">
              <a:rPr lang="en-GB"/>
              <a:pPr>
                <a:defRPr/>
              </a:pPr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5108523"/>
      </p:ext>
    </p:extLst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E32A7FC8-C8B9-A34C-A470-510F74D753D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Article Reference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5F5B7B3C-5678-1B4D-ABBA-14518403A89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5A4DC-6200-ED49-BA92-0A5D4B2DFD10}" type="slidenum">
              <a:rPr lang="en-GB"/>
              <a:pPr>
                <a:defRPr/>
              </a:pPr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1362886"/>
      </p:ext>
    </p:extLst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3AAED5B-A877-AF4D-8CDA-50B6D5E1A96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Article Reference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FDA2543-F1C8-3344-8643-CD6BDE1380C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83D1B-0C01-DF49-9981-73AC8A18F7E2}" type="slidenum">
              <a:rPr lang="en-GB"/>
              <a:pPr>
                <a:defRPr/>
              </a:pPr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8511323"/>
      </p:ext>
    </p:extLst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12">
            <a:extLst>
              <a:ext uri="{FF2B5EF4-FFF2-40B4-BE49-F238E27FC236}">
                <a16:creationId xmlns:a16="http://schemas.microsoft.com/office/drawing/2014/main" id="{E1B7433F-7F14-2742-9EEE-D9A98325C9D1}"/>
              </a:ext>
            </a:extLst>
          </p:cNvPr>
          <p:cNvCxnSpPr/>
          <p:nvPr userDrawn="1"/>
        </p:nvCxnSpPr>
        <p:spPr>
          <a:xfrm>
            <a:off x="3321050" y="1597025"/>
            <a:ext cx="0" cy="252095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3">
            <a:extLst>
              <a:ext uri="{FF2B5EF4-FFF2-40B4-BE49-F238E27FC236}">
                <a16:creationId xmlns:a16="http://schemas.microsoft.com/office/drawing/2014/main" id="{3E81C826-BFE1-6948-A6C0-DBD714DB5351}"/>
              </a:ext>
            </a:extLst>
          </p:cNvPr>
          <p:cNvCxnSpPr/>
          <p:nvPr userDrawn="1"/>
        </p:nvCxnSpPr>
        <p:spPr>
          <a:xfrm>
            <a:off x="5795963" y="1597025"/>
            <a:ext cx="0" cy="252095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D6DE813B-A886-3842-A875-873350820C7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Article Reference</a:t>
            </a:r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DEEF97AE-B292-4A4B-95FD-3355A1BC697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95F99-0BA7-524E-A04C-4341568D74C7}" type="slidenum">
              <a:rPr lang="en-GB"/>
              <a:pPr>
                <a:defRPr/>
              </a:pPr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1281510"/>
      </p:ext>
    </p:extLst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BA854B-FE19-264F-9A6F-B7E01635DC1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Article Reference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BA193AD-D337-8845-8FE5-D3B98D31EC2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513F3-A3EC-0242-B4FD-77E6C7F58169}" type="slidenum">
              <a:rPr lang="en-GB"/>
              <a:pPr>
                <a:defRPr/>
              </a:pPr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50155"/>
      </p:ext>
    </p:extLst>
  </p:cSld>
  <p:clrMapOvr>
    <a:masterClrMapping/>
  </p:clrMapOvr>
  <p:transition spd="med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 rtlCol="0">
            <a:normAutofit/>
          </a:bodyPr>
          <a:lstStyle/>
          <a:p>
            <a:pPr lvl="0"/>
            <a:endParaRPr lang="en-GB" noProof="0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9986F453-DA14-B341-A256-E2A2F2E8353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18619C14-7003-DC44-A96E-ACDE3F5DE93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EA639-805E-274F-B9BF-904DB7D2F5BD}" type="slidenum">
              <a:rPr lang="en-GB"/>
              <a:pPr>
                <a:defRPr/>
              </a:pPr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6207152"/>
      </p:ext>
    </p:extLst>
  </p:cSld>
  <p:clrMapOvr>
    <a:masterClrMapping/>
  </p:clrMapOvr>
  <p:transition spd="med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4DDCEAA-FEAB-7B48-B5F1-7A04B251445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5554451-CDD2-2245-BBF8-1360717FE6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D1025-D0AB-E840-9976-C708B31FAFDB}" type="slidenum">
              <a:rPr lang="en-GB"/>
              <a:pPr>
                <a:defRPr/>
              </a:pPr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8969029"/>
      </p:ext>
    </p:extLst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B3F079F-615D-D44E-9347-AB5A1DB0BB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083425" y="4319588"/>
            <a:ext cx="1809750" cy="288925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da-DK" sz="1200" b="1">
                <a:solidFill>
                  <a:schemeClr val="bg1"/>
                </a:solidFill>
              </a:rPr>
              <a:t>academic.oup.com/ehjcr</a:t>
            </a:r>
            <a:endParaRPr lang="en-GB" altLang="da-DK" sz="1200" b="1">
              <a:solidFill>
                <a:schemeClr val="bg1"/>
              </a:solidFill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A5120DAF-10AF-D84E-8DB4-F3E86B34C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56ABD-6913-E34D-BE76-C489D3835E57}" type="slidenum">
              <a:rPr lang="en-GB"/>
              <a:pPr>
                <a:defRPr/>
              </a:pPr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032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2F3FD6-FA4A-1E43-9423-15C4464A024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02F52-25E3-E64B-82F9-4626EC036669}" type="slidenum">
              <a:rPr lang="en-GB"/>
              <a:pPr>
                <a:defRPr/>
              </a:pPr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0848648"/>
      </p:ext>
    </p:extLst>
  </p:cSld>
  <p:clrMapOvr>
    <a:masterClrMapping/>
  </p:clrMapOvr>
  <p:transition spd="med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4D818FB-94A5-8D44-8513-54D99C276C0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252413"/>
            <a:ext cx="8639175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A212798D-118E-AA42-9474-615C13D182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3419475"/>
            <a:ext cx="6119812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/>
              <a:t>Click to edit Master title style</a:t>
            </a:r>
            <a:endParaRPr lang="en-GB" altLang="da-DK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38ECF33A-5A91-A743-AFBC-300BB62BA0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4227513"/>
            <a:ext cx="6119812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/>
              <a:t>Click to edit Master text styles</a:t>
            </a:r>
          </a:p>
          <a:p>
            <a:pPr lvl="1"/>
            <a:r>
              <a:rPr lang="en-US" altLang="da-DK"/>
              <a:t>Second level</a:t>
            </a:r>
          </a:p>
          <a:p>
            <a:pPr lvl="2"/>
            <a:r>
              <a:rPr lang="en-US" altLang="da-DK"/>
              <a:t>Third level</a:t>
            </a:r>
          </a:p>
          <a:p>
            <a:pPr lvl="3"/>
            <a:r>
              <a:rPr lang="en-US" altLang="da-DK"/>
              <a:t>Fourth level</a:t>
            </a:r>
          </a:p>
          <a:p>
            <a:pPr lvl="4"/>
            <a:r>
              <a:rPr lang="en-US" altLang="da-DK"/>
              <a:t>Fifth level</a:t>
            </a:r>
            <a:endParaRPr lang="en-GB" altLang="da-D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2ACA52-7B98-A94C-8170-657CCB66CA7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4248150"/>
            <a:ext cx="1439863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panose="020F050202020403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panose="020F050202020403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panose="020F050202020403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panose="020F05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panose="020F0502020204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panose="020F0502020204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panose="020F0502020204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EAD76203-59E5-654E-9519-E377535DB0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206375"/>
            <a:ext cx="65532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/>
              <a:t>Click to edit Master title style</a:t>
            </a:r>
            <a:endParaRPr lang="en-GB" altLang="da-DK"/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69B6E5B0-E546-1E45-B21B-43AB5E408C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1200150"/>
            <a:ext cx="720090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/>
              <a:t>Click to edit Master text styles</a:t>
            </a:r>
          </a:p>
          <a:p>
            <a:pPr lvl="1"/>
            <a:r>
              <a:rPr lang="en-US" altLang="da-DK"/>
              <a:t>Second level</a:t>
            </a:r>
          </a:p>
          <a:p>
            <a:pPr lvl="2"/>
            <a:r>
              <a:rPr lang="en-US" altLang="da-DK"/>
              <a:t>Third level</a:t>
            </a:r>
          </a:p>
          <a:p>
            <a:pPr lvl="3"/>
            <a:r>
              <a:rPr lang="en-US" altLang="da-DK"/>
              <a:t>Fourth level</a:t>
            </a:r>
          </a:p>
          <a:p>
            <a:pPr lvl="4"/>
            <a:r>
              <a:rPr lang="en-US" altLang="da-DK"/>
              <a:t>Fifth level</a:t>
            </a:r>
            <a:endParaRPr lang="en-GB" alt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D79653-62BF-D243-B392-7D8EDA8560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71550" y="4803775"/>
            <a:ext cx="7200900" cy="274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 eaLnBrk="1" fontAlgn="auto" hangingPunct="1">
              <a:spcBef>
                <a:spcPts val="0"/>
              </a:spcBef>
              <a:spcAft>
                <a:spcPts val="0"/>
              </a:spcAft>
              <a:defRPr sz="1000" dirty="0">
                <a:solidFill>
                  <a:srgbClr val="E1586E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Article Reference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FA4005-5B99-A148-96DE-D8AA3062C3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950" y="4803775"/>
            <a:ext cx="4318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020082C-3AF0-6C4F-83EC-E962F6664BF1}" type="slidenum">
              <a:rPr lang="en-GB"/>
              <a:pPr>
                <a:defRPr/>
              </a:pPr>
              <a:t>‹nr.›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0" r:id="rId2"/>
    <p:sldLayoutId id="2147483676" r:id="rId3"/>
    <p:sldLayoutId id="2147483671" r:id="rId4"/>
    <p:sldLayoutId id="2147483677" r:id="rId5"/>
  </p:sldLayoutIdLst>
  <p:transition spd="med">
    <p:push dir="u"/>
  </p:transition>
  <p:hf hdr="0" dt="0"/>
  <p:txStyles>
    <p:titleStyle>
      <a:lvl1pPr algn="l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algn="l" rtl="0" fontAlgn="base">
        <a:spcBef>
          <a:spcPts val="600"/>
        </a:spcBef>
        <a:spcAft>
          <a:spcPct val="0"/>
        </a:spcAft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algn="l" rtl="0" fontAlgn="base">
        <a:spcBef>
          <a:spcPts val="60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indent="-142875" algn="l" rtl="0" fontAlgn="base"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358775" indent="-142875" algn="l" rtl="0" fontAlgn="base"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647700" indent="-142875" algn="l" rtl="0" fontAlgn="base"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>
            <a:extLst>
              <a:ext uri="{FF2B5EF4-FFF2-40B4-BE49-F238E27FC236}">
                <a16:creationId xmlns:a16="http://schemas.microsoft.com/office/drawing/2014/main" id="{FAE616A5-B320-4442-B22E-C0D478BAD1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206375"/>
            <a:ext cx="65532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/>
              <a:t>Click to edit Master title style</a:t>
            </a:r>
            <a:endParaRPr lang="en-GB" altLang="da-DK"/>
          </a:p>
        </p:txBody>
      </p:sp>
      <p:sp>
        <p:nvSpPr>
          <p:cNvPr id="3075" name="Text Placeholder 2">
            <a:extLst>
              <a:ext uri="{FF2B5EF4-FFF2-40B4-BE49-F238E27FC236}">
                <a16:creationId xmlns:a16="http://schemas.microsoft.com/office/drawing/2014/main" id="{5F6E0637-26CD-6942-8C7B-74DF387F580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52413" y="1295400"/>
            <a:ext cx="8640762" cy="2881313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/>
              <a:t>Click to edit Master text styles</a:t>
            </a:r>
          </a:p>
          <a:p>
            <a:pPr lvl="1"/>
            <a:r>
              <a:rPr lang="en-US" altLang="da-DK"/>
              <a:t>Second level</a:t>
            </a:r>
          </a:p>
          <a:p>
            <a:pPr lvl="2"/>
            <a:r>
              <a:rPr lang="en-US" altLang="da-DK"/>
              <a:t>Third level</a:t>
            </a:r>
          </a:p>
          <a:p>
            <a:pPr lvl="3"/>
            <a:r>
              <a:rPr lang="en-US" altLang="da-DK"/>
              <a:t>Fourth level</a:t>
            </a:r>
          </a:p>
          <a:p>
            <a:pPr lvl="4"/>
            <a:r>
              <a:rPr lang="en-US" altLang="da-DK"/>
              <a:t>Fifth level</a:t>
            </a:r>
            <a:endParaRPr lang="en-GB" alt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0625A-3CB7-F94D-A3DA-1CAA30B4F0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71550" y="4803775"/>
            <a:ext cx="7200900" cy="274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700" dirty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B8E443-C21B-934C-8A7B-FE9BC20D57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950" y="4803775"/>
            <a:ext cx="4318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FCD77A57-15F2-D441-ADB1-B9CCE6085268}" type="slidenum">
              <a:rPr lang="en-GB"/>
              <a:pPr>
                <a:defRPr/>
              </a:pPr>
              <a:t>‹nr.›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ransition spd="med">
    <p:push dir="u"/>
  </p:transition>
  <p:hf hdr="0" dt="0"/>
  <p:txStyles>
    <p:titleStyle>
      <a:lvl1pPr algn="l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algn="ctr" rtl="0" fontAlgn="base">
        <a:spcBef>
          <a:spcPts val="600"/>
        </a:spcBef>
        <a:spcAft>
          <a:spcPct val="0"/>
        </a:spcAft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algn="ctr" rtl="0" fontAlgn="base">
        <a:spcBef>
          <a:spcPts val="600"/>
        </a:spcBef>
        <a:spcAft>
          <a:spcPct val="0"/>
        </a:spcAft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algn="ctr" rtl="0" fontAlgn="base">
        <a:spcBef>
          <a:spcPts val="600"/>
        </a:spcBef>
        <a:spcAft>
          <a:spcPct val="0"/>
        </a:spcAft>
        <a:buClr>
          <a:schemeClr val="tx2"/>
        </a:buClr>
        <a:defRPr kern="1200">
          <a:solidFill>
            <a:schemeClr val="bg1"/>
          </a:solidFill>
          <a:latin typeface="+mn-lt"/>
          <a:ea typeface="+mn-ea"/>
          <a:cs typeface="+mn-cs"/>
        </a:defRPr>
      </a:lvl3pPr>
      <a:lvl4pPr algn="ctr" rtl="0" fontAlgn="base">
        <a:spcBef>
          <a:spcPts val="600"/>
        </a:spcBef>
        <a:spcAft>
          <a:spcPct val="0"/>
        </a:spcAft>
        <a:buClr>
          <a:schemeClr val="tx2"/>
        </a:buClr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algn="ctr" rtl="0" fontAlgn="base">
        <a:spcBef>
          <a:spcPts val="600"/>
        </a:spcBef>
        <a:spcAft>
          <a:spcPct val="0"/>
        </a:spcAft>
        <a:buClr>
          <a:schemeClr val="tx2"/>
        </a:buClr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>
            <a:extLst>
              <a:ext uri="{FF2B5EF4-FFF2-40B4-BE49-F238E27FC236}">
                <a16:creationId xmlns:a16="http://schemas.microsoft.com/office/drawing/2014/main" id="{A2D4AE0C-2EDF-0849-BC9A-C7FB66F6B9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206375"/>
            <a:ext cx="65532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/>
              <a:t>Click to edit Master title style</a:t>
            </a:r>
            <a:endParaRPr lang="en-GB" altLang="da-DK"/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CBE44F82-9C3C-194B-8123-0C3760BE57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0" y="1203325"/>
            <a:ext cx="3600450" cy="2921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3BA2D-8D38-4849-AD5F-C202C61B41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950" y="4803775"/>
            <a:ext cx="4318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282ADFC0-1094-104A-A865-B8629F14F97C}" type="slidenum">
              <a:rPr lang="en-GB"/>
              <a:pPr>
                <a:defRPr/>
              </a:pPr>
              <a:t>‹nr.›</a:t>
            </a:fld>
            <a:endParaRPr lang="en-GB" dirty="0"/>
          </a:p>
        </p:txBody>
      </p:sp>
      <p:pic>
        <p:nvPicPr>
          <p:cNvPr id="4101" name="Picture 3">
            <a:extLst>
              <a:ext uri="{FF2B5EF4-FFF2-40B4-BE49-F238E27FC236}">
                <a16:creationId xmlns:a16="http://schemas.microsoft.com/office/drawing/2014/main" id="{9C791562-4041-4348-BE79-42EBF6B837B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0338" y="258763"/>
            <a:ext cx="11049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3" r:id="rId2"/>
    <p:sldLayoutId id="2147483674" r:id="rId3"/>
  </p:sldLayoutIdLst>
  <p:transition spd="med">
    <p:push dir="u"/>
  </p:transition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algn="r" rtl="0" fontAlgn="base">
        <a:spcBef>
          <a:spcPct val="0"/>
        </a:spcBef>
        <a:spcAft>
          <a:spcPct val="0"/>
        </a:spcAft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algn="l" rtl="0" fontAlgn="base">
        <a:spcBef>
          <a:spcPts val="40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indent="-142875" algn="l" rtl="0" fontAlgn="base"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358775" indent="-142875" algn="l" rtl="0" fontAlgn="base">
        <a:spcBef>
          <a:spcPts val="4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647700" indent="-142875" algn="l" rtl="0" fontAlgn="base">
        <a:spcBef>
          <a:spcPts val="4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>
            <a:extLst>
              <a:ext uri="{FF2B5EF4-FFF2-40B4-BE49-F238E27FC236}">
                <a16:creationId xmlns:a16="http://schemas.microsoft.com/office/drawing/2014/main" id="{ED860CC8-B02E-7D4C-9D33-003F395B5A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206375"/>
            <a:ext cx="6553200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/>
              <a:t>Click to edit Master title style</a:t>
            </a:r>
            <a:endParaRPr lang="en-GB" altLang="da-DK"/>
          </a:p>
        </p:txBody>
      </p:sp>
      <p:sp>
        <p:nvSpPr>
          <p:cNvPr id="5123" name="Text Placeholder 2">
            <a:extLst>
              <a:ext uri="{FF2B5EF4-FFF2-40B4-BE49-F238E27FC236}">
                <a16:creationId xmlns:a16="http://schemas.microsoft.com/office/drawing/2014/main" id="{E4996712-5989-8F48-A81C-255CBB8712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1419225"/>
            <a:ext cx="6480175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/>
              <a:t>Click to edit Master text styles</a:t>
            </a:r>
          </a:p>
          <a:p>
            <a:pPr lvl="1"/>
            <a:r>
              <a:rPr lang="en-US" altLang="da-DK"/>
              <a:t>Second level</a:t>
            </a:r>
          </a:p>
          <a:p>
            <a:pPr lvl="2"/>
            <a:r>
              <a:rPr lang="en-US" altLang="da-DK"/>
              <a:t>Third level</a:t>
            </a:r>
          </a:p>
          <a:p>
            <a:pPr lvl="3"/>
            <a:r>
              <a:rPr lang="en-US" altLang="da-DK"/>
              <a:t>Fourth level</a:t>
            </a:r>
          </a:p>
          <a:p>
            <a:pPr lvl="4"/>
            <a:r>
              <a:rPr lang="en-US" altLang="da-DK"/>
              <a:t>Fifth level</a:t>
            </a:r>
            <a:endParaRPr lang="en-GB" alt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24672-D735-1D4E-A212-50AA3C0E53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71550" y="4803775"/>
            <a:ext cx="7200900" cy="274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700" dirty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F4C5B0-9A46-5C4E-9AC7-2D05105537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950" y="4803775"/>
            <a:ext cx="4318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F5A83E1C-D20F-D549-9B1F-F7BD3B1BE878}" type="slidenum">
              <a:rPr lang="en-GB"/>
              <a:pPr>
                <a:defRPr/>
              </a:pPr>
              <a:t>‹nr.›</a:t>
            </a:fld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162E54-885C-E94E-930A-5F5AF3BC58F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735263"/>
            <a:ext cx="107950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Calibri" panose="020F0502020204030204" pitchFamily="34" charset="0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Calibri" panose="020F0502020204030204" pitchFamily="34" charset="0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Calibri" panose="020F0502020204030204" pitchFamily="34" charset="0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Calibri" panose="020F0502020204030204" pitchFamily="34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Calibri" panose="020F0502020204030204" pitchFamily="34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Calibri" panose="020F0502020204030204" pitchFamily="34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Calibri" panose="020F0502020204030204" pitchFamily="34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Calibri" panose="020F0502020204030204" pitchFamily="34" charset="0"/>
        </a:defRPr>
      </a:lvl9pPr>
    </p:titleStyle>
    <p:bodyStyle>
      <a:lvl1pPr algn="l" rtl="0" fontAlgn="base">
        <a:spcBef>
          <a:spcPts val="60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algn="l" rtl="0" fontAlgn="base">
        <a:spcBef>
          <a:spcPts val="60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indent="-142875" algn="l" rtl="0" fontAlgn="base"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358775" indent="-142875" algn="l" rtl="0" fontAlgn="base"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647700" indent="-142875" algn="l" rtl="0" fontAlgn="base"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3" Type="http://schemas.microsoft.com/office/2007/relationships/media" Target="../media/media2.mp4"/><Relationship Id="rId7" Type="http://schemas.openxmlformats.org/officeDocument/2006/relationships/image" Target="../media/image7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3.xml"/><Relationship Id="rId4" Type="http://schemas.openxmlformats.org/officeDocument/2006/relationships/video" Target="../media/media2.mp4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995ED-4FA5-B04A-9938-A8157D11A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4738" y="3502025"/>
            <a:ext cx="6110287" cy="5461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A case report of immune checkpoint inhibitor-related steroid-refractory myocarditis and myasthenia gravis-like myositis treated with abatacept and mycophenolate mofetil</a:t>
            </a:r>
            <a:br>
              <a:rPr lang="da-DK" dirty="0"/>
            </a:br>
            <a:endParaRPr lang="en-GB" dirty="0"/>
          </a:p>
        </p:txBody>
      </p:sp>
      <p:sp>
        <p:nvSpPr>
          <p:cNvPr id="13314" name="Text Placeholder 2">
            <a:extLst>
              <a:ext uri="{FF2B5EF4-FFF2-40B4-BE49-F238E27FC236}">
                <a16:creationId xmlns:a16="http://schemas.microsoft.com/office/drawing/2014/main" id="{F456BA97-3D18-E346-9BE2-AFB166638FF8}"/>
              </a:ext>
            </a:extLst>
          </p:cNvPr>
          <p:cNvSpPr>
            <a:spLocks noGrp="1" noChangeArrowheads="1"/>
          </p:cNvSpPr>
          <p:nvPr>
            <p:ph type="body" sz="quarter" idx="10"/>
          </p:nvPr>
        </p:nvSpPr>
        <p:spPr>
          <a:xfrm>
            <a:off x="1116013" y="4516438"/>
            <a:ext cx="6119812" cy="287337"/>
          </a:xfrm>
        </p:spPr>
        <p:txBody>
          <a:bodyPr/>
          <a:lstStyle/>
          <a:p>
            <a:r>
              <a:rPr lang="da-DK" altLang="da-DK"/>
              <a:t>EHJ-CR-D-21-00189 </a:t>
            </a:r>
            <a:endParaRPr lang="en-GB" altLang="da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8310E7-02B7-E049-A6EB-4EAF133AA1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09663" y="4184650"/>
            <a:ext cx="6126162" cy="24765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/>
              <a:t>Submitted: May 2021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>
            <a:extLst>
              <a:ext uri="{FF2B5EF4-FFF2-40B4-BE49-F238E27FC236}">
                <a16:creationId xmlns:a16="http://schemas.microsoft.com/office/drawing/2014/main" id="{695A7970-E633-A446-87D5-CF6E5398BD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altLang="da-DK" sz="3600" b="0" dirty="0"/>
              <a:t>Discussion of diagnosis</a:t>
            </a:r>
            <a:endParaRPr lang="en-GB" altLang="da-DK" sz="2200" b="0" dirty="0"/>
          </a:p>
        </p:txBody>
      </p:sp>
      <p:sp>
        <p:nvSpPr>
          <p:cNvPr id="22530" name="Footer Placeholder 2">
            <a:extLst>
              <a:ext uri="{FF2B5EF4-FFF2-40B4-BE49-F238E27FC236}">
                <a16:creationId xmlns:a16="http://schemas.microsoft.com/office/drawing/2014/main" id="{92FC4F7B-5B76-334C-B5CA-73D7627ED7B7}"/>
              </a:ext>
            </a:extLst>
          </p:cNvPr>
          <p:cNvSpPr>
            <a:spLocks noGrp="1" noChangeArrowheads="1"/>
          </p:cNvSpPr>
          <p:nvPr>
            <p:ph type="ftr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9207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a-DK" altLang="da-DK">
                <a:solidFill>
                  <a:srgbClr val="E1586E"/>
                </a:solidFill>
              </a:rPr>
              <a:t>EHJ-CR-D-21-00189 </a:t>
            </a:r>
            <a:endParaRPr lang="en-GB" altLang="da-DK">
              <a:solidFill>
                <a:srgbClr val="E1586E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altLang="da-DK">
              <a:solidFill>
                <a:srgbClr val="E1586E"/>
              </a:solidFill>
            </a:endParaRP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E01EB9DB-28B6-C14F-8331-B87D8B831560}"/>
              </a:ext>
            </a:extLst>
          </p:cNvPr>
          <p:cNvSpPr>
            <a:spLocks noGrp="1" noChangeArrowheads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A52EB0-1434-1F47-AC7C-92F519D51DC9}" type="slidenum">
              <a:rPr lang="en-GB" alt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 altLang="da-DK"/>
          </a:p>
        </p:txBody>
      </p:sp>
      <p:sp>
        <p:nvSpPr>
          <p:cNvPr id="22532" name="Content Placeholder 4">
            <a:extLst>
              <a:ext uri="{FF2B5EF4-FFF2-40B4-BE49-F238E27FC236}">
                <a16:creationId xmlns:a16="http://schemas.microsoft.com/office/drawing/2014/main" id="{C2BA540C-C396-B848-9419-4AABA871123A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>
          <a:xfrm>
            <a:off x="825500" y="1169988"/>
            <a:ext cx="6854825" cy="3195637"/>
          </a:xfrm>
        </p:spPr>
        <p:txBody>
          <a:bodyPr/>
          <a:lstStyle/>
          <a:p>
            <a:r>
              <a:rPr lang="en-GB" altLang="da-DK" b="0" dirty="0"/>
              <a:t>The diagnosis of ICI-related myocarditis was based on:</a:t>
            </a:r>
          </a:p>
          <a:p>
            <a:endParaRPr lang="en-GB" altLang="da-DK" b="0" dirty="0"/>
          </a:p>
          <a:p>
            <a:pPr lvl="2"/>
            <a:r>
              <a:rPr lang="en-GB" altLang="da-DK" dirty="0"/>
              <a:t>Palpitations, no chest pain or dyspnoea</a:t>
            </a:r>
          </a:p>
          <a:p>
            <a:pPr lvl="2"/>
            <a:r>
              <a:rPr lang="en-GB" altLang="da-DK" dirty="0"/>
              <a:t>Concurrent symptoms of myasthenia gravis-like myositis  </a:t>
            </a:r>
          </a:p>
          <a:p>
            <a:pPr lvl="2"/>
            <a:r>
              <a:rPr lang="en-GB" altLang="da-DK" dirty="0"/>
              <a:t>Highly elevated </a:t>
            </a:r>
            <a:r>
              <a:rPr lang="en-GB" altLang="da-DK" dirty="0" err="1"/>
              <a:t>TnI</a:t>
            </a:r>
            <a:r>
              <a:rPr lang="en-GB" altLang="da-DK" dirty="0"/>
              <a:t> and CPK</a:t>
            </a:r>
          </a:p>
          <a:p>
            <a:pPr lvl="2"/>
            <a:r>
              <a:rPr lang="en-GB" altLang="da-DK" dirty="0"/>
              <a:t>Relevant changes in ECG and TTE</a:t>
            </a:r>
          </a:p>
          <a:p>
            <a:pPr lvl="2"/>
            <a:r>
              <a:rPr lang="en-GB" altLang="da-DK" dirty="0"/>
              <a:t>No other cardiovascular risk factors</a:t>
            </a:r>
            <a:r>
              <a:rPr lang="en-GB" altLang="da-DK" baseline="30000" dirty="0"/>
              <a:t>3</a:t>
            </a:r>
            <a:endParaRPr lang="en-GB" altLang="da-DK" dirty="0"/>
          </a:p>
          <a:p>
            <a:endParaRPr lang="en-GB" altLang="da-DK" sz="1800" b="0" dirty="0"/>
          </a:p>
          <a:p>
            <a:endParaRPr lang="en-GB" altLang="da-DK" b="0" dirty="0"/>
          </a:p>
          <a:p>
            <a:endParaRPr lang="en-GB" altLang="da-DK" b="0" dirty="0"/>
          </a:p>
          <a:p>
            <a:endParaRPr lang="en-GB" altLang="da-DK" b="0" dirty="0"/>
          </a:p>
          <a:p>
            <a:endParaRPr lang="en-GB" altLang="da-DK" b="0" dirty="0"/>
          </a:p>
          <a:p>
            <a:endParaRPr lang="en-GB" altLang="da-DK" b="0" dirty="0"/>
          </a:p>
        </p:txBody>
      </p:sp>
    </p:spTree>
  </p:cSld>
  <p:clrMapOvr>
    <a:masterClrMapping/>
  </p:clrMapOvr>
  <p:transition spd="med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>
            <a:extLst>
              <a:ext uri="{FF2B5EF4-FFF2-40B4-BE49-F238E27FC236}">
                <a16:creationId xmlns:a16="http://schemas.microsoft.com/office/drawing/2014/main" id="{C5D819EB-F09F-B446-95D2-5E96A9093E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altLang="da-DK" sz="3200" b="0"/>
              <a:t>Discussion of treatment</a:t>
            </a:r>
          </a:p>
        </p:txBody>
      </p:sp>
      <p:sp>
        <p:nvSpPr>
          <p:cNvPr id="23554" name="Footer Placeholder 2">
            <a:extLst>
              <a:ext uri="{FF2B5EF4-FFF2-40B4-BE49-F238E27FC236}">
                <a16:creationId xmlns:a16="http://schemas.microsoft.com/office/drawing/2014/main" id="{E9C794CF-1E52-6C46-BE05-8DD30269B790}"/>
              </a:ext>
            </a:extLst>
          </p:cNvPr>
          <p:cNvSpPr>
            <a:spLocks noGrp="1" noChangeArrowheads="1"/>
          </p:cNvSpPr>
          <p:nvPr>
            <p:ph type="ftr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9207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a-DK" altLang="da-DK">
                <a:solidFill>
                  <a:srgbClr val="E1586E"/>
                </a:solidFill>
              </a:rPr>
              <a:t>EHJ-CR-D-21-00189 </a:t>
            </a:r>
            <a:endParaRPr lang="en-GB" altLang="da-DK">
              <a:solidFill>
                <a:srgbClr val="E1586E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altLang="da-DK">
              <a:solidFill>
                <a:srgbClr val="E1586E"/>
              </a:solidFill>
            </a:endParaRPr>
          </a:p>
        </p:txBody>
      </p:sp>
      <p:sp>
        <p:nvSpPr>
          <p:cNvPr id="23555" name="Slide Number Placeholder 3">
            <a:extLst>
              <a:ext uri="{FF2B5EF4-FFF2-40B4-BE49-F238E27FC236}">
                <a16:creationId xmlns:a16="http://schemas.microsoft.com/office/drawing/2014/main" id="{C159C279-760C-664E-A034-A12839D918BA}"/>
              </a:ext>
            </a:extLst>
          </p:cNvPr>
          <p:cNvSpPr>
            <a:spLocks noGrp="1" noChangeArrowheads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29B008-A6FA-D640-A73D-3C7554087A02}" type="slidenum">
              <a:rPr lang="en-GB" alt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altLang="da-DK"/>
          </a:p>
        </p:txBody>
      </p:sp>
      <p:sp>
        <p:nvSpPr>
          <p:cNvPr id="23556" name="Content Placeholder 4">
            <a:extLst>
              <a:ext uri="{FF2B5EF4-FFF2-40B4-BE49-F238E27FC236}">
                <a16:creationId xmlns:a16="http://schemas.microsoft.com/office/drawing/2014/main" id="{C437A657-14EA-144C-BF6E-A93FF743A817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>
          <a:xfrm>
            <a:off x="971550" y="1223963"/>
            <a:ext cx="7129463" cy="3168650"/>
          </a:xfrm>
        </p:spPr>
        <p:txBody>
          <a:bodyPr/>
          <a:lstStyle/>
          <a:p>
            <a:r>
              <a:rPr lang="en-GB" altLang="da-DK" b="0" dirty="0"/>
              <a:t>Treatment of ICI-related myocarditis</a:t>
            </a:r>
          </a:p>
          <a:p>
            <a:pPr lvl="3"/>
            <a:r>
              <a:rPr lang="en-GB" altLang="da-DK" dirty="0"/>
              <a:t>Glucocorticoid</a:t>
            </a:r>
          </a:p>
          <a:p>
            <a:endParaRPr lang="en-GB" altLang="da-DK" b="0" dirty="0"/>
          </a:p>
          <a:p>
            <a:r>
              <a:rPr lang="en-GB" altLang="da-DK" b="0" dirty="0"/>
              <a:t>Steroid-refractory ICI-related myocarditis</a:t>
            </a:r>
          </a:p>
          <a:p>
            <a:pPr lvl="3"/>
            <a:r>
              <a:rPr lang="en-GB" altLang="da-DK" dirty="0"/>
              <a:t>Other immune suppressive treatments, e.g. MMF, anti-thymocyte globulin, intravenous immunoglobulin, infliximab, plasmapheresis or abatacept</a:t>
            </a:r>
          </a:p>
          <a:p>
            <a:r>
              <a:rPr lang="en-GB" altLang="da-DK" b="0" dirty="0"/>
              <a:t> </a:t>
            </a:r>
          </a:p>
        </p:txBody>
      </p:sp>
    </p:spTree>
  </p:cSld>
  <p:clrMapOvr>
    <a:masterClrMapping/>
  </p:clrMapOvr>
  <p:transition spd="med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>
            <a:extLst>
              <a:ext uri="{FF2B5EF4-FFF2-40B4-BE49-F238E27FC236}">
                <a16:creationId xmlns:a16="http://schemas.microsoft.com/office/drawing/2014/main" id="{26E4055F-8640-814C-9DBF-6D6DEC1E1E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altLang="da-DK" b="0"/>
              <a:t>Learning Points</a:t>
            </a:r>
            <a:endParaRPr lang="en-GB" altLang="da-DK"/>
          </a:p>
        </p:txBody>
      </p:sp>
      <p:sp>
        <p:nvSpPr>
          <p:cNvPr id="24578" name="Footer Placeholder 2">
            <a:extLst>
              <a:ext uri="{FF2B5EF4-FFF2-40B4-BE49-F238E27FC236}">
                <a16:creationId xmlns:a16="http://schemas.microsoft.com/office/drawing/2014/main" id="{9A1D42A1-0992-424F-AE83-6470FE3F4A8A}"/>
              </a:ext>
            </a:extLst>
          </p:cNvPr>
          <p:cNvSpPr>
            <a:spLocks noGrp="1" noChangeArrowheads="1"/>
          </p:cNvSpPr>
          <p:nvPr>
            <p:ph type="ftr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9207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a-DK" altLang="da-DK">
                <a:solidFill>
                  <a:srgbClr val="E1586E"/>
                </a:solidFill>
              </a:rPr>
              <a:t>EHJ-CR-D-21-00189 </a:t>
            </a:r>
            <a:endParaRPr lang="en-GB" altLang="da-DK">
              <a:solidFill>
                <a:srgbClr val="E1586E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altLang="da-DK">
              <a:solidFill>
                <a:srgbClr val="E1586E"/>
              </a:solidFill>
            </a:endParaRPr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08AEC229-5DA0-C646-890E-598FD74324E8}"/>
              </a:ext>
            </a:extLst>
          </p:cNvPr>
          <p:cNvSpPr>
            <a:spLocks noGrp="1" noChangeArrowheads="1"/>
          </p:cNvSpPr>
          <p:nvPr>
            <p:ph type="sldNum" sz="quarter" idx="19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DCF789D-CD1C-4341-B26C-B31B0A40E323}" type="slidenum">
              <a:rPr lang="en-GB" alt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 altLang="da-DK"/>
          </a:p>
        </p:txBody>
      </p:sp>
      <p:sp>
        <p:nvSpPr>
          <p:cNvPr id="24580" name="Content Placeholder 4">
            <a:extLst>
              <a:ext uri="{FF2B5EF4-FFF2-40B4-BE49-F238E27FC236}">
                <a16:creationId xmlns:a16="http://schemas.microsoft.com/office/drawing/2014/main" id="{02682A30-D7C8-8E4A-AEBE-D51DD1283B53}"/>
              </a:ext>
            </a:extLst>
          </p:cNvPr>
          <p:cNvSpPr>
            <a:spLocks noGrp="1" noChangeArrowheads="1"/>
          </p:cNvSpPr>
          <p:nvPr>
            <p:ph sz="quarter" idx="12"/>
          </p:nvPr>
        </p:nvSpPr>
        <p:spPr>
          <a:xfrm>
            <a:off x="917575" y="1598613"/>
            <a:ext cx="2206625" cy="1603375"/>
          </a:xfrm>
        </p:spPr>
        <p:txBody>
          <a:bodyPr/>
          <a:lstStyle/>
          <a:p>
            <a:r>
              <a:rPr lang="en-GB" altLang="da-DK" sz="1600" b="0" dirty="0"/>
              <a:t>1) ICI-related myocarditis is an infrequent adverse event with mortality rate up to 50%. It often presents with a simultaneous myositis.</a:t>
            </a:r>
          </a:p>
          <a:p>
            <a:endParaRPr lang="en-GB" altLang="da-DK" sz="1600" b="0" dirty="0"/>
          </a:p>
        </p:txBody>
      </p:sp>
      <p:sp>
        <p:nvSpPr>
          <p:cNvPr id="24581" name="Content Placeholder 5">
            <a:extLst>
              <a:ext uri="{FF2B5EF4-FFF2-40B4-BE49-F238E27FC236}">
                <a16:creationId xmlns:a16="http://schemas.microsoft.com/office/drawing/2014/main" id="{29EF2E05-88C2-1847-9D54-19E731918F95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>
          <a:xfrm>
            <a:off x="3455988" y="1598613"/>
            <a:ext cx="2208212" cy="1603375"/>
          </a:xfrm>
        </p:spPr>
        <p:txBody>
          <a:bodyPr/>
          <a:lstStyle/>
          <a:p>
            <a:r>
              <a:rPr lang="en-GB" altLang="da-DK" sz="1600" b="0" dirty="0"/>
              <a:t>2) ICI-related myocarditis can be challenging to identify. Characteristic cardiac symptoms can be absent.</a:t>
            </a:r>
          </a:p>
        </p:txBody>
      </p:sp>
      <p:sp>
        <p:nvSpPr>
          <p:cNvPr id="24582" name="Content Placeholder 6">
            <a:extLst>
              <a:ext uri="{FF2B5EF4-FFF2-40B4-BE49-F238E27FC236}">
                <a16:creationId xmlns:a16="http://schemas.microsoft.com/office/drawing/2014/main" id="{39A355F1-AFDC-C349-A1F1-3625D77402E6}"/>
              </a:ext>
            </a:extLst>
          </p:cNvPr>
          <p:cNvSpPr>
            <a:spLocks noGrp="1" noChangeArrowheads="1"/>
          </p:cNvSpPr>
          <p:nvPr>
            <p:ph sz="quarter" idx="14"/>
          </p:nvPr>
        </p:nvSpPr>
        <p:spPr>
          <a:xfrm>
            <a:off x="5972175" y="1597025"/>
            <a:ext cx="2206625" cy="2720975"/>
          </a:xfrm>
        </p:spPr>
        <p:txBody>
          <a:bodyPr/>
          <a:lstStyle/>
          <a:p>
            <a:r>
              <a:rPr lang="en-GB" altLang="da-DK" sz="1600" b="0" dirty="0"/>
              <a:t>3) Central treatment of ICI-related myocarditis is </a:t>
            </a:r>
            <a:r>
              <a:rPr lang="en-GB" altLang="da-DK" sz="1600" b="0"/>
              <a:t>glucocorticoid. </a:t>
            </a:r>
            <a:r>
              <a:rPr lang="en-GB" altLang="da-DK" sz="1600" b="0" dirty="0"/>
              <a:t>In steroid-refractory cases abatacept and MMF can be used. Clinical trials are needed to determine the optimal treatment of steroid-refractory myocarditis. </a:t>
            </a:r>
          </a:p>
          <a:p>
            <a:r>
              <a:rPr lang="en-GB" altLang="da-DK" sz="1600" dirty="0"/>
              <a:t> </a:t>
            </a:r>
          </a:p>
        </p:txBody>
      </p:sp>
    </p:spTree>
  </p:cSld>
  <p:clrMapOvr>
    <a:masterClrMapping/>
  </p:clrMapOvr>
  <p:transition spd="med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>
            <a:extLst>
              <a:ext uri="{FF2B5EF4-FFF2-40B4-BE49-F238E27FC236}">
                <a16:creationId xmlns:a16="http://schemas.microsoft.com/office/drawing/2014/main" id="{B9158BD1-98DA-9D4D-AC79-9094CCC4D8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altLang="da-DK" sz="3200" b="0" dirty="0"/>
              <a:t>References</a:t>
            </a:r>
          </a:p>
        </p:txBody>
      </p:sp>
      <p:sp>
        <p:nvSpPr>
          <p:cNvPr id="25602" name="Footer Placeholder 2">
            <a:extLst>
              <a:ext uri="{FF2B5EF4-FFF2-40B4-BE49-F238E27FC236}">
                <a16:creationId xmlns:a16="http://schemas.microsoft.com/office/drawing/2014/main" id="{0EA606E8-C6DE-F54E-8B6A-03F23B9AEADA}"/>
              </a:ext>
            </a:extLst>
          </p:cNvPr>
          <p:cNvSpPr>
            <a:spLocks noGrp="1" noChangeArrowheads="1"/>
          </p:cNvSpPr>
          <p:nvPr>
            <p:ph type="ftr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9207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a-DK" altLang="da-DK">
                <a:solidFill>
                  <a:srgbClr val="E1586E"/>
                </a:solidFill>
              </a:rPr>
              <a:t>EHJ-CR-D-21-00189 </a:t>
            </a:r>
            <a:endParaRPr lang="en-GB" altLang="da-DK">
              <a:solidFill>
                <a:srgbClr val="E1586E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altLang="da-DK">
              <a:solidFill>
                <a:srgbClr val="E1586E"/>
              </a:solidFill>
            </a:endParaRPr>
          </a:p>
        </p:txBody>
      </p:sp>
      <p:sp>
        <p:nvSpPr>
          <p:cNvPr id="25603" name="Slide Number Placeholder 3">
            <a:extLst>
              <a:ext uri="{FF2B5EF4-FFF2-40B4-BE49-F238E27FC236}">
                <a16:creationId xmlns:a16="http://schemas.microsoft.com/office/drawing/2014/main" id="{B1A07FB8-D571-D44D-91FD-00EAC628244C}"/>
              </a:ext>
            </a:extLst>
          </p:cNvPr>
          <p:cNvSpPr>
            <a:spLocks noGrp="1" noChangeArrowheads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5F4B8E3-CFF2-4445-A9F9-D8916422F453}" type="slidenum">
              <a:rPr lang="en-GB" alt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 altLang="da-DK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89E6191-235B-B549-9484-7D98B6CBD8B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550" y="1223963"/>
            <a:ext cx="7129463" cy="3168650"/>
          </a:xfrm>
        </p:spPr>
        <p:txBody>
          <a:bodyPr rtlCol="0">
            <a:normAutofit lnSpcReduction="10000"/>
          </a:bodyPr>
          <a:lstStyle/>
          <a:p>
            <a:pPr marL="216000" lvl="3" indent="0" fontAlgn="auto">
              <a:spcAft>
                <a:spcPts val="0"/>
              </a:spcAft>
              <a:buNone/>
              <a:defRPr/>
            </a:pPr>
            <a:r>
              <a:rPr lang="en-US" dirty="0"/>
              <a:t>1: Salem JE, </a:t>
            </a:r>
            <a:r>
              <a:rPr lang="en-US" dirty="0" err="1"/>
              <a:t>Manouchehri</a:t>
            </a:r>
            <a:r>
              <a:rPr lang="en-US" dirty="0"/>
              <a:t> A, </a:t>
            </a:r>
            <a:r>
              <a:rPr lang="en-US" dirty="0" err="1"/>
              <a:t>Moey</a:t>
            </a:r>
            <a:r>
              <a:rPr lang="en-US" dirty="0"/>
              <a:t> M, Lebrun-</a:t>
            </a:r>
            <a:r>
              <a:rPr lang="en-US" dirty="0" err="1"/>
              <a:t>Vignes</a:t>
            </a:r>
            <a:r>
              <a:rPr lang="en-US" dirty="0"/>
              <a:t> B, </a:t>
            </a:r>
            <a:r>
              <a:rPr lang="en-US" dirty="0" err="1"/>
              <a:t>Bastarache</a:t>
            </a:r>
            <a:r>
              <a:rPr lang="en-US" dirty="0"/>
              <a:t> L, </a:t>
            </a:r>
            <a:r>
              <a:rPr lang="en-US" dirty="0" err="1"/>
              <a:t>Pariente</a:t>
            </a:r>
            <a:r>
              <a:rPr lang="en-US" dirty="0"/>
              <a:t> A, et al. Spectrum of cardiovascular toxicities of immune checkpoint inhibitors: A </a:t>
            </a:r>
            <a:r>
              <a:rPr lang="en-US" dirty="0" err="1"/>
              <a:t>pharmacovigilance</a:t>
            </a:r>
            <a:r>
              <a:rPr lang="en-US" dirty="0"/>
              <a:t> study. Lancet </a:t>
            </a:r>
            <a:r>
              <a:rPr lang="en-US" dirty="0" err="1"/>
              <a:t>Oncol</a:t>
            </a:r>
            <a:r>
              <a:rPr lang="en-US" dirty="0"/>
              <a:t>. 2018 Dec; 19(12): 1579–1589.</a:t>
            </a:r>
          </a:p>
          <a:p>
            <a:pPr marL="216000" lvl="3" indent="0" fontAlgn="auto">
              <a:spcAft>
                <a:spcPts val="0"/>
              </a:spcAft>
              <a:buNone/>
              <a:defRPr/>
            </a:pPr>
            <a:r>
              <a:rPr lang="en-US" dirty="0"/>
              <a:t>2: </a:t>
            </a:r>
            <a:r>
              <a:rPr lang="en-US" dirty="0" err="1"/>
              <a:t>Brahmer</a:t>
            </a:r>
            <a:r>
              <a:rPr lang="en-US" dirty="0"/>
              <a:t> JR, </a:t>
            </a:r>
            <a:r>
              <a:rPr lang="en-US" dirty="0" err="1"/>
              <a:t>Lacchetti</a:t>
            </a:r>
            <a:r>
              <a:rPr lang="en-US" dirty="0"/>
              <a:t> C, Schneider BJ, Atkins MB, </a:t>
            </a:r>
            <a:r>
              <a:rPr lang="en-US" dirty="0" err="1"/>
              <a:t>Brassil</a:t>
            </a:r>
            <a:r>
              <a:rPr lang="en-US" dirty="0"/>
              <a:t> KJ, </a:t>
            </a:r>
            <a:r>
              <a:rPr lang="en-US" dirty="0" err="1"/>
              <a:t>Caterino</a:t>
            </a:r>
            <a:r>
              <a:rPr lang="en-US" dirty="0"/>
              <a:t> JM. Management of Immune-Related Adverse Events in Patients Treated With Immune Checkpoint Inhibitor Therapy. American Society of Clinical Oncology Clinical Practical Guideline. J </a:t>
            </a:r>
            <a:r>
              <a:rPr lang="en-US" dirty="0" err="1"/>
              <a:t>Clin</a:t>
            </a:r>
            <a:r>
              <a:rPr lang="en-US" dirty="0"/>
              <a:t> </a:t>
            </a:r>
            <a:r>
              <a:rPr lang="en-US" dirty="0" err="1"/>
              <a:t>Oncol</a:t>
            </a:r>
            <a:r>
              <a:rPr lang="en-US" dirty="0"/>
              <a:t> 2018; 36:1714-68.</a:t>
            </a:r>
            <a:endParaRPr lang="da-DK" dirty="0"/>
          </a:p>
          <a:p>
            <a:pPr marL="216000" lvl="3" indent="0" fontAlgn="auto">
              <a:spcAft>
                <a:spcPts val="0"/>
              </a:spcAft>
              <a:buNone/>
              <a:defRPr/>
            </a:pPr>
            <a:r>
              <a:rPr lang="en-US" dirty="0"/>
              <a:t>3: Mir H, </a:t>
            </a:r>
            <a:r>
              <a:rPr lang="en-US" dirty="0" err="1"/>
              <a:t>Alhussein</a:t>
            </a:r>
            <a:r>
              <a:rPr lang="en-US" dirty="0"/>
              <a:t> M, </a:t>
            </a:r>
            <a:r>
              <a:rPr lang="en-US" dirty="0" err="1"/>
              <a:t>Alrashidi</a:t>
            </a:r>
            <a:r>
              <a:rPr lang="en-US" dirty="0"/>
              <a:t> S, </a:t>
            </a:r>
            <a:r>
              <a:rPr lang="en-US" dirty="0" err="1"/>
              <a:t>Alzayer</a:t>
            </a:r>
            <a:r>
              <a:rPr lang="en-US" dirty="0"/>
              <a:t> H, </a:t>
            </a:r>
            <a:r>
              <a:rPr lang="en-US" dirty="0" err="1"/>
              <a:t>Alshatti</a:t>
            </a:r>
            <a:r>
              <a:rPr lang="en-US" dirty="0"/>
              <a:t> A, </a:t>
            </a:r>
            <a:r>
              <a:rPr lang="en-US" dirty="0" err="1"/>
              <a:t>Valetteas</a:t>
            </a:r>
            <a:r>
              <a:rPr lang="en-US" dirty="0"/>
              <a:t> N, et al. Cardiac Complications Associated With Checkpoint Inhibition: A Systematic Review of the Literature in an Important Emerging Area. Canadian Journal of Cardiology, 2018 Jan; 34(8):1059-1068.</a:t>
            </a:r>
            <a:endParaRPr lang="da-DK" dirty="0"/>
          </a:p>
          <a:p>
            <a:pPr fontAlgn="auto">
              <a:spcAft>
                <a:spcPts val="0"/>
              </a:spcAft>
              <a:defRPr/>
            </a:pPr>
            <a:endParaRPr lang="en-US" b="0" dirty="0"/>
          </a:p>
          <a:p>
            <a:pPr fontAlgn="auto">
              <a:spcAft>
                <a:spcPts val="0"/>
              </a:spcAft>
              <a:defRPr/>
            </a:pPr>
            <a:endParaRPr lang="da-DK" b="0" dirty="0"/>
          </a:p>
          <a:p>
            <a:pPr fontAlgn="auto">
              <a:spcAft>
                <a:spcPts val="0"/>
              </a:spcAft>
              <a:defRPr/>
            </a:pPr>
            <a:endParaRPr lang="en-GB" dirty="0"/>
          </a:p>
        </p:txBody>
      </p:sp>
    </p:spTree>
  </p:cSld>
  <p:clrMapOvr>
    <a:masterClrMapping/>
  </p:clrMapOvr>
  <p:transition spd="med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>
            <a:extLst>
              <a:ext uri="{FF2B5EF4-FFF2-40B4-BE49-F238E27FC236}">
                <a16:creationId xmlns:a16="http://schemas.microsoft.com/office/drawing/2014/main" id="{2C4D2B87-694E-F644-A86C-8A332D96F0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altLang="da-DK" sz="3200" b="0"/>
              <a:t>Introduction</a:t>
            </a:r>
          </a:p>
        </p:txBody>
      </p:sp>
      <p:sp>
        <p:nvSpPr>
          <p:cNvPr id="14338" name="Footer Placeholder 2">
            <a:extLst>
              <a:ext uri="{FF2B5EF4-FFF2-40B4-BE49-F238E27FC236}">
                <a16:creationId xmlns:a16="http://schemas.microsoft.com/office/drawing/2014/main" id="{957D5C08-EFE2-D545-8ACF-22CC114E4ECD}"/>
              </a:ext>
            </a:extLst>
          </p:cNvPr>
          <p:cNvSpPr>
            <a:spLocks noGrp="1" noChangeArrowheads="1"/>
          </p:cNvSpPr>
          <p:nvPr>
            <p:ph type="ftr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9207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a-DK" altLang="da-DK">
                <a:solidFill>
                  <a:srgbClr val="E1586E"/>
                </a:solidFill>
              </a:rPr>
              <a:t>EHJ-CR-D-21-00189 </a:t>
            </a:r>
            <a:endParaRPr lang="en-GB" altLang="da-DK">
              <a:solidFill>
                <a:srgbClr val="E1586E"/>
              </a:solidFill>
            </a:endParaRPr>
          </a:p>
        </p:txBody>
      </p:sp>
      <p:sp>
        <p:nvSpPr>
          <p:cNvPr id="14339" name="Slide Number Placeholder 3">
            <a:extLst>
              <a:ext uri="{FF2B5EF4-FFF2-40B4-BE49-F238E27FC236}">
                <a16:creationId xmlns:a16="http://schemas.microsoft.com/office/drawing/2014/main" id="{58804754-52D9-904A-91EF-01D40491805E}"/>
              </a:ext>
            </a:extLst>
          </p:cNvPr>
          <p:cNvSpPr>
            <a:spLocks noGrp="1" noChangeArrowheads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E963A3E-5175-C646-85E8-CD4932231066}" type="slidenum">
              <a:rPr lang="en-GB" alt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altLang="da-DK"/>
          </a:p>
        </p:txBody>
      </p:sp>
      <p:sp>
        <p:nvSpPr>
          <p:cNvPr id="14340" name="Content Placeholder 4">
            <a:extLst>
              <a:ext uri="{FF2B5EF4-FFF2-40B4-BE49-F238E27FC236}">
                <a16:creationId xmlns:a16="http://schemas.microsoft.com/office/drawing/2014/main" id="{DA1FC483-8FB0-844B-8186-A9AA233DFBED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>
          <a:xfrm>
            <a:off x="638175" y="1096963"/>
            <a:ext cx="7483475" cy="3187700"/>
          </a:xfrm>
        </p:spPr>
        <p:txBody>
          <a:bodyPr/>
          <a:lstStyle/>
          <a:p>
            <a:pPr lvl="3"/>
            <a:r>
              <a:rPr lang="en-GB" altLang="da-DK" dirty="0"/>
              <a:t>Immune checkpoint inhibitor (ICI)-related myocarditis is an uncommon but potentially fatal adverse event with mortality rates up to 50%</a:t>
            </a:r>
            <a:r>
              <a:rPr lang="en-GB" altLang="da-DK" baseline="30000" dirty="0"/>
              <a:t>1</a:t>
            </a:r>
            <a:endParaRPr lang="en-GB" altLang="da-DK" dirty="0"/>
          </a:p>
          <a:p>
            <a:pPr lvl="3"/>
            <a:r>
              <a:rPr lang="en-GB" altLang="da-DK" dirty="0"/>
              <a:t>Myocarditis caused by ICI occurs frequently concurrent with myositis (25%) and myasthenia gravis-like conditions (10%)</a:t>
            </a:r>
            <a:r>
              <a:rPr lang="en-GB" altLang="da-DK" baseline="30000" dirty="0"/>
              <a:t>1</a:t>
            </a:r>
            <a:endParaRPr lang="en-GB" altLang="da-DK" dirty="0"/>
          </a:p>
          <a:p>
            <a:pPr lvl="3"/>
            <a:r>
              <a:rPr lang="en-GB" altLang="da-DK" dirty="0"/>
              <a:t>Glucocorticoid is the essential treatment of ICI-related myocarditis. Steroid-resistant cases are an important clinical challenge</a:t>
            </a:r>
            <a:r>
              <a:rPr lang="en-GB" altLang="da-DK" baseline="30000" dirty="0"/>
              <a:t>2</a:t>
            </a:r>
            <a:endParaRPr lang="en-GB" altLang="da-DK" dirty="0"/>
          </a:p>
          <a:p>
            <a:pPr lvl="3">
              <a:buFont typeface="Arial" panose="020B0604020202020204" pitchFamily="34" charset="0"/>
              <a:buNone/>
            </a:pPr>
            <a:r>
              <a:rPr lang="en-GB" altLang="da-DK" dirty="0"/>
              <a:t>  </a:t>
            </a:r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D4DEE4B1-A172-9742-8405-E8DE3EFA1AED}"/>
              </a:ext>
            </a:extLst>
          </p:cNvPr>
          <p:cNvSpPr txBox="1"/>
          <p:nvPr/>
        </p:nvSpPr>
        <p:spPr>
          <a:xfrm>
            <a:off x="6908308" y="1492928"/>
            <a:ext cx="159798" cy="168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a-DK" dirty="0"/>
          </a:p>
        </p:txBody>
      </p:sp>
    </p:spTree>
  </p:cSld>
  <p:clrMapOvr>
    <a:masterClrMapping/>
  </p:clrMapOvr>
  <p:transition spd="med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313D4-9BBF-8141-B72F-3014453B6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History and Examination Findings</a:t>
            </a:r>
          </a:p>
        </p:txBody>
      </p:sp>
      <p:sp>
        <p:nvSpPr>
          <p:cNvPr id="16386" name="Footer Placeholder 2">
            <a:extLst>
              <a:ext uri="{FF2B5EF4-FFF2-40B4-BE49-F238E27FC236}">
                <a16:creationId xmlns:a16="http://schemas.microsoft.com/office/drawing/2014/main" id="{C80EC621-DC0C-FD4B-9E07-4C84A0583BEE}"/>
              </a:ext>
            </a:extLst>
          </p:cNvPr>
          <p:cNvSpPr>
            <a:spLocks noGrp="1" noChangeArrowheads="1"/>
          </p:cNvSpPr>
          <p:nvPr>
            <p:ph type="ftr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9207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a-DK" altLang="da-DK">
                <a:solidFill>
                  <a:srgbClr val="E1586E"/>
                </a:solidFill>
              </a:rPr>
              <a:t>EHJ-CR-D-21-00189 </a:t>
            </a:r>
            <a:endParaRPr lang="en-GB" altLang="da-DK">
              <a:solidFill>
                <a:srgbClr val="E1586E"/>
              </a:solidFill>
            </a:endParaRPr>
          </a:p>
        </p:txBody>
      </p:sp>
      <p:sp>
        <p:nvSpPr>
          <p:cNvPr id="16387" name="Slide Number Placeholder 3">
            <a:extLst>
              <a:ext uri="{FF2B5EF4-FFF2-40B4-BE49-F238E27FC236}">
                <a16:creationId xmlns:a16="http://schemas.microsoft.com/office/drawing/2014/main" id="{3C969817-4ADB-C048-8874-8E570D7AF6BF}"/>
              </a:ext>
            </a:extLst>
          </p:cNvPr>
          <p:cNvSpPr>
            <a:spLocks noGrp="1" noChangeArrowheads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D18A465-7B0B-F047-871F-629E2D3EF433}" type="slidenum">
              <a:rPr lang="en-GB" alt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altLang="da-DK"/>
          </a:p>
        </p:txBody>
      </p:sp>
      <p:sp>
        <p:nvSpPr>
          <p:cNvPr id="16388" name="Content Placeholder 4">
            <a:extLst>
              <a:ext uri="{FF2B5EF4-FFF2-40B4-BE49-F238E27FC236}">
                <a16:creationId xmlns:a16="http://schemas.microsoft.com/office/drawing/2014/main" id="{11B4C06E-7DA9-5148-97C0-74DE7261EE1C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>
          <a:xfrm>
            <a:off x="665163" y="1196975"/>
            <a:ext cx="7127875" cy="3168650"/>
          </a:xfrm>
        </p:spPr>
        <p:txBody>
          <a:bodyPr/>
          <a:lstStyle/>
          <a:p>
            <a:pPr lvl="3">
              <a:buClr>
                <a:srgbClr val="FF0000"/>
              </a:buClr>
            </a:pPr>
            <a:r>
              <a:rPr lang="en-GB" altLang="da-DK" dirty="0"/>
              <a:t>57-years old male with metastatic renal cell carcinoma (RCC) received first dose combination ICI nivolumab (anti-PD-1) and ipilimumab (anti-CTLA-4). No cardiovascular risk factors. </a:t>
            </a:r>
          </a:p>
          <a:p>
            <a:pPr lvl="3">
              <a:buClr>
                <a:srgbClr val="FF0000"/>
              </a:buClr>
            </a:pPr>
            <a:r>
              <a:rPr lang="en-GB" altLang="da-DK" dirty="0"/>
              <a:t>12 days after ICI he was admitted to the hospital due to headache, myalgia, and palpitations. No chest pain or dyspnoea.</a:t>
            </a:r>
          </a:p>
          <a:p>
            <a:pPr lvl="3">
              <a:buClr>
                <a:srgbClr val="FF0000"/>
              </a:buClr>
            </a:pPr>
            <a:r>
              <a:rPr lang="en-GB" altLang="da-DK" dirty="0"/>
              <a:t>In the following days the patient developed weakness in his proximal and distal muscles.</a:t>
            </a:r>
          </a:p>
        </p:txBody>
      </p:sp>
    </p:spTree>
  </p:cSld>
  <p:clrMapOvr>
    <a:masterClrMapping/>
  </p:clrMapOvr>
  <p:transition spd="med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0A711-E0F1-6E4E-BFD7-3B790AF99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 at admission</a:t>
            </a:r>
          </a:p>
        </p:txBody>
      </p:sp>
      <p:sp>
        <p:nvSpPr>
          <p:cNvPr id="17410" name="Footer Placeholder 2">
            <a:extLst>
              <a:ext uri="{FF2B5EF4-FFF2-40B4-BE49-F238E27FC236}">
                <a16:creationId xmlns:a16="http://schemas.microsoft.com/office/drawing/2014/main" id="{08DECC82-AD23-A641-8811-0771CC9D994A}"/>
              </a:ext>
            </a:extLst>
          </p:cNvPr>
          <p:cNvSpPr>
            <a:spLocks noGrp="1" noChangeArrowheads="1"/>
          </p:cNvSpPr>
          <p:nvPr>
            <p:ph type="ftr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9207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a-DK" altLang="da-DK">
                <a:solidFill>
                  <a:srgbClr val="E1586E"/>
                </a:solidFill>
              </a:rPr>
              <a:t>EHJ-CR-D-21-00189 </a:t>
            </a:r>
            <a:endParaRPr lang="en-GB" altLang="da-DK">
              <a:solidFill>
                <a:srgbClr val="E1586E"/>
              </a:solidFill>
            </a:endParaRPr>
          </a:p>
        </p:txBody>
      </p:sp>
      <p:sp>
        <p:nvSpPr>
          <p:cNvPr id="17411" name="Slide Number Placeholder 3">
            <a:extLst>
              <a:ext uri="{FF2B5EF4-FFF2-40B4-BE49-F238E27FC236}">
                <a16:creationId xmlns:a16="http://schemas.microsoft.com/office/drawing/2014/main" id="{FB446D8D-259C-A740-897E-3785CD5EE4C4}"/>
              </a:ext>
            </a:extLst>
          </p:cNvPr>
          <p:cNvSpPr>
            <a:spLocks noGrp="1" noChangeArrowheads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DC28C7A-9A53-5E41-BD22-6802C2C0ED14}" type="slidenum">
              <a:rPr lang="en-GB" alt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altLang="da-DK"/>
          </a:p>
        </p:txBody>
      </p:sp>
      <p:sp>
        <p:nvSpPr>
          <p:cNvPr id="17412" name="Content Placeholder 4">
            <a:extLst>
              <a:ext uri="{FF2B5EF4-FFF2-40B4-BE49-F238E27FC236}">
                <a16:creationId xmlns:a16="http://schemas.microsoft.com/office/drawing/2014/main" id="{39703C85-1D02-6147-9CCC-04B112E6B786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>
          <a:xfrm>
            <a:off x="539750" y="1338666"/>
            <a:ext cx="7594600" cy="1911609"/>
          </a:xfrm>
        </p:spPr>
        <p:txBody>
          <a:bodyPr/>
          <a:lstStyle/>
          <a:p>
            <a:pPr lvl="3"/>
            <a:r>
              <a:rPr lang="en-GB" altLang="da-DK" sz="1600" dirty="0"/>
              <a:t>Clinical findings at admission: normal physical examination with vital parameters </a:t>
            </a:r>
            <a:r>
              <a:rPr lang="en-GB" sz="1600" dirty="0"/>
              <a:t>SpO</a:t>
            </a:r>
            <a:r>
              <a:rPr lang="en-GB" sz="1600" baseline="-25000" dirty="0"/>
              <a:t>2</a:t>
            </a:r>
            <a:r>
              <a:rPr lang="en-GB" sz="1600" dirty="0"/>
              <a:t> 96%, respiratory rate 20 breaths per minute, blood pressure 109/75 mmHg, pulse 119 beats per minute and normal temperature.</a:t>
            </a:r>
            <a:r>
              <a:rPr lang="da-DK" sz="1600" dirty="0"/>
              <a:t> </a:t>
            </a:r>
            <a:r>
              <a:rPr lang="en-GB" altLang="da-DK" sz="1600" dirty="0"/>
              <a:t>ECG with new onset first-degree AV-block and RBBB. </a:t>
            </a:r>
            <a:r>
              <a:rPr lang="en-GB" altLang="da-DK" sz="1600" dirty="0">
                <a:solidFill>
                  <a:srgbClr val="080808"/>
                </a:solidFill>
              </a:rPr>
              <a:t>ECG subsequently with complete heart block and ventricular tachycardia (VT)</a:t>
            </a:r>
            <a:endParaRPr lang="en-GB" altLang="da-DK" sz="1600" dirty="0"/>
          </a:p>
          <a:p>
            <a:pPr lvl="3"/>
            <a:r>
              <a:rPr lang="en-GB" altLang="da-DK" sz="1600" dirty="0"/>
              <a:t>Elevation of troponin I: 5760 ng/L (normal values &lt; 7 ng/L), increasing to 16400 ng/L</a:t>
            </a:r>
          </a:p>
          <a:p>
            <a:pPr lvl="3"/>
            <a:r>
              <a:rPr lang="en-GB" altLang="da-DK" sz="1600" dirty="0"/>
              <a:t>Elevation of </a:t>
            </a:r>
            <a:r>
              <a:rPr lang="en-GB" sz="1600" dirty="0">
                <a:ea typeface="Times New Roman" panose="02020603050405020304" pitchFamily="18" charset="0"/>
              </a:rPr>
              <a:t>creatine phosphokinase</a:t>
            </a:r>
            <a:r>
              <a:rPr lang="en-GB" altLang="da-DK" sz="1600" dirty="0"/>
              <a:t> (CPK): 3510 U/L (normal range 40-280 U/L)</a:t>
            </a:r>
          </a:p>
          <a:p>
            <a:pPr lvl="3"/>
            <a:r>
              <a:rPr lang="en-GB" altLang="da-DK" sz="1600" dirty="0"/>
              <a:t>Apical hypokinesia and ejection fraction 50% on transthoracic echocardiography (TTE)</a:t>
            </a:r>
          </a:p>
          <a:p>
            <a:pPr marL="215900" lvl="3" indent="0">
              <a:buNone/>
            </a:pPr>
            <a:endParaRPr lang="en-GB" altLang="da-DK" sz="1600" dirty="0"/>
          </a:p>
        </p:txBody>
      </p:sp>
    </p:spTree>
  </p:cSld>
  <p:clrMapOvr>
    <a:masterClrMapping/>
  </p:clrMapOvr>
  <p:transition spd="med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0E9DDF-7422-3C4C-8687-896E24BE0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929" y="3911330"/>
            <a:ext cx="3546947" cy="569686"/>
          </a:xfrm>
        </p:spPr>
        <p:txBody>
          <a:bodyPr/>
          <a:lstStyle/>
          <a:p>
            <a:pPr marL="358775" indent="-142875">
              <a:spcBef>
                <a:spcPts val="600"/>
              </a:spcBef>
              <a:buClr>
                <a:srgbClr val="E96076"/>
              </a:buClr>
              <a:buFont typeface="Arial" panose="020B0604020202020204" pitchFamily="34" charset="0"/>
              <a:buChar char="•"/>
            </a:pPr>
            <a:r>
              <a:rPr lang="en-GB" altLang="da-DK" sz="1600" b="0" kern="1200" dirty="0">
                <a:solidFill>
                  <a:srgbClr val="080808"/>
                </a:solidFill>
                <a:latin typeface="Calibri"/>
                <a:ea typeface="+mn-ea"/>
                <a:cs typeface="+mn-cs"/>
              </a:rPr>
              <a:t>TTE with apical hypokinesia and ejection fraction 50%</a:t>
            </a:r>
            <a:endParaRPr lang="da-DK" dirty="0"/>
          </a:p>
        </p:txBody>
      </p:sp>
      <p:pic>
        <p:nvPicPr>
          <p:cNvPr id="9" name="Video1">
            <a:hlinkClick r:id="" action="ppaction://media"/>
            <a:extLst>
              <a:ext uri="{FF2B5EF4-FFF2-40B4-BE49-F238E27FC236}">
                <a16:creationId xmlns:a16="http://schemas.microsoft.com/office/drawing/2014/main" id="{8901F324-57D1-4DEA-9281-013371273119}"/>
              </a:ext>
            </a:extLst>
          </p:cNvPr>
          <p:cNvPicPr>
            <a:picLocks noGrp="1" noChangeAspect="1"/>
          </p:cNvPicPr>
          <p:nvPr>
            <p:ph sz="quarter" idx="1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082237" y="2147100"/>
            <a:ext cx="2206625" cy="1649412"/>
          </a:xfrm>
        </p:spPr>
      </p:pic>
      <p:pic>
        <p:nvPicPr>
          <p:cNvPr id="12" name="Video2">
            <a:hlinkClick r:id="" action="ppaction://media"/>
            <a:extLst>
              <a:ext uri="{FF2B5EF4-FFF2-40B4-BE49-F238E27FC236}">
                <a16:creationId xmlns:a16="http://schemas.microsoft.com/office/drawing/2014/main" id="{F7223AE3-078F-41E9-AF58-C7CCD9A07C35}"/>
              </a:ext>
            </a:extLst>
          </p:cNvPr>
          <p:cNvPicPr>
            <a:picLocks noGrp="1" noChangeAspect="1"/>
          </p:cNvPicPr>
          <p:nvPr>
            <p:ph sz="quarter" idx="13"/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082237" y="292080"/>
            <a:ext cx="2206625" cy="1649412"/>
          </a:xfrm>
        </p:spPr>
      </p:pic>
      <p:sp>
        <p:nvSpPr>
          <p:cNvPr id="5" name="Pladsholder til indhold 4">
            <a:extLst>
              <a:ext uri="{FF2B5EF4-FFF2-40B4-BE49-F238E27FC236}">
                <a16:creationId xmlns:a16="http://schemas.microsoft.com/office/drawing/2014/main" id="{E6070535-0970-FA49-92B5-C231BF81C82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86709" y="3523125"/>
            <a:ext cx="4237172" cy="403090"/>
          </a:xfrm>
        </p:spPr>
        <p:txBody>
          <a:bodyPr/>
          <a:lstStyle/>
          <a:p>
            <a:pPr lvl="3">
              <a:buClr>
                <a:srgbClr val="E96076"/>
              </a:buClr>
            </a:pPr>
            <a:r>
              <a:rPr lang="en-GB" altLang="da-DK" sz="1600" dirty="0"/>
              <a:t>ECG with first-degree AV-block and RBBB</a:t>
            </a:r>
            <a:endParaRPr lang="da-DK" dirty="0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55605BFF-7725-284F-8646-6E888A6538D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Article Reference</a:t>
            </a:r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DCCD8671-3B3F-914B-B1AC-6DD5C4E9A39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04F83D1B-0C01-DF49-9981-73AC8A18F7E2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pic>
        <p:nvPicPr>
          <p:cNvPr id="8" name="Billede 9" descr="1.grad AV blok at admission (2).tif">
            <a:extLst>
              <a:ext uri="{FF2B5EF4-FFF2-40B4-BE49-F238E27FC236}">
                <a16:creationId xmlns:a16="http://schemas.microsoft.com/office/drawing/2014/main" id="{6960ED7E-D053-6545-9835-BD16E26CEC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3" y="1362019"/>
            <a:ext cx="3925887" cy="2063750"/>
          </a:xfrm>
          <a:prstGeom prst="rect">
            <a:avLst/>
          </a:prstGeom>
          <a:noFill/>
          <a:ln w="25400" algn="ctr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3C96172B-7075-4CDF-BAD7-10492F3B1312}"/>
              </a:ext>
            </a:extLst>
          </p:cNvPr>
          <p:cNvSpPr txBox="1">
            <a:spLocks/>
          </p:cNvSpPr>
          <p:nvPr/>
        </p:nvSpPr>
        <p:spPr bwMode="auto">
          <a:xfrm>
            <a:off x="971550" y="206375"/>
            <a:ext cx="65532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rtlCol="0" anchor="t" anchorCtr="0" compatLnSpc="1">
            <a:prstTxWarp prst="textNoShape">
              <a:avLst/>
            </a:prstTxWarp>
            <a:normAutofit fontScale="90000" lnSpcReduction="10000"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GB" sz="3600" b="0"/>
              <a:t>Case Presentation</a:t>
            </a:r>
            <a:br>
              <a:rPr lang="en-GB" sz="3600" b="0"/>
            </a:br>
            <a:r>
              <a:rPr lang="en-GB" sz="2200" b="0"/>
              <a:t>Investigations at admission</a:t>
            </a:r>
            <a:endParaRPr lang="en-GB" sz="2200" b="0" dirty="0"/>
          </a:p>
        </p:txBody>
      </p:sp>
    </p:spTree>
    <p:extLst>
      <p:ext uri="{BB962C8B-B14F-4D97-AF65-F5344CB8AC3E}">
        <p14:creationId xmlns:p14="http://schemas.microsoft.com/office/powerpoint/2010/main" val="310127251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41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A05AD-EFCB-4B43-8ADE-CC908D37B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 </a:t>
            </a:r>
          </a:p>
        </p:txBody>
      </p:sp>
      <p:sp>
        <p:nvSpPr>
          <p:cNvPr id="18434" name="Footer Placeholder 2">
            <a:extLst>
              <a:ext uri="{FF2B5EF4-FFF2-40B4-BE49-F238E27FC236}">
                <a16:creationId xmlns:a16="http://schemas.microsoft.com/office/drawing/2014/main" id="{81BE095E-7A20-3B43-8561-53E32178879C}"/>
              </a:ext>
            </a:extLst>
          </p:cNvPr>
          <p:cNvSpPr>
            <a:spLocks noGrp="1" noChangeArrowheads="1"/>
          </p:cNvSpPr>
          <p:nvPr>
            <p:ph type="ftr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9207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a-DK" altLang="da-DK">
                <a:solidFill>
                  <a:srgbClr val="E1586E"/>
                </a:solidFill>
              </a:rPr>
              <a:t>EHJ-CR-D-21-00189 </a:t>
            </a:r>
            <a:endParaRPr lang="en-GB" altLang="da-DK">
              <a:solidFill>
                <a:srgbClr val="E1586E"/>
              </a:solidFill>
            </a:endParaRPr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9A4E4762-5A12-2E42-BFDD-95AC4FD40169}"/>
              </a:ext>
            </a:extLst>
          </p:cNvPr>
          <p:cNvSpPr>
            <a:spLocks noGrp="1" noChangeArrowheads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5DA82F0-CA23-3E49-AE9D-2A75FCD665BA}" type="slidenum">
              <a:rPr lang="en-GB" alt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altLang="da-DK"/>
          </a:p>
        </p:txBody>
      </p:sp>
      <p:sp>
        <p:nvSpPr>
          <p:cNvPr id="18436" name="Content Placeholder 4">
            <a:extLst>
              <a:ext uri="{FF2B5EF4-FFF2-40B4-BE49-F238E27FC236}">
                <a16:creationId xmlns:a16="http://schemas.microsoft.com/office/drawing/2014/main" id="{853BBB09-AF8D-0C42-9A36-1AF561A2660B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>
          <a:xfrm>
            <a:off x="684213" y="1282700"/>
            <a:ext cx="7483475" cy="3189288"/>
          </a:xfrm>
        </p:spPr>
        <p:txBody>
          <a:bodyPr/>
          <a:lstStyle/>
          <a:p>
            <a:pPr lvl="3"/>
            <a:r>
              <a:rPr lang="en-GB" altLang="da-DK" dirty="0"/>
              <a:t>Cardiac MRI failed due to arrhythmia </a:t>
            </a:r>
          </a:p>
          <a:p>
            <a:pPr lvl="3"/>
            <a:r>
              <a:rPr lang="en-GB" altLang="da-DK" dirty="0"/>
              <a:t>Endomyocardial biopsy was not performed due to the invasive character </a:t>
            </a:r>
          </a:p>
          <a:p>
            <a:pPr lvl="3"/>
            <a:endParaRPr lang="en-GB" altLang="da-DK" dirty="0"/>
          </a:p>
          <a:p>
            <a:pPr lvl="3">
              <a:buNone/>
            </a:pPr>
            <a:r>
              <a:rPr lang="en-GB" altLang="da-DK" dirty="0"/>
              <a:t>	However, there was a strong clinical suspicion of ICI-related myocarditis and myasthenia gravis-like myocarditis. </a:t>
            </a:r>
          </a:p>
          <a:p>
            <a:pPr lvl="3"/>
            <a:endParaRPr lang="en-GB" altLang="da-DK" dirty="0"/>
          </a:p>
          <a:p>
            <a:pPr lvl="3"/>
            <a:endParaRPr lang="en-GB" altLang="da-DK" dirty="0"/>
          </a:p>
        </p:txBody>
      </p:sp>
    </p:spTree>
  </p:cSld>
  <p:clrMapOvr>
    <a:masterClrMapping/>
  </p:clrMapOvr>
  <p:transition spd="med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08CE4-3C97-E743-A993-660F98DFD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Management</a:t>
            </a:r>
          </a:p>
        </p:txBody>
      </p:sp>
      <p:sp>
        <p:nvSpPr>
          <p:cNvPr id="19458" name="Footer Placeholder 2">
            <a:extLst>
              <a:ext uri="{FF2B5EF4-FFF2-40B4-BE49-F238E27FC236}">
                <a16:creationId xmlns:a16="http://schemas.microsoft.com/office/drawing/2014/main" id="{DE3915C1-9601-7941-9FD9-EC7AD266E76B}"/>
              </a:ext>
            </a:extLst>
          </p:cNvPr>
          <p:cNvSpPr>
            <a:spLocks noGrp="1" noChangeArrowheads="1"/>
          </p:cNvSpPr>
          <p:nvPr>
            <p:ph type="ftr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9207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a-DK" altLang="da-DK">
                <a:solidFill>
                  <a:srgbClr val="E1586E"/>
                </a:solidFill>
              </a:rPr>
              <a:t>EHJ-CR-D-21-00189 </a:t>
            </a:r>
            <a:endParaRPr lang="en-GB" altLang="da-DK">
              <a:solidFill>
                <a:srgbClr val="E1586E"/>
              </a:solidFill>
            </a:endParaRPr>
          </a:p>
        </p:txBody>
      </p:sp>
      <p:sp>
        <p:nvSpPr>
          <p:cNvPr id="19459" name="Slide Number Placeholder 3">
            <a:extLst>
              <a:ext uri="{FF2B5EF4-FFF2-40B4-BE49-F238E27FC236}">
                <a16:creationId xmlns:a16="http://schemas.microsoft.com/office/drawing/2014/main" id="{27E8E747-CE20-AE48-BA0C-01E7326276A1}"/>
              </a:ext>
            </a:extLst>
          </p:cNvPr>
          <p:cNvSpPr>
            <a:spLocks noGrp="1" noChangeArrowheads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1FAAE7E-12B4-CB4B-B764-4F2B3831EB9C}" type="slidenum">
              <a:rPr lang="en-GB" alt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 altLang="da-DK"/>
          </a:p>
        </p:txBody>
      </p:sp>
      <p:sp>
        <p:nvSpPr>
          <p:cNvPr id="19460" name="Content Placeholder 4">
            <a:extLst>
              <a:ext uri="{FF2B5EF4-FFF2-40B4-BE49-F238E27FC236}">
                <a16:creationId xmlns:a16="http://schemas.microsoft.com/office/drawing/2014/main" id="{7B0509DA-70AC-124F-B4E5-6A965BE01885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>
          <a:xfrm>
            <a:off x="965200" y="1190625"/>
            <a:ext cx="7127875" cy="3168650"/>
          </a:xfrm>
        </p:spPr>
        <p:txBody>
          <a:bodyPr/>
          <a:lstStyle/>
          <a:p>
            <a:r>
              <a:rPr lang="en-GB" altLang="da-DK" b="0"/>
              <a:t>Myocarditis </a:t>
            </a:r>
          </a:p>
          <a:p>
            <a:r>
              <a:rPr lang="en-GB" altLang="da-DK" sz="1800" b="0"/>
              <a:t>Discontinuation of ICI</a:t>
            </a:r>
          </a:p>
          <a:p>
            <a:pPr lvl="3"/>
            <a:r>
              <a:rPr lang="en-GB" altLang="da-DK"/>
              <a:t>Day 12 (at admission): Intravenous methylprednisolone 2 mg/kg/day</a:t>
            </a:r>
          </a:p>
          <a:p>
            <a:pPr lvl="3"/>
            <a:r>
              <a:rPr lang="en-GB" altLang="da-DK"/>
              <a:t>Day 14: Intravenous methylprednisolone 1000 mg/day for 3 days</a:t>
            </a:r>
          </a:p>
          <a:p>
            <a:pPr lvl="3"/>
            <a:r>
              <a:rPr lang="en-GB" altLang="da-DK"/>
              <a:t>Day 18: Intravenous abatacept (CTLA-4-agonist) (500 mg/2 weeks, a total for 5 doses) and mycophenolate mofetil (1 g x 2/ day for 3 months)</a:t>
            </a:r>
          </a:p>
          <a:p>
            <a:endParaRPr lang="en-GB" altLang="da-DK"/>
          </a:p>
          <a:p>
            <a:r>
              <a:rPr lang="en-GB" altLang="da-DK" b="0"/>
              <a:t>  </a:t>
            </a:r>
          </a:p>
        </p:txBody>
      </p:sp>
    </p:spTree>
  </p:cSld>
  <p:clrMapOvr>
    <a:masterClrMapping/>
  </p:clrMapOvr>
  <p:transition spd="med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40770-D356-314D-BF58-1DF2412EF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7900" y="239713"/>
            <a:ext cx="6553200" cy="857250"/>
          </a:xfrm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Management</a:t>
            </a:r>
          </a:p>
        </p:txBody>
      </p:sp>
      <p:sp>
        <p:nvSpPr>
          <p:cNvPr id="20482" name="Footer Placeholder 2">
            <a:extLst>
              <a:ext uri="{FF2B5EF4-FFF2-40B4-BE49-F238E27FC236}">
                <a16:creationId xmlns:a16="http://schemas.microsoft.com/office/drawing/2014/main" id="{6E5698EA-462E-FB47-9B51-2E430A1B0CE1}"/>
              </a:ext>
            </a:extLst>
          </p:cNvPr>
          <p:cNvSpPr>
            <a:spLocks noGrp="1" noChangeArrowheads="1"/>
          </p:cNvSpPr>
          <p:nvPr>
            <p:ph type="ftr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9207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a-DK" altLang="da-DK">
                <a:solidFill>
                  <a:srgbClr val="E1586E"/>
                </a:solidFill>
              </a:rPr>
              <a:t>EHJ-CR-D-21-00189 </a:t>
            </a:r>
            <a:endParaRPr lang="en-GB" altLang="da-DK">
              <a:solidFill>
                <a:srgbClr val="E1586E"/>
              </a:solidFill>
            </a:endParaRPr>
          </a:p>
        </p:txBody>
      </p:sp>
      <p:sp>
        <p:nvSpPr>
          <p:cNvPr id="20483" name="Slide Number Placeholder 3">
            <a:extLst>
              <a:ext uri="{FF2B5EF4-FFF2-40B4-BE49-F238E27FC236}">
                <a16:creationId xmlns:a16="http://schemas.microsoft.com/office/drawing/2014/main" id="{4DD578C6-66BC-1C4A-A9A8-C1959B38083E}"/>
              </a:ext>
            </a:extLst>
          </p:cNvPr>
          <p:cNvSpPr>
            <a:spLocks noGrp="1" noChangeArrowheads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B163B51-2F6F-934D-8E2A-9B161C616B6D}" type="slidenum">
              <a:rPr lang="en-GB" alt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 altLang="da-DK"/>
          </a:p>
        </p:txBody>
      </p:sp>
      <p:sp>
        <p:nvSpPr>
          <p:cNvPr id="20484" name="Content Placeholder 4">
            <a:extLst>
              <a:ext uri="{FF2B5EF4-FFF2-40B4-BE49-F238E27FC236}">
                <a16:creationId xmlns:a16="http://schemas.microsoft.com/office/drawing/2014/main" id="{1F5B6995-526F-BC4A-AB9D-D03D1E38370D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>
          <a:xfrm>
            <a:off x="977900" y="1223963"/>
            <a:ext cx="7129463" cy="3168650"/>
          </a:xfrm>
        </p:spPr>
        <p:txBody>
          <a:bodyPr/>
          <a:lstStyle/>
          <a:p>
            <a:r>
              <a:rPr lang="en-GB" altLang="da-DK" b="0" dirty="0" err="1"/>
              <a:t>TnI</a:t>
            </a:r>
            <a:r>
              <a:rPr lang="en-GB" altLang="da-DK" b="0" dirty="0"/>
              <a:t> and CPK</a:t>
            </a:r>
            <a:endParaRPr lang="en-GB" altLang="da-DK" dirty="0"/>
          </a:p>
          <a:p>
            <a:endParaRPr lang="en-GB" altLang="da-DK" dirty="0"/>
          </a:p>
          <a:p>
            <a:endParaRPr lang="en-GB" altLang="da-DK" dirty="0"/>
          </a:p>
        </p:txBody>
      </p:sp>
      <p:pic>
        <p:nvPicPr>
          <p:cNvPr id="20485" name="Billede 5" descr="Figure 1 EHJ.jpg">
            <a:extLst>
              <a:ext uri="{FF2B5EF4-FFF2-40B4-BE49-F238E27FC236}">
                <a16:creationId xmlns:a16="http://schemas.microsoft.com/office/drawing/2014/main" id="{113FD335-3018-8B46-ADE0-5FE294D065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8" t="3851" r="35596" b="14404"/>
          <a:stretch>
            <a:fillRect/>
          </a:stretch>
        </p:blipFill>
        <p:spPr bwMode="auto">
          <a:xfrm>
            <a:off x="735013" y="1684338"/>
            <a:ext cx="3441700" cy="257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Billede 7" descr="Et billede, der indeholder tekst, kort&#10;&#10;Automatisk genereret beskrivelse">
            <a:extLst>
              <a:ext uri="{FF2B5EF4-FFF2-40B4-BE49-F238E27FC236}">
                <a16:creationId xmlns:a16="http://schemas.microsoft.com/office/drawing/2014/main" id="{C41F9450-2E60-F845-B301-782717A47D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338" y="1697038"/>
            <a:ext cx="3208337" cy="249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13AD6119-58ED-0C4B-8558-6BDF6671FA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altLang="da-DK" sz="3200" b="0"/>
              <a:t>Case presentation</a:t>
            </a:r>
            <a:br>
              <a:rPr lang="en-GB" altLang="da-DK" sz="3200" b="0"/>
            </a:br>
            <a:r>
              <a:rPr lang="en-GB" altLang="da-DK" sz="1800" b="0"/>
              <a:t>Follow-up</a:t>
            </a:r>
            <a:endParaRPr lang="en-GB" altLang="da-DK" sz="3200" b="0"/>
          </a:p>
        </p:txBody>
      </p:sp>
      <p:sp>
        <p:nvSpPr>
          <p:cNvPr id="21506" name="Footer Placeholder 2">
            <a:extLst>
              <a:ext uri="{FF2B5EF4-FFF2-40B4-BE49-F238E27FC236}">
                <a16:creationId xmlns:a16="http://schemas.microsoft.com/office/drawing/2014/main" id="{2225BE40-7E28-994B-8FFD-6C16A6D823FE}"/>
              </a:ext>
            </a:extLst>
          </p:cNvPr>
          <p:cNvSpPr>
            <a:spLocks noGrp="1" noChangeArrowheads="1"/>
          </p:cNvSpPr>
          <p:nvPr>
            <p:ph type="ftr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9207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a-DK" altLang="da-DK">
                <a:solidFill>
                  <a:srgbClr val="E1586E"/>
                </a:solidFill>
              </a:rPr>
              <a:t>EHJ-CR-D-21-00189 </a:t>
            </a:r>
            <a:endParaRPr lang="en-GB" altLang="da-DK">
              <a:solidFill>
                <a:srgbClr val="E1586E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altLang="da-DK">
              <a:solidFill>
                <a:srgbClr val="E1586E"/>
              </a:solidFill>
            </a:endParaRPr>
          </a:p>
        </p:txBody>
      </p:sp>
      <p:sp>
        <p:nvSpPr>
          <p:cNvPr id="21507" name="Slide Number Placeholder 3">
            <a:extLst>
              <a:ext uri="{FF2B5EF4-FFF2-40B4-BE49-F238E27FC236}">
                <a16:creationId xmlns:a16="http://schemas.microsoft.com/office/drawing/2014/main" id="{B6B7F7D7-B37E-0B44-B90F-7968BDCFFA50}"/>
              </a:ext>
            </a:extLst>
          </p:cNvPr>
          <p:cNvSpPr>
            <a:spLocks noGrp="1" noChangeArrowheads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30016E9-935F-204C-AB1A-D201228D4AAE}" type="slidenum">
              <a:rPr lang="en-GB" alt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 altLang="da-DK"/>
          </a:p>
        </p:txBody>
      </p:sp>
      <p:sp>
        <p:nvSpPr>
          <p:cNvPr id="21508" name="Content Placeholder 4">
            <a:extLst>
              <a:ext uri="{FF2B5EF4-FFF2-40B4-BE49-F238E27FC236}">
                <a16:creationId xmlns:a16="http://schemas.microsoft.com/office/drawing/2014/main" id="{25A52ED9-D653-F240-AE4C-5EE278F2B8AC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>
          <a:xfrm>
            <a:off x="965200" y="1223963"/>
            <a:ext cx="7127875" cy="316865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GB" altLang="da-DK" sz="1800" dirty="0"/>
              <a:t>3 weeks after ICI 	</a:t>
            </a:r>
            <a:r>
              <a:rPr lang="en-GB" altLang="da-DK" sz="1800" b="0" dirty="0"/>
              <a:t>Cardiac arrest (ventricular tachycardia).</a:t>
            </a:r>
          </a:p>
          <a:p>
            <a:pPr>
              <a:spcBef>
                <a:spcPct val="0"/>
              </a:spcBef>
            </a:pPr>
            <a:r>
              <a:rPr lang="en-GB" altLang="da-DK" sz="1800" b="0" dirty="0"/>
              <a:t>		Resuscitated after external defibrillation, ICD inserted. </a:t>
            </a:r>
          </a:p>
          <a:p>
            <a:endParaRPr lang="en-GB" altLang="da-DK" sz="1800" dirty="0"/>
          </a:p>
          <a:p>
            <a:r>
              <a:rPr lang="en-GB" altLang="da-DK" sz="1800" dirty="0"/>
              <a:t>6 weeks after ICI	</a:t>
            </a:r>
            <a:r>
              <a:rPr lang="en-GB" altLang="da-DK" sz="1800" b="0" dirty="0" err="1"/>
              <a:t>TnI</a:t>
            </a:r>
            <a:r>
              <a:rPr lang="en-GB" altLang="da-DK" sz="1800" b="0" dirty="0"/>
              <a:t> normalized, VT decreased, tapering of steroid. 		Discharged from hospital.</a:t>
            </a:r>
          </a:p>
          <a:p>
            <a:endParaRPr lang="en-GB" altLang="da-DK" sz="1800" dirty="0"/>
          </a:p>
          <a:p>
            <a:r>
              <a:rPr lang="en-GB" altLang="da-DK" sz="1800" dirty="0"/>
              <a:t>12 weeks after ICI	</a:t>
            </a:r>
            <a:r>
              <a:rPr lang="en-GB" altLang="da-DK" sz="1800" b="0" dirty="0"/>
              <a:t>PET with progression.  </a:t>
            </a:r>
          </a:p>
          <a:p>
            <a:endParaRPr lang="en-GB" altLang="da-DK" sz="1800" dirty="0"/>
          </a:p>
          <a:p>
            <a:r>
              <a:rPr lang="en-GB" altLang="da-DK" sz="1800" dirty="0"/>
              <a:t>48 weeks after ICI	</a:t>
            </a:r>
            <a:r>
              <a:rPr lang="en-GB" altLang="da-DK" sz="1800" b="0" dirty="0"/>
              <a:t>Patient passed away (cancer-related).</a:t>
            </a:r>
          </a:p>
        </p:txBody>
      </p:sp>
    </p:spTree>
  </p:cSld>
  <p:clrMapOvr>
    <a:masterClrMapping/>
  </p:clrMapOvr>
  <p:transition spd="med">
    <p:push dir="u"/>
  </p:transition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5822</TotalTime>
  <Words>810</Words>
  <Application>Microsoft Macintosh PowerPoint</Application>
  <PresentationFormat>Skærmshow (16:9)</PresentationFormat>
  <Paragraphs>98</Paragraphs>
  <Slides>13</Slides>
  <Notes>1</Notes>
  <HiddenSlides>0</HiddenSlides>
  <MMClips>2</MMClips>
  <ScaleCrop>false</ScaleCrop>
  <HeadingPairs>
    <vt:vector size="6" baseType="variant">
      <vt:variant>
        <vt:lpstr>Benyttede skrifttyper</vt:lpstr>
      </vt:variant>
      <vt:variant>
        <vt:i4>2</vt:i4>
      </vt:variant>
      <vt:variant>
        <vt:lpstr>Tema</vt:lpstr>
      </vt:variant>
      <vt:variant>
        <vt:i4>5</vt:i4>
      </vt:variant>
      <vt:variant>
        <vt:lpstr>Slidetitler</vt:lpstr>
      </vt:variant>
      <vt:variant>
        <vt:i4>13</vt:i4>
      </vt:variant>
    </vt:vector>
  </HeadingPairs>
  <TitlesOfParts>
    <vt:vector size="20" baseType="lpstr">
      <vt:lpstr>Arial</vt:lpstr>
      <vt:lpstr>Calibri</vt:lpstr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A case report of immune checkpoint inhibitor-related steroid-refractory myocarditis and myasthenia gravis-like myositis treated with abatacept and mycophenolate mofetil </vt:lpstr>
      <vt:lpstr>Introduction</vt:lpstr>
      <vt:lpstr>Case Presentation History and Examination Findings</vt:lpstr>
      <vt:lpstr>Case Presentation Investigations at admission</vt:lpstr>
      <vt:lpstr>TTE with apical hypokinesia and ejection fraction 50%</vt:lpstr>
      <vt:lpstr>Case Presentation Investigations </vt:lpstr>
      <vt:lpstr>Case Presentation Management</vt:lpstr>
      <vt:lpstr>Case Presentation Management</vt:lpstr>
      <vt:lpstr>Case presentation Follow-up</vt:lpstr>
      <vt:lpstr>Discussion of diagnosis</vt:lpstr>
      <vt:lpstr>Discussion of treatment</vt:lpstr>
      <vt:lpstr>Learning Points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Mette Syberg Jespersen</cp:lastModifiedBy>
  <cp:revision>233</cp:revision>
  <dcterms:created xsi:type="dcterms:W3CDTF">2021-05-02T15:22:53Z</dcterms:created>
  <dcterms:modified xsi:type="dcterms:W3CDTF">2021-07-10T08:11:14Z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