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3" r:id="rId3"/>
    <p:sldId id="256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590"/>
  </p:normalViewPr>
  <p:slideViewPr>
    <p:cSldViewPr snapToGrid="0" snapToObjects="1">
      <p:cViewPr varScale="1">
        <p:scale>
          <a:sx n="92" d="100"/>
          <a:sy n="92" d="100"/>
        </p:scale>
        <p:origin x="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504869-0906-F84E-B13A-91969C25C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863956F-C967-8E47-8399-CA45E5E275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09D8AC-1414-AD4D-AFE4-539305D98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D8B0E2-81E1-A64F-8392-B4CDF8898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B07E05-B56A-7146-A87F-95FAFC3DB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24079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62513E-CC22-7947-A2C2-50CAEECCA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9F75721-EDA8-344C-817B-6A9760B229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79D48D-B28D-EA4B-85AF-90FCF5A43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9D9D163-2F27-C044-A393-6838695AB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1E60F0-E70F-F94C-AAEC-FF105C595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247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93E9D6E-5735-F843-A7CA-3D6D050642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4F570BD-48D7-FB41-8167-2677E51408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6562FF-59A2-3446-BE5B-E9ABBD68C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9168BF5-CFD0-F645-B83C-71F341634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022D2E-A24E-A442-970B-73B15FFB7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796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C02252-4BAE-7248-8109-55947EE70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1237842-E2F3-A540-B285-F7161E961E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0F4BEB-6AD9-A949-B595-250A07894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E33B1A1-3621-7C45-A1D9-5AC670064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43BFD9-272E-7544-BCE3-7267EC27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117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C591DC-0307-2F42-A451-226A5F4D0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E8EBF57-EF47-814B-BB74-ACE7607779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883C65-5CA5-984F-B433-47019C27A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1544930-B132-4F43-9B55-D3F68E642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E6E2A9-FA66-3442-8DF5-6A7972AA9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368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5ABD44-C1E8-154A-B567-A05B13897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FC9548-6434-9042-9C06-63DBEA30F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3D6E13F-1A03-E948-A87C-D4481076C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6DA0777-A5F8-DC4A-A280-728002FC9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6D9C10-B4EF-3045-AD4A-EE3125AC9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309AA0-1AE3-794B-AE77-B38AB5B1B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76994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A97063-0CCF-8A49-AD71-88CBC12F2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E85AC7C-8980-7E40-889C-5C33A0F8E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15C180D-384F-B643-8FB0-A0EA20ABA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7F085AF-D265-2147-92AB-7D7EF77501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5A655DB-8F09-3C4B-AC63-B0B6D68D6C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C5A198E-F379-FB41-9408-FC99FBB15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1E62DF8-55CB-004B-9A9A-49573EB1D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2977621-1429-0040-B904-DB82C3DAB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77159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23766A-DEE4-594C-9B74-88F197CF3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00167D9-E5DF-224D-833A-B1E3FAA4E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79E9853-976E-5742-8AB6-BB3FB1F40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97E75DC-F756-CE48-A131-6B0A77CDA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1379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2DB05EA-C643-0747-85D0-AE994206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D69F302-8F09-E544-B5D6-D91B270CE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88392C-4371-4B40-8737-FB7E538C3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04803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842924-0083-2145-9F6B-22FBC3656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E398164-B85F-8941-A85E-8BC0E2515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4A678B-6F39-4D46-A5E1-1F55D2A724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9E690A3-BC66-8749-850D-5BC50934E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A0F76A9-5208-224A-A119-7BCF50376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501801D-9841-6740-87E1-271C6D550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5799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C3F419-A0C9-4C4A-9C30-1B1DCC155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5E4AF04-F27F-464B-AE04-6D00FA63E0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E59629E-3DE7-3942-9704-ED6FD6E23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7A7FB02-4241-E343-A4B0-9D505F404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01F72EF-66C7-0E40-8486-B17B800F1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88A7CA-C085-E04A-B661-E75A6BED1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7301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590BFC3-D63D-CA47-8C87-1BBB41FF1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F727248-B9DB-0B46-BBA4-F8D3FB875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5AB2CE-52C6-B44D-AF37-38585775B5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47EF-47F4-E945-810C-09E405FBC006}" type="datetimeFigureOut">
              <a:rPr kumimoji="1" lang="zh-CN" altLang="en-US" smtClean="0"/>
              <a:t>2021/10/12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77CDEE9-266C-0B4B-A027-2FF3B6A644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9E5B5C-84D3-1F4D-9D04-2721F6FFCC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932FC-1E10-AA40-B8B7-D5A338E9BD2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5552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D07C7FF-602B-2344-A19D-48A260A9A743}"/>
              </a:ext>
            </a:extLst>
          </p:cNvPr>
          <p:cNvSpPr txBox="1"/>
          <p:nvPr/>
        </p:nvSpPr>
        <p:spPr>
          <a:xfrm>
            <a:off x="338666" y="235716"/>
            <a:ext cx="4809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Radiological evaluation</a:t>
            </a: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354CAB0-C9A7-1741-B2F8-AFA9364B5ECE}"/>
              </a:ext>
            </a:extLst>
          </p:cNvPr>
          <p:cNvSpPr txBox="1"/>
          <p:nvPr/>
        </p:nvSpPr>
        <p:spPr>
          <a:xfrm>
            <a:off x="338666" y="697381"/>
            <a:ext cx="1151466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Radiological features were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independently</a:t>
            </a:r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evaluated by reader 1 (X.F. with 7 years’ experience in liver imaging) and reader 2 (Y.L.L. with 8 years’ experience in liver imaging).</a:t>
            </a:r>
            <a:r>
              <a:rPr lang="en" altLang="zh-CN" sz="2400" i="1" dirty="0"/>
              <a:t>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any controversy, a senior radiologist with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year’s experience in abdominal imaging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be consulted. Radiological evaluation items are defined as followed: (1)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Tumor size,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by the largest diameter of the tumor on the portal phase trans-axial image; (2)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Liver cirrhosis, an irregular, nodular or shrunken liver as well as ascites or evidence of portosystemic collaterals in decompensated stage; (3) No. of segments involved</a:t>
            </a:r>
            <a:r>
              <a:rPr lang="zh-C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(single, two or more), liver segments were classified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Couinaud methods; (4)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Satellite nodules, small nodules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scattered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around the main lesion;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(5) Lymph node metastasis,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minimal axial diameter over 10 mm, or nodes show irregular enhancement; </a:t>
            </a:r>
          </a:p>
          <a:p>
            <a:pPr algn="just">
              <a:lnSpc>
                <a:spcPct val="150000"/>
              </a:lnSpc>
            </a:pP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963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D07C7FF-602B-2344-A19D-48A260A9A743}"/>
              </a:ext>
            </a:extLst>
          </p:cNvPr>
          <p:cNvSpPr txBox="1"/>
          <p:nvPr/>
        </p:nvSpPr>
        <p:spPr>
          <a:xfrm>
            <a:off x="338666" y="304989"/>
            <a:ext cx="4809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Radiological evaluation</a:t>
            </a:r>
            <a:r>
              <a:rPr lang="zh-CN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354CAB0-C9A7-1741-B2F8-AFA9364B5ECE}"/>
              </a:ext>
            </a:extLst>
          </p:cNvPr>
          <p:cNvSpPr txBox="1"/>
          <p:nvPr/>
        </p:nvSpPr>
        <p:spPr>
          <a:xfrm>
            <a:off x="338666" y="702035"/>
            <a:ext cx="1151466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(6)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Intrahepatic duct dilatation,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intrahepatic duct dilated with low density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(7) Tumor contour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blurry/infiltrative contour, tumor margin presenting as irregular or blurry; well-defined, tumor margin presenting as nodular tumor with smooth border; (8) The enhancement pattern in the hepatic arterial phase (HAP) : (a) arterial hypo-enhancement that demonstrated iso- to hypoattenuation without a hyperattenuation area in the HAP; (b) arterial hypo-enhancement that demonstrated a hyperattenuation area in the tumour peripheral margin, but for which the hyperattenuation area measured &lt; 50% of the lesion volume in the HAP; or (c) arterial hyper-enhancement that demonstrated a hyperattenuation area that was &gt; 50% of the lesion volume in the HAP; (9) Intratumor vascularity, 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tumor vessels within liver masses; (10)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Hepatic capsular retraction</a:t>
            </a:r>
            <a:r>
              <a:rPr lang="en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refers to invagination or focal flattening of the typical smooth contour of the liver capsule.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732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EB0E76F-E251-BB4C-9A36-E8636F9FAAD1}"/>
              </a:ext>
            </a:extLst>
          </p:cNvPr>
          <p:cNvSpPr txBox="1"/>
          <p:nvPr/>
        </p:nvSpPr>
        <p:spPr>
          <a:xfrm>
            <a:off x="389466" y="471243"/>
            <a:ext cx="4809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 image acquisition protocol</a:t>
            </a:r>
            <a:endParaRPr kumimoji="1" lang="zh-CN" altLang="en-US" sz="240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1BB21DC-C3CE-3D48-A1FF-86EE86F8A910}"/>
              </a:ext>
            </a:extLst>
          </p:cNvPr>
          <p:cNvSpPr txBox="1"/>
          <p:nvPr/>
        </p:nvSpPr>
        <p:spPr>
          <a:xfrm>
            <a:off x="338666" y="994463"/>
            <a:ext cx="11514667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examinations were performed using SOMATOM Perspective (Siemens Healthineers), SOMATOM Definition Flash (Siemens Healthineers), and SOMATOM Definition AS (Siemens Healthineers). The following scanning parameters were used: tube current, 10 to 644 mA; tube voltage, 100 to 130 KV; slice thickness, 5 mm; detector collimation: 8×2.5 mm or 64×0.625mm; field of view, 350×350 mm; matrix, 388×388. For dynamic contrast-enhanced CT imaging, about 1.3 mL/kg of body weight bolus of iodinated contrast material (Iohexol, GE Healthcare, USA) was injected intravenously at a rate of 3.0 mL/s. The arterial phase (AP) and portal venous phase (PP) were acquired at 40 s, 72 s after the start of contrast injection, respectively.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381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EB0E76F-E251-BB4C-9A36-E8636F9FAAD1}"/>
              </a:ext>
            </a:extLst>
          </p:cNvPr>
          <p:cNvSpPr txBox="1"/>
          <p:nvPr/>
        </p:nvSpPr>
        <p:spPr>
          <a:xfrm>
            <a:off x="389466" y="471243"/>
            <a:ext cx="8686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 setting for radiomics features extraction</a:t>
            </a:r>
            <a:r>
              <a:rPr lang="zh-CN" altLang="zh-CN" sz="24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1"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1BB21DC-C3CE-3D48-A1FF-86EE86F8A910}"/>
              </a:ext>
            </a:extLst>
          </p:cNvPr>
          <p:cNvSpPr txBox="1"/>
          <p:nvPr/>
        </p:nvSpPr>
        <p:spPr>
          <a:xfrm>
            <a:off x="338666" y="994463"/>
            <a:ext cx="11514667" cy="334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Since imaging features will be influenced with different voxel sizes, it is necessary to adopt a resampling strategy for computation of radiomics features. The size of all images was resampled to a pixel size of 3×3×3 mm using sitkBSpline interpolation. Voxel intensities were discretized using a bin-width of 25 HU. Radiomics features were extracted from original, Laplacian of Gaussian features (sigma=3.0,4.0,5.0) and wavelet filtered images.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05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EB0E76F-E251-BB4C-9A36-E8636F9FAAD1}"/>
              </a:ext>
            </a:extLst>
          </p:cNvPr>
          <p:cNvSpPr txBox="1"/>
          <p:nvPr/>
        </p:nvSpPr>
        <p:spPr>
          <a:xfrm>
            <a:off x="338666" y="249570"/>
            <a:ext cx="8686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ROI segmentation and ICC</a:t>
            </a:r>
            <a:endParaRPr kumimoji="1"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1BB21DC-C3CE-3D48-A1FF-86EE86F8A910}"/>
              </a:ext>
            </a:extLst>
          </p:cNvPr>
          <p:cNvSpPr txBox="1"/>
          <p:nvPr/>
        </p:nvSpPr>
        <p:spPr>
          <a:xfrm>
            <a:off x="338666" y="585655"/>
            <a:ext cx="11514667" cy="5663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 of interests (ROIs) of the whole tumor was contoured blindly on arterial and portal venous phase of CT images using ITK-SNAP software by reader 1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(X.F. with 7 years’ experience in liver imaging).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multiple tumors were present, the tumor with the largest diameter was used to analyze. To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verify reproducibility of the radiomics features, we randomly selected 30 CT images and re-delineated by two readers with years of experience in liver imaging. Reader</a:t>
            </a:r>
            <a:r>
              <a:rPr lang="zh-CN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re-segmented the tumor ROI at an interval of 2 week to estimate the intra-observer agreement. Reader 2 (Y.L.L. with 8 years’ experience in liver imaging) independently performed the segmentation to estimate the inter-observer agreement. Intra- and inter-class correlation coefficients (ICCs) were calculated to evaluate the reliability of the exacted features. Radiomic features with both intra-observer and inter-observer ICC values &gt; 0.8 were considered to denote good agreement and retained for subsequent investigation.</a:t>
            </a:r>
            <a:endParaRPr lang="zh-CN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45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EB0E76F-E251-BB4C-9A36-E8636F9FAAD1}"/>
              </a:ext>
            </a:extLst>
          </p:cNvPr>
          <p:cNvSpPr txBox="1"/>
          <p:nvPr/>
        </p:nvSpPr>
        <p:spPr>
          <a:xfrm>
            <a:off x="389466" y="471243"/>
            <a:ext cx="8686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formula of the radiomics signature</a:t>
            </a:r>
            <a:endParaRPr kumimoji="1"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1BB21DC-C3CE-3D48-A1FF-86EE86F8A910}"/>
                  </a:ext>
                </a:extLst>
              </p:cNvPr>
              <p:cNvSpPr txBox="1"/>
              <p:nvPr/>
            </p:nvSpPr>
            <p:spPr>
              <a:xfrm>
                <a:off x="287867" y="471243"/>
                <a:ext cx="11514667" cy="5472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altLang="zh-CN" sz="2400" i="1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zh-CN" sz="2400" i="1">
                          <a:latin typeface="Cambria Math" panose="02040503050406030204" pitchFamily="18" charset="0"/>
                        </a:rPr>
                        <m:t>𝑅𝑎𝑑𝑖𝑜𝑚𝑖𝑐𝑠</m:t>
                      </m:r>
                      <m:r>
                        <a:rPr lang="en-GB" altLang="zh-CN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altLang="zh-CN" sz="2400" i="1">
                          <a:latin typeface="Cambria Math" panose="02040503050406030204" pitchFamily="18" charset="0"/>
                        </a:rPr>
                        <m:t>𝑠𝑐𝑜𝑟𝑒</m:t>
                      </m:r>
                      <m:r>
                        <a:rPr lang="en-GB" altLang="zh-CN" sz="24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altLang="zh-CN" sz="24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altLang="zh-CN" sz="2400">
                          <a:latin typeface="Cambria Math" panose="02040503050406030204" pitchFamily="18" charset="0"/>
                        </a:rPr>
                        <m:t>1×</m:t>
                      </m:r>
                      <m:r>
                        <a:rPr lang="en-GB" altLang="zh-CN" sz="24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altLang="zh-CN" sz="240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zh-CN" altLang="zh-CN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altLang="zh-CN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altLang="zh-CN" sz="2400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altLang="zh-CN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r>
                            <a:rPr lang="en-GB" altLang="zh-CN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zh-CN" altLang="zh-CN" sz="24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altLang="zh-CN" sz="2400" b="1" i="1">
                                  <a:latin typeface="Cambria Math" panose="02040503050406030204" pitchFamily="18" charset="0"/>
                                </a:rPr>
                                <m:t>𝒔𝒗</m:t>
                              </m:r>
                            </m:e>
                            <m:sub>
                              <m:r>
                                <a:rPr lang="en-GB" altLang="zh-CN" sz="2400" b="1" i="1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GB" altLang="zh-CN" sz="2400" b="1" i="1">
                              <a:latin typeface="Cambria Math" panose="02040503050406030204" pitchFamily="18" charset="0"/>
                            </a:rPr>
                            <m:t>∙</m:t>
                          </m:r>
                          <m:r>
                            <a:rPr lang="en-GB" altLang="zh-CN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GB" altLang="zh-CN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Where </a:t>
                </a:r>
                <a:endParaRPr lang="zh-C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            </m:t>
                    </m:r>
                    <m:r>
                      <a:rPr lang="en-GB" altLang="zh-CN" sz="2400" i="1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being the intercept,</a:t>
                </a:r>
                <a:endParaRPr lang="zh-C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            </m:t>
                    </m:r>
                    <m:r>
                      <a:rPr lang="en-GB" altLang="zh-CN" sz="24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being the number of support vectors,</a:t>
                </a:r>
                <a:endParaRPr lang="zh-C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           </m:t>
                        </m:r>
                        <m:r>
                          <a:rPr lang="en-GB" altLang="zh-CN" sz="2400" b="1" i="1">
                            <a:latin typeface="Cambria Math" panose="02040503050406030204" pitchFamily="18" charset="0"/>
                          </a:rPr>
                          <m:t>𝒔𝒗</m:t>
                        </m:r>
                      </m:e>
                      <m:sub>
                        <m:r>
                          <a:rPr lang="en-GB" altLang="zh-CN" sz="2400" b="1" i="1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GB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being the </a:t>
                </a:r>
                <a14:m>
                  <m:oMath xmlns:m="http://schemas.openxmlformats.org/officeDocument/2006/math">
                    <m:r>
                      <a:rPr lang="en-GB" altLang="zh-CN" sz="24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GB" altLang="zh-CN" sz="24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GB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support vector,</a:t>
                </a:r>
                <a:endParaRPr lang="zh-C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           </m:t>
                    </m:r>
                    <m:r>
                      <a:rPr lang="en-GB" altLang="zh-CN" sz="2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altLang="zh-CN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being the new data consisting of the values of the selected feature.</a:t>
                </a:r>
                <a:endParaRPr lang="zh-C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zh-CN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C1BB21DC-C3CE-3D48-A1FF-86EE86F8A9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67" y="471243"/>
                <a:ext cx="11514667" cy="5472588"/>
              </a:xfrm>
              <a:prstGeom prst="rect">
                <a:avLst/>
              </a:prstGeom>
              <a:blipFill>
                <a:blip r:embed="rId2"/>
                <a:stretch>
                  <a:fillRect l="-771" t="-13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26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817</Words>
  <Application>Microsoft Macintosh PowerPoint</Application>
  <PresentationFormat>宽屏</PresentationFormat>
  <Paragraphs>18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Arial</vt:lpstr>
      <vt:lpstr>Cambria Math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48</cp:revision>
  <dcterms:created xsi:type="dcterms:W3CDTF">2021-09-08T03:12:26Z</dcterms:created>
  <dcterms:modified xsi:type="dcterms:W3CDTF">2021-10-13T02:23:54Z</dcterms:modified>
</cp:coreProperties>
</file>