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9" r:id="rId2"/>
    <p:sldId id="270" r:id="rId3"/>
    <p:sldId id="271" r:id="rId4"/>
  </p:sldIdLst>
  <p:sldSz cx="6858000" cy="9448800"/>
  <p:notesSz cx="6799263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36" autoAdjust="0"/>
    <p:restoredTop sz="94660"/>
  </p:normalViewPr>
  <p:slideViewPr>
    <p:cSldViewPr snapToGrid="0">
      <p:cViewPr varScale="1">
        <p:scale>
          <a:sx n="80" d="100"/>
          <a:sy n="80" d="100"/>
        </p:scale>
        <p:origin x="2976" y="90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91195-73A7-4418-8F74-5746894C0D59}" type="datetimeFigureOut">
              <a:rPr lang="fr-CH" smtClean="0"/>
              <a:t>20.08.2021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84400" y="1241425"/>
            <a:ext cx="243046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C8BF4-F986-4072-8FD6-63C9A6F4894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79003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46367"/>
            <a:ext cx="5829300" cy="328958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962808"/>
            <a:ext cx="5143500" cy="228127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190F-2B9B-4504-A036-96D4FCEA76A5}" type="datetimeFigureOut">
              <a:rPr lang="fr-CH" smtClean="0"/>
              <a:t>20.08.2021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514-22EE-408B-9B5B-8F04752F271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05583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190F-2B9B-4504-A036-96D4FCEA76A5}" type="datetimeFigureOut">
              <a:rPr lang="fr-CH" smtClean="0"/>
              <a:t>20.08.2021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514-22EE-408B-9B5B-8F04752F271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85092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03061"/>
            <a:ext cx="1478756" cy="800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03061"/>
            <a:ext cx="4350544" cy="800742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190F-2B9B-4504-A036-96D4FCEA76A5}" type="datetimeFigureOut">
              <a:rPr lang="fr-CH" smtClean="0"/>
              <a:t>20.08.2021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514-22EE-408B-9B5B-8F04752F271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88360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190F-2B9B-4504-A036-96D4FCEA76A5}" type="datetimeFigureOut">
              <a:rPr lang="fr-CH" smtClean="0"/>
              <a:t>20.08.2021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514-22EE-408B-9B5B-8F04752F271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33195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355641"/>
            <a:ext cx="5915025" cy="3930438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323262"/>
            <a:ext cx="5915025" cy="206692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190F-2B9B-4504-A036-96D4FCEA76A5}" type="datetimeFigureOut">
              <a:rPr lang="fr-CH" smtClean="0"/>
              <a:t>20.08.2021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514-22EE-408B-9B5B-8F04752F271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01643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15305"/>
            <a:ext cx="2914650" cy="599517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15305"/>
            <a:ext cx="2914650" cy="599517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190F-2B9B-4504-A036-96D4FCEA76A5}" type="datetimeFigureOut">
              <a:rPr lang="fr-CH" smtClean="0"/>
              <a:t>20.08.2021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514-22EE-408B-9B5B-8F04752F271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26844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03063"/>
            <a:ext cx="5915025" cy="182633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16269"/>
            <a:ext cx="2901255" cy="1135168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451437"/>
            <a:ext cx="2901255" cy="507654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16269"/>
            <a:ext cx="2915543" cy="1135168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451437"/>
            <a:ext cx="2915543" cy="507654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190F-2B9B-4504-A036-96D4FCEA76A5}" type="datetimeFigureOut">
              <a:rPr lang="fr-CH" smtClean="0"/>
              <a:t>20.08.2021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514-22EE-408B-9B5B-8F04752F271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95643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190F-2B9B-4504-A036-96D4FCEA76A5}" type="datetimeFigureOut">
              <a:rPr lang="fr-CH" smtClean="0"/>
              <a:t>20.08.2021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514-22EE-408B-9B5B-8F04752F271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52024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190F-2B9B-4504-A036-96D4FCEA76A5}" type="datetimeFigureOut">
              <a:rPr lang="fr-CH" smtClean="0"/>
              <a:t>20.08.2021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514-22EE-408B-9B5B-8F04752F271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91281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29920"/>
            <a:ext cx="2211884" cy="220472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60454"/>
            <a:ext cx="3471863" cy="671477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834640"/>
            <a:ext cx="2211884" cy="525152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190F-2B9B-4504-A036-96D4FCEA76A5}" type="datetimeFigureOut">
              <a:rPr lang="fr-CH" smtClean="0"/>
              <a:t>20.08.2021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514-22EE-408B-9B5B-8F04752F271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44125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29920"/>
            <a:ext cx="2211884" cy="220472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60454"/>
            <a:ext cx="3471863" cy="671477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834640"/>
            <a:ext cx="2211884" cy="525152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A190F-2B9B-4504-A036-96D4FCEA76A5}" type="datetimeFigureOut">
              <a:rPr lang="fr-CH" smtClean="0"/>
              <a:t>20.08.2021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E8514-22EE-408B-9B5B-8F04752F271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12582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03063"/>
            <a:ext cx="5915025" cy="1826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15305"/>
            <a:ext cx="5915025" cy="5995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757640"/>
            <a:ext cx="1543050" cy="5030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A190F-2B9B-4504-A036-96D4FCEA76A5}" type="datetimeFigureOut">
              <a:rPr lang="fr-CH" smtClean="0"/>
              <a:t>20.08.2021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757640"/>
            <a:ext cx="2314575" cy="5030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757640"/>
            <a:ext cx="1543050" cy="5030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E8514-22EE-408B-9B5B-8F04752F271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54569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534749" y="1036779"/>
            <a:ext cx="18680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Supplementary figures</a:t>
            </a:r>
            <a:endParaRPr lang="fr-CH" sz="1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A8C1356-4486-4ED5-8761-1B84549AE871}"/>
              </a:ext>
            </a:extLst>
          </p:cNvPr>
          <p:cNvSpPr txBox="1"/>
          <p:nvPr/>
        </p:nvSpPr>
        <p:spPr>
          <a:xfrm>
            <a:off x="337206" y="6919131"/>
            <a:ext cx="613302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/>
              <a:t>Suppl. Fig 1. </a:t>
            </a:r>
            <a:r>
              <a:rPr lang="en-US" sz="1400" b="1" i="1" dirty="0"/>
              <a:t>SDHA</a:t>
            </a:r>
            <a:r>
              <a:rPr lang="en-US" sz="1400" b="1" dirty="0"/>
              <a:t> expression is affected by TGF</a:t>
            </a:r>
            <a:r>
              <a:rPr lang="el-GR" sz="1400" b="1" dirty="0"/>
              <a:t>β</a:t>
            </a:r>
            <a:r>
              <a:rPr lang="fr-CH" sz="1400" b="1" dirty="0"/>
              <a:t>1</a:t>
            </a:r>
            <a:r>
              <a:rPr lang="en-US" sz="1400" b="1" dirty="0"/>
              <a:t>. </a:t>
            </a:r>
            <a:r>
              <a:rPr lang="en-US" altLang="zh-CN" sz="1400" dirty="0">
                <a:latin typeface="Times New Roman" panose="02020603050405020304" pitchFamily="18" charset="0"/>
              </a:rPr>
              <a:t>HK2 cells were treated with TGFβ1 at a concentration of 5 ng/ml for a period of 72 hours. The mRNA level of </a:t>
            </a:r>
            <a:r>
              <a:rPr lang="en-US" altLang="zh-CN" sz="1400" i="1" dirty="0" err="1">
                <a:latin typeface="Times New Roman" panose="02020603050405020304" pitchFamily="18" charset="0"/>
              </a:rPr>
              <a:t>gapdh</a:t>
            </a:r>
            <a:r>
              <a:rPr lang="en-US" altLang="zh-CN" sz="1400" dirty="0">
                <a:latin typeface="Times New Roman" panose="02020603050405020304" pitchFamily="18" charset="0"/>
              </a:rPr>
              <a:t> and </a:t>
            </a:r>
            <a:r>
              <a:rPr lang="en-US" altLang="zh-CN" sz="1400" i="1" dirty="0" err="1">
                <a:latin typeface="Times New Roman" panose="02020603050405020304" pitchFamily="18" charset="0"/>
              </a:rPr>
              <a:t>sdha</a:t>
            </a:r>
            <a:r>
              <a:rPr lang="en-US" altLang="zh-CN" sz="1400" dirty="0">
                <a:latin typeface="Times New Roman" panose="02020603050405020304" pitchFamily="18" charset="0"/>
              </a:rPr>
              <a:t> was detected by </a:t>
            </a:r>
            <a:r>
              <a:rPr lang="en-US" altLang="zh-CN" sz="1400" dirty="0" err="1">
                <a:latin typeface="Times New Roman" panose="02020603050405020304" pitchFamily="18" charset="0"/>
              </a:rPr>
              <a:t>qRT</a:t>
            </a:r>
            <a:r>
              <a:rPr lang="en-US" altLang="zh-CN" sz="1400" dirty="0">
                <a:latin typeface="Times New Roman" panose="02020603050405020304" pitchFamily="18" charset="0"/>
              </a:rPr>
              <a:t>-PCR. </a:t>
            </a:r>
            <a:r>
              <a:rPr lang="el-GR" altLang="zh-CN" sz="1400" dirty="0">
                <a:latin typeface="Times New Roman" panose="02020603050405020304" pitchFamily="18" charset="0"/>
              </a:rPr>
              <a:t>Δ</a:t>
            </a:r>
            <a:r>
              <a:rPr lang="fr-CH" altLang="zh-CN" sz="1400" dirty="0">
                <a:latin typeface="Times New Roman" panose="02020603050405020304" pitchFamily="18" charset="0"/>
              </a:rPr>
              <a:t>-Ct</a:t>
            </a:r>
            <a:r>
              <a:rPr lang="en-US" altLang="zh-CN" sz="1400" dirty="0">
                <a:latin typeface="Times New Roman" panose="02020603050405020304" pitchFamily="18" charset="0"/>
              </a:rPr>
              <a:t> method was used for panels </a:t>
            </a:r>
            <a:r>
              <a:rPr lang="en-US" altLang="zh-CN" sz="1400" b="1" dirty="0">
                <a:latin typeface="Times New Roman" panose="02020603050405020304" pitchFamily="18" charset="0"/>
              </a:rPr>
              <a:t>A)</a:t>
            </a:r>
            <a:r>
              <a:rPr lang="en-US" altLang="zh-CN" sz="1400" dirty="0">
                <a:latin typeface="Times New Roman" panose="02020603050405020304" pitchFamily="18" charset="0"/>
              </a:rPr>
              <a:t> and </a:t>
            </a:r>
            <a:r>
              <a:rPr lang="en-US" altLang="zh-CN" sz="1400" b="1" dirty="0">
                <a:latin typeface="Times New Roman" panose="02020603050405020304" pitchFamily="18" charset="0"/>
              </a:rPr>
              <a:t>B)</a:t>
            </a:r>
            <a:r>
              <a:rPr lang="en-US" altLang="zh-CN" sz="1400" dirty="0">
                <a:latin typeface="Times New Roman" panose="02020603050405020304" pitchFamily="18" charset="0"/>
              </a:rPr>
              <a:t>, and </a:t>
            </a:r>
            <a:r>
              <a:rPr lang="el-GR" altLang="zh-CN" sz="1400" dirty="0">
                <a:latin typeface="Times New Roman" panose="02020603050405020304" pitchFamily="18" charset="0"/>
              </a:rPr>
              <a:t>ΔΔ</a:t>
            </a:r>
            <a:r>
              <a:rPr lang="fr-CH" altLang="zh-CN" sz="1400" dirty="0">
                <a:latin typeface="Times New Roman" panose="02020603050405020304" pitchFamily="18" charset="0"/>
              </a:rPr>
              <a:t>-Ct</a:t>
            </a:r>
            <a:r>
              <a:rPr lang="en-US" altLang="zh-CN" sz="1400" dirty="0">
                <a:latin typeface="Times New Roman" panose="02020603050405020304" pitchFamily="18" charset="0"/>
              </a:rPr>
              <a:t> was performed for assessing </a:t>
            </a:r>
            <a:r>
              <a:rPr lang="en-US" altLang="zh-CN" sz="1400" i="1" dirty="0" err="1">
                <a:latin typeface="Times New Roman" panose="02020603050405020304" pitchFamily="18" charset="0"/>
              </a:rPr>
              <a:t>sdha</a:t>
            </a:r>
            <a:r>
              <a:rPr lang="en-US" altLang="zh-CN" sz="1400" i="1" dirty="0">
                <a:latin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</a:rPr>
              <a:t>expression level in panel </a:t>
            </a:r>
            <a:r>
              <a:rPr lang="en-US" altLang="zh-CN" sz="1400" b="1" dirty="0">
                <a:latin typeface="Times New Roman" panose="02020603050405020304" pitchFamily="18" charset="0"/>
              </a:rPr>
              <a:t>C)</a:t>
            </a:r>
            <a:r>
              <a:rPr lang="en-US" altLang="zh-CN" sz="1400" dirty="0">
                <a:latin typeface="Times New Roman" panose="02020603050405020304" pitchFamily="18" charset="0"/>
              </a:rPr>
              <a:t>. TGFβ1 does not affect gapdh expression which was chosen as reference gene. Data are showed as mean ± SD. *P&lt;0.05 vs. control group.</a:t>
            </a:r>
          </a:p>
        </p:txBody>
      </p:sp>
      <p:sp>
        <p:nvSpPr>
          <p:cNvPr id="313" name="TextBox 312">
            <a:extLst>
              <a:ext uri="{FF2B5EF4-FFF2-40B4-BE49-F238E27FC236}">
                <a16:creationId xmlns:a16="http://schemas.microsoft.com/office/drawing/2014/main" id="{38B1E764-64C8-4977-A6C7-35D9E670BAB7}"/>
              </a:ext>
            </a:extLst>
          </p:cNvPr>
          <p:cNvSpPr txBox="1"/>
          <p:nvPr/>
        </p:nvSpPr>
        <p:spPr>
          <a:xfrm rot="16200000">
            <a:off x="4149587" y="4133522"/>
            <a:ext cx="113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Fold change</a:t>
            </a:r>
            <a:endParaRPr lang="fr-CH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6" name="TextBox 315">
            <a:extLst>
              <a:ext uri="{FF2B5EF4-FFF2-40B4-BE49-F238E27FC236}">
                <a16:creationId xmlns:a16="http://schemas.microsoft.com/office/drawing/2014/main" id="{B3BD5051-9CA1-47F3-BECE-793D047E89D9}"/>
              </a:ext>
            </a:extLst>
          </p:cNvPr>
          <p:cNvSpPr txBox="1"/>
          <p:nvPr/>
        </p:nvSpPr>
        <p:spPr>
          <a:xfrm>
            <a:off x="3226960" y="3467308"/>
            <a:ext cx="429489" cy="230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>
                <a:latin typeface="Arial" panose="020B0604020202020204" pitchFamily="34" charset="0"/>
                <a:cs typeface="Arial" panose="020B0604020202020204" pitchFamily="34" charset="0"/>
              </a:rPr>
              <a:t>n=4</a:t>
            </a:r>
          </a:p>
        </p:txBody>
      </p:sp>
      <p:grpSp>
        <p:nvGrpSpPr>
          <p:cNvPr id="503" name="Group 502">
            <a:extLst>
              <a:ext uri="{FF2B5EF4-FFF2-40B4-BE49-F238E27FC236}">
                <a16:creationId xmlns:a16="http://schemas.microsoft.com/office/drawing/2014/main" id="{FCFA0694-F685-4742-941F-47B5107165DA}"/>
              </a:ext>
            </a:extLst>
          </p:cNvPr>
          <p:cNvGrpSpPr/>
          <p:nvPr/>
        </p:nvGrpSpPr>
        <p:grpSpPr>
          <a:xfrm>
            <a:off x="5011682" y="3408649"/>
            <a:ext cx="1458552" cy="1911065"/>
            <a:chOff x="-1141413" y="2727325"/>
            <a:chExt cx="1519238" cy="2022475"/>
          </a:xfrm>
        </p:grpSpPr>
        <p:sp>
          <p:nvSpPr>
            <p:cNvPr id="465" name="Freeform 62">
              <a:extLst>
                <a:ext uri="{FF2B5EF4-FFF2-40B4-BE49-F238E27FC236}">
                  <a16:creationId xmlns:a16="http://schemas.microsoft.com/office/drawing/2014/main" id="{FC7C2C9B-A729-4178-AB2D-3F38EFB5D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60425" y="4633913"/>
              <a:ext cx="1238250" cy="77787"/>
            </a:xfrm>
            <a:custGeom>
              <a:avLst/>
              <a:gdLst>
                <a:gd name="T0" fmla="*/ 0 w 780"/>
                <a:gd name="T1" fmla="*/ 0 h 49"/>
                <a:gd name="T2" fmla="*/ 780 w 780"/>
                <a:gd name="T3" fmla="*/ 0 h 49"/>
                <a:gd name="T4" fmla="*/ 224 w 780"/>
                <a:gd name="T5" fmla="*/ 49 h 49"/>
                <a:gd name="T6" fmla="*/ 224 w 780"/>
                <a:gd name="T7" fmla="*/ 0 h 49"/>
                <a:gd name="T8" fmla="*/ 553 w 780"/>
                <a:gd name="T9" fmla="*/ 49 h 49"/>
                <a:gd name="T10" fmla="*/ 553 w 780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0" h="49">
                  <a:moveTo>
                    <a:pt x="0" y="0"/>
                  </a:moveTo>
                  <a:lnTo>
                    <a:pt x="780" y="0"/>
                  </a:lnTo>
                  <a:moveTo>
                    <a:pt x="224" y="49"/>
                  </a:moveTo>
                  <a:lnTo>
                    <a:pt x="224" y="0"/>
                  </a:lnTo>
                  <a:moveTo>
                    <a:pt x="553" y="49"/>
                  </a:moveTo>
                  <a:lnTo>
                    <a:pt x="553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66" name="Rectangle 63">
              <a:extLst>
                <a:ext uri="{FF2B5EF4-FFF2-40B4-BE49-F238E27FC236}">
                  <a16:creationId xmlns:a16="http://schemas.microsoft.com/office/drawing/2014/main" id="{886193FF-1EC3-4CF3-A439-90AA43205A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41413" y="4556125"/>
              <a:ext cx="260350" cy="19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0.8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7" name="Rectangle 64">
              <a:extLst>
                <a:ext uri="{FF2B5EF4-FFF2-40B4-BE49-F238E27FC236}">
                  <a16:creationId xmlns:a16="http://schemas.microsoft.com/office/drawing/2014/main" id="{F7F99A63-1B47-4582-B5D8-6CAC488939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41413" y="4100513"/>
              <a:ext cx="260350" cy="19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8" name="Rectangle 65">
              <a:extLst>
                <a:ext uri="{FF2B5EF4-FFF2-40B4-BE49-F238E27FC236}">
                  <a16:creationId xmlns:a16="http://schemas.microsoft.com/office/drawing/2014/main" id="{11B67E0A-85AB-45E1-B1C0-F9338EA82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41413" y="3641725"/>
              <a:ext cx="260350" cy="19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1.2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9" name="Rectangle 66">
              <a:extLst>
                <a:ext uri="{FF2B5EF4-FFF2-40B4-BE49-F238E27FC236}">
                  <a16:creationId xmlns:a16="http://schemas.microsoft.com/office/drawing/2014/main" id="{DA116EC6-94A2-4CB1-AC3F-954A03067C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41413" y="3184525"/>
              <a:ext cx="260350" cy="19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1.4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0" name="Rectangle 67">
              <a:extLst>
                <a:ext uri="{FF2B5EF4-FFF2-40B4-BE49-F238E27FC236}">
                  <a16:creationId xmlns:a16="http://schemas.microsoft.com/office/drawing/2014/main" id="{40399060-2835-4EDB-A349-3DC14DCB2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41413" y="2727325"/>
              <a:ext cx="260350" cy="19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1.6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1" name="Freeform 68">
              <a:extLst>
                <a:ext uri="{FF2B5EF4-FFF2-40B4-BE49-F238E27FC236}">
                  <a16:creationId xmlns:a16="http://schemas.microsoft.com/office/drawing/2014/main" id="{364134BE-9B9B-4064-91AD-EDCA9DA01D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928688" y="2795588"/>
              <a:ext cx="77788" cy="1847850"/>
            </a:xfrm>
            <a:custGeom>
              <a:avLst/>
              <a:gdLst>
                <a:gd name="T0" fmla="*/ 49 w 49"/>
                <a:gd name="T1" fmla="*/ 1164 h 1164"/>
                <a:gd name="T2" fmla="*/ 49 w 49"/>
                <a:gd name="T3" fmla="*/ 0 h 1164"/>
                <a:gd name="T4" fmla="*/ 49 w 49"/>
                <a:gd name="T5" fmla="*/ 1158 h 1164"/>
                <a:gd name="T6" fmla="*/ 0 w 49"/>
                <a:gd name="T7" fmla="*/ 1158 h 1164"/>
                <a:gd name="T8" fmla="*/ 49 w 49"/>
                <a:gd name="T9" fmla="*/ 871 h 1164"/>
                <a:gd name="T10" fmla="*/ 0 w 49"/>
                <a:gd name="T11" fmla="*/ 871 h 1164"/>
                <a:gd name="T12" fmla="*/ 49 w 49"/>
                <a:gd name="T13" fmla="*/ 582 h 1164"/>
                <a:gd name="T14" fmla="*/ 0 w 49"/>
                <a:gd name="T15" fmla="*/ 582 h 1164"/>
                <a:gd name="T16" fmla="*/ 49 w 49"/>
                <a:gd name="T17" fmla="*/ 294 h 1164"/>
                <a:gd name="T18" fmla="*/ 0 w 49"/>
                <a:gd name="T19" fmla="*/ 294 h 1164"/>
                <a:gd name="T20" fmla="*/ 49 w 49"/>
                <a:gd name="T21" fmla="*/ 6 h 1164"/>
                <a:gd name="T22" fmla="*/ 0 w 49"/>
                <a:gd name="T23" fmla="*/ 6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1164">
                  <a:moveTo>
                    <a:pt x="49" y="1164"/>
                  </a:moveTo>
                  <a:lnTo>
                    <a:pt x="49" y="0"/>
                  </a:lnTo>
                  <a:moveTo>
                    <a:pt x="49" y="1158"/>
                  </a:moveTo>
                  <a:lnTo>
                    <a:pt x="0" y="1158"/>
                  </a:lnTo>
                  <a:moveTo>
                    <a:pt x="49" y="871"/>
                  </a:moveTo>
                  <a:lnTo>
                    <a:pt x="0" y="871"/>
                  </a:lnTo>
                  <a:moveTo>
                    <a:pt x="49" y="582"/>
                  </a:moveTo>
                  <a:lnTo>
                    <a:pt x="0" y="582"/>
                  </a:lnTo>
                  <a:moveTo>
                    <a:pt x="49" y="294"/>
                  </a:moveTo>
                  <a:lnTo>
                    <a:pt x="0" y="294"/>
                  </a:lnTo>
                  <a:moveTo>
                    <a:pt x="49" y="6"/>
                  </a:moveTo>
                  <a:lnTo>
                    <a:pt x="0" y="6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72" name="Line 69">
              <a:extLst>
                <a:ext uri="{FF2B5EF4-FFF2-40B4-BE49-F238E27FC236}">
                  <a16:creationId xmlns:a16="http://schemas.microsoft.com/office/drawing/2014/main" id="{98C10496-53B0-4BBC-9CF6-036C1D1CFC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050" y="3006725"/>
              <a:ext cx="0" cy="3619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73" name="Line 70">
              <a:extLst>
                <a:ext uri="{FF2B5EF4-FFF2-40B4-BE49-F238E27FC236}">
                  <a16:creationId xmlns:a16="http://schemas.microsoft.com/office/drawing/2014/main" id="{CF6C8BEE-AA19-468E-B67D-CD51C6C2A6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050" y="3368675"/>
              <a:ext cx="0" cy="3619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74" name="Line 71">
              <a:extLst>
                <a:ext uri="{FF2B5EF4-FFF2-40B4-BE49-F238E27FC236}">
                  <a16:creationId xmlns:a16="http://schemas.microsoft.com/office/drawing/2014/main" id="{D567A8ED-9CD3-4850-A386-C45E484024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8263" y="3006725"/>
              <a:ext cx="174625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75" name="Line 72">
              <a:extLst>
                <a:ext uri="{FF2B5EF4-FFF2-40B4-BE49-F238E27FC236}">
                  <a16:creationId xmlns:a16="http://schemas.microsoft.com/office/drawing/2014/main" id="{C9A8A13D-DDD8-49F3-9E83-51211BFC00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8263" y="3730625"/>
              <a:ext cx="174625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76" name="Line 73">
              <a:extLst>
                <a:ext uri="{FF2B5EF4-FFF2-40B4-BE49-F238E27FC236}">
                  <a16:creationId xmlns:a16="http://schemas.microsoft.com/office/drawing/2014/main" id="{5E7DB5FA-4E09-49DA-B25F-A5E98B3711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153988" y="3368675"/>
              <a:ext cx="347663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77" name="Rectangle 74">
              <a:extLst>
                <a:ext uri="{FF2B5EF4-FFF2-40B4-BE49-F238E27FC236}">
                  <a16:creationId xmlns:a16="http://schemas.microsoft.com/office/drawing/2014/main" id="{4A3A7BE4-56C4-4DF3-B30E-8A8F95BCD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938" y="2884488"/>
              <a:ext cx="53975" cy="539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78" name="Rectangle 75">
              <a:extLst>
                <a:ext uri="{FF2B5EF4-FFF2-40B4-BE49-F238E27FC236}">
                  <a16:creationId xmlns:a16="http://schemas.microsoft.com/office/drawing/2014/main" id="{FCE52DA1-CE9F-420C-86A9-2A38C15152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938" y="2884488"/>
              <a:ext cx="53975" cy="53975"/>
            </a:xfrm>
            <a:prstGeom prst="rect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79" name="Rectangle 76">
              <a:extLst>
                <a:ext uri="{FF2B5EF4-FFF2-40B4-BE49-F238E27FC236}">
                  <a16:creationId xmlns:a16="http://schemas.microsoft.com/office/drawing/2014/main" id="{FF22CD0B-E9D5-4B30-8D61-676CF747D9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938" y="3762375"/>
              <a:ext cx="53975" cy="5556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80" name="Rectangle 77">
              <a:extLst>
                <a:ext uri="{FF2B5EF4-FFF2-40B4-BE49-F238E27FC236}">
                  <a16:creationId xmlns:a16="http://schemas.microsoft.com/office/drawing/2014/main" id="{F68ABFA2-BDBE-4582-AC38-EA2B3F00D3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938" y="3762375"/>
              <a:ext cx="53975" cy="55562"/>
            </a:xfrm>
            <a:prstGeom prst="rect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81" name="Rectangle 78">
              <a:extLst>
                <a:ext uri="{FF2B5EF4-FFF2-40B4-BE49-F238E27FC236}">
                  <a16:creationId xmlns:a16="http://schemas.microsoft.com/office/drawing/2014/main" id="{68A50C32-52A7-4D40-A6FE-C1CBA656D3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938" y="3419475"/>
              <a:ext cx="53975" cy="5556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82" name="Rectangle 79">
              <a:extLst>
                <a:ext uri="{FF2B5EF4-FFF2-40B4-BE49-F238E27FC236}">
                  <a16:creationId xmlns:a16="http://schemas.microsoft.com/office/drawing/2014/main" id="{E32B90F5-5E05-41AC-99BF-6578F4E4F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938" y="3419475"/>
              <a:ext cx="53975" cy="55562"/>
            </a:xfrm>
            <a:prstGeom prst="rect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83" name="Rectangle 80">
              <a:extLst>
                <a:ext uri="{FF2B5EF4-FFF2-40B4-BE49-F238E27FC236}">
                  <a16:creationId xmlns:a16="http://schemas.microsoft.com/office/drawing/2014/main" id="{DB8A2EF4-5CD2-4522-9D15-A94D412A39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938" y="3297238"/>
              <a:ext cx="53975" cy="5556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84" name="Rectangle 81">
              <a:extLst>
                <a:ext uri="{FF2B5EF4-FFF2-40B4-BE49-F238E27FC236}">
                  <a16:creationId xmlns:a16="http://schemas.microsoft.com/office/drawing/2014/main" id="{823FC56E-6CA7-4F0F-8FF3-C200BB733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938" y="3297238"/>
              <a:ext cx="53975" cy="55562"/>
            </a:xfrm>
            <a:prstGeom prst="rect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85" name="Line 82">
              <a:extLst>
                <a:ext uri="{FF2B5EF4-FFF2-40B4-BE49-F238E27FC236}">
                  <a16:creationId xmlns:a16="http://schemas.microsoft.com/office/drawing/2014/main" id="{477D33C3-715B-479F-8B2E-2CDA330C0D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77863" y="4178300"/>
              <a:ext cx="347663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90" name="Oval 83">
              <a:extLst>
                <a:ext uri="{FF2B5EF4-FFF2-40B4-BE49-F238E27FC236}">
                  <a16:creationId xmlns:a16="http://schemas.microsoft.com/office/drawing/2014/main" id="{9BF13D53-3693-46A9-BAE4-6DBCE5FB54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79438" y="4151313"/>
              <a:ext cx="53975" cy="539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91" name="Oval 84">
              <a:extLst>
                <a:ext uri="{FF2B5EF4-FFF2-40B4-BE49-F238E27FC236}">
                  <a16:creationId xmlns:a16="http://schemas.microsoft.com/office/drawing/2014/main" id="{97031DBF-F5FB-4E55-8D72-6AE58112E5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79438" y="4151313"/>
              <a:ext cx="53975" cy="53975"/>
            </a:xfrm>
            <a:prstGeom prst="ellipse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92" name="Oval 85">
              <a:extLst>
                <a:ext uri="{FF2B5EF4-FFF2-40B4-BE49-F238E27FC236}">
                  <a16:creationId xmlns:a16="http://schemas.microsoft.com/office/drawing/2014/main" id="{0AFEE5DE-8CC6-4452-9E0A-872AAA4395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77863" y="4151313"/>
              <a:ext cx="55563" cy="539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93" name="Oval 86">
              <a:extLst>
                <a:ext uri="{FF2B5EF4-FFF2-40B4-BE49-F238E27FC236}">
                  <a16:creationId xmlns:a16="http://schemas.microsoft.com/office/drawing/2014/main" id="{56B4A48F-E6B7-49B3-8D53-46CBA1B04C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77863" y="4151313"/>
              <a:ext cx="55563" cy="53975"/>
            </a:xfrm>
            <a:prstGeom prst="ellipse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94" name="Oval 87">
              <a:extLst>
                <a:ext uri="{FF2B5EF4-FFF2-40B4-BE49-F238E27FC236}">
                  <a16:creationId xmlns:a16="http://schemas.microsoft.com/office/drawing/2014/main" id="{6DAB4758-A6D3-410E-A67B-A429AA234C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82600" y="4151313"/>
              <a:ext cx="55563" cy="539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95" name="Oval 88">
              <a:extLst>
                <a:ext uri="{FF2B5EF4-FFF2-40B4-BE49-F238E27FC236}">
                  <a16:creationId xmlns:a16="http://schemas.microsoft.com/office/drawing/2014/main" id="{AA060E85-5159-4485-8402-9F3ABDB9B7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82600" y="4151313"/>
              <a:ext cx="55563" cy="53975"/>
            </a:xfrm>
            <a:prstGeom prst="ellipse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96" name="Oval 89">
              <a:extLst>
                <a:ext uri="{FF2B5EF4-FFF2-40B4-BE49-F238E27FC236}">
                  <a16:creationId xmlns:a16="http://schemas.microsoft.com/office/drawing/2014/main" id="{087BC5C7-E3CA-4F2F-9597-93E36ECD1E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84175" y="4151313"/>
              <a:ext cx="53975" cy="5397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97" name="Oval 90">
              <a:extLst>
                <a:ext uri="{FF2B5EF4-FFF2-40B4-BE49-F238E27FC236}">
                  <a16:creationId xmlns:a16="http://schemas.microsoft.com/office/drawing/2014/main" id="{3B1FBB73-063A-409A-AE0D-322DD64AB5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84175" y="4151313"/>
              <a:ext cx="53975" cy="53975"/>
            </a:xfrm>
            <a:prstGeom prst="ellipse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</p:grpSp>
      <p:sp>
        <p:nvSpPr>
          <p:cNvPr id="514" name="TextBox 513">
            <a:extLst>
              <a:ext uri="{FF2B5EF4-FFF2-40B4-BE49-F238E27FC236}">
                <a16:creationId xmlns:a16="http://schemas.microsoft.com/office/drawing/2014/main" id="{90127333-905E-4B8F-81A3-D335D98DC707}"/>
              </a:ext>
            </a:extLst>
          </p:cNvPr>
          <p:cNvSpPr txBox="1"/>
          <p:nvPr/>
        </p:nvSpPr>
        <p:spPr>
          <a:xfrm>
            <a:off x="5345194" y="2839589"/>
            <a:ext cx="1033060" cy="230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sdha</a:t>
            </a:r>
            <a:r>
              <a:rPr lang="en-US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fr-CH" sz="11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Freeform 131">
            <a:extLst>
              <a:ext uri="{FF2B5EF4-FFF2-40B4-BE49-F238E27FC236}">
                <a16:creationId xmlns:a16="http://schemas.microsoft.com/office/drawing/2014/main" id="{15CAB50F-1788-4EBE-983A-4AD980C05056}"/>
              </a:ext>
            </a:extLst>
          </p:cNvPr>
          <p:cNvSpPr>
            <a:spLocks noEditPoints="1"/>
          </p:cNvSpPr>
          <p:nvPr/>
        </p:nvSpPr>
        <p:spPr bwMode="auto">
          <a:xfrm>
            <a:off x="3171200" y="5232934"/>
            <a:ext cx="1195917" cy="74203"/>
          </a:xfrm>
          <a:custGeom>
            <a:avLst/>
            <a:gdLst>
              <a:gd name="T0" fmla="*/ 0 w 840"/>
              <a:gd name="T1" fmla="*/ 0 h 53"/>
              <a:gd name="T2" fmla="*/ 840 w 840"/>
              <a:gd name="T3" fmla="*/ 0 h 53"/>
              <a:gd name="T4" fmla="*/ 241 w 840"/>
              <a:gd name="T5" fmla="*/ 53 h 53"/>
              <a:gd name="T6" fmla="*/ 241 w 840"/>
              <a:gd name="T7" fmla="*/ 0 h 53"/>
              <a:gd name="T8" fmla="*/ 596 w 840"/>
              <a:gd name="T9" fmla="*/ 53 h 53"/>
              <a:gd name="T10" fmla="*/ 596 w 840"/>
              <a:gd name="T1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40" h="53">
                <a:moveTo>
                  <a:pt x="0" y="0"/>
                </a:moveTo>
                <a:lnTo>
                  <a:pt x="840" y="0"/>
                </a:lnTo>
                <a:moveTo>
                  <a:pt x="241" y="53"/>
                </a:moveTo>
                <a:lnTo>
                  <a:pt x="241" y="0"/>
                </a:lnTo>
                <a:moveTo>
                  <a:pt x="596" y="53"/>
                </a:moveTo>
                <a:lnTo>
                  <a:pt x="596" y="0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97" name="Rectangle 132">
            <a:extLst>
              <a:ext uri="{FF2B5EF4-FFF2-40B4-BE49-F238E27FC236}">
                <a16:creationId xmlns:a16="http://schemas.microsoft.com/office/drawing/2014/main" id="{34E2F2CC-F730-4863-A7F5-EC7306B9CD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9270" y="5158732"/>
            <a:ext cx="253421" cy="186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0.8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133">
            <a:extLst>
              <a:ext uri="{FF2B5EF4-FFF2-40B4-BE49-F238E27FC236}">
                <a16:creationId xmlns:a16="http://schemas.microsoft.com/office/drawing/2014/main" id="{C030158B-5EBC-4CB9-92A8-953265C1D6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9270" y="4726117"/>
            <a:ext cx="253421" cy="186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1.0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134">
            <a:extLst>
              <a:ext uri="{FF2B5EF4-FFF2-40B4-BE49-F238E27FC236}">
                <a16:creationId xmlns:a16="http://schemas.microsoft.com/office/drawing/2014/main" id="{FF7369D0-A21C-454A-9FA2-8E2F67BEF6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9270" y="4289302"/>
            <a:ext cx="253421" cy="186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1.2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Rectangle 135">
            <a:extLst>
              <a:ext uri="{FF2B5EF4-FFF2-40B4-BE49-F238E27FC236}">
                <a16:creationId xmlns:a16="http://schemas.microsoft.com/office/drawing/2014/main" id="{5B67D4FB-9372-4B96-8B5B-8192A65E7D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9270" y="3855287"/>
            <a:ext cx="253421" cy="186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1.4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Rectangle 136">
            <a:extLst>
              <a:ext uri="{FF2B5EF4-FFF2-40B4-BE49-F238E27FC236}">
                <a16:creationId xmlns:a16="http://schemas.microsoft.com/office/drawing/2014/main" id="{50548A16-5AC3-46BC-9744-11D416089D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9270" y="3419873"/>
            <a:ext cx="253421" cy="186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1.6</a:t>
            </a: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Freeform 137">
            <a:extLst>
              <a:ext uri="{FF2B5EF4-FFF2-40B4-BE49-F238E27FC236}">
                <a16:creationId xmlns:a16="http://schemas.microsoft.com/office/drawing/2014/main" id="{DFC9847A-F1C8-4427-9B75-2FE002F0F454}"/>
              </a:ext>
            </a:extLst>
          </p:cNvPr>
          <p:cNvSpPr>
            <a:spLocks noEditPoints="1"/>
          </p:cNvSpPr>
          <p:nvPr/>
        </p:nvSpPr>
        <p:spPr bwMode="auto">
          <a:xfrm>
            <a:off x="3104285" y="3485675"/>
            <a:ext cx="75457" cy="1755660"/>
          </a:xfrm>
          <a:custGeom>
            <a:avLst/>
            <a:gdLst>
              <a:gd name="T0" fmla="*/ 53 w 53"/>
              <a:gd name="T1" fmla="*/ 1254 h 1254"/>
              <a:gd name="T2" fmla="*/ 53 w 53"/>
              <a:gd name="T3" fmla="*/ 0 h 1254"/>
              <a:gd name="T4" fmla="*/ 53 w 53"/>
              <a:gd name="T5" fmla="*/ 1248 h 1254"/>
              <a:gd name="T6" fmla="*/ 0 w 53"/>
              <a:gd name="T7" fmla="*/ 1248 h 1254"/>
              <a:gd name="T8" fmla="*/ 53 w 53"/>
              <a:gd name="T9" fmla="*/ 938 h 1254"/>
              <a:gd name="T10" fmla="*/ 0 w 53"/>
              <a:gd name="T11" fmla="*/ 938 h 1254"/>
              <a:gd name="T12" fmla="*/ 53 w 53"/>
              <a:gd name="T13" fmla="*/ 627 h 1254"/>
              <a:gd name="T14" fmla="*/ 0 w 53"/>
              <a:gd name="T15" fmla="*/ 627 h 1254"/>
              <a:gd name="T16" fmla="*/ 53 w 53"/>
              <a:gd name="T17" fmla="*/ 316 h 1254"/>
              <a:gd name="T18" fmla="*/ 0 w 53"/>
              <a:gd name="T19" fmla="*/ 316 h 1254"/>
              <a:gd name="T20" fmla="*/ 53 w 53"/>
              <a:gd name="T21" fmla="*/ 6 h 1254"/>
              <a:gd name="T22" fmla="*/ 0 w 53"/>
              <a:gd name="T23" fmla="*/ 6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3" h="1254">
                <a:moveTo>
                  <a:pt x="53" y="1254"/>
                </a:moveTo>
                <a:lnTo>
                  <a:pt x="53" y="0"/>
                </a:lnTo>
                <a:moveTo>
                  <a:pt x="53" y="1248"/>
                </a:moveTo>
                <a:lnTo>
                  <a:pt x="0" y="1248"/>
                </a:lnTo>
                <a:moveTo>
                  <a:pt x="53" y="938"/>
                </a:moveTo>
                <a:lnTo>
                  <a:pt x="0" y="938"/>
                </a:lnTo>
                <a:moveTo>
                  <a:pt x="53" y="627"/>
                </a:moveTo>
                <a:lnTo>
                  <a:pt x="0" y="627"/>
                </a:lnTo>
                <a:moveTo>
                  <a:pt x="53" y="316"/>
                </a:moveTo>
                <a:lnTo>
                  <a:pt x="0" y="316"/>
                </a:lnTo>
                <a:moveTo>
                  <a:pt x="53" y="6"/>
                </a:moveTo>
                <a:lnTo>
                  <a:pt x="0" y="6"/>
                </a:lnTo>
              </a:path>
            </a:pathLst>
          </a:cu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03" name="Line 138">
            <a:extLst>
              <a:ext uri="{FF2B5EF4-FFF2-40B4-BE49-F238E27FC236}">
                <a16:creationId xmlns:a16="http://schemas.microsoft.com/office/drawing/2014/main" id="{9FA4FC70-2723-411D-882E-B46364FED49F}"/>
              </a:ext>
            </a:extLst>
          </p:cNvPr>
          <p:cNvSpPr>
            <a:spLocks noChangeShapeType="1"/>
          </p:cNvSpPr>
          <p:nvPr/>
        </p:nvSpPr>
        <p:spPr bwMode="auto">
          <a:xfrm>
            <a:off x="4021155" y="4684116"/>
            <a:ext cx="0" cy="39201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04" name="Line 139">
            <a:extLst>
              <a:ext uri="{FF2B5EF4-FFF2-40B4-BE49-F238E27FC236}">
                <a16:creationId xmlns:a16="http://schemas.microsoft.com/office/drawing/2014/main" id="{30D1F32D-957D-4E7A-BEED-401B7B0CCF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021155" y="4723317"/>
            <a:ext cx="0" cy="39201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05" name="Line 140">
            <a:extLst>
              <a:ext uri="{FF2B5EF4-FFF2-40B4-BE49-F238E27FC236}">
                <a16:creationId xmlns:a16="http://schemas.microsoft.com/office/drawing/2014/main" id="{458290CB-0A17-4E0B-94FF-4D123B37D2AF}"/>
              </a:ext>
            </a:extLst>
          </p:cNvPr>
          <p:cNvSpPr>
            <a:spLocks noChangeShapeType="1"/>
          </p:cNvSpPr>
          <p:nvPr/>
        </p:nvSpPr>
        <p:spPr bwMode="auto">
          <a:xfrm>
            <a:off x="3937156" y="4684116"/>
            <a:ext cx="167998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06" name="Line 141">
            <a:extLst>
              <a:ext uri="{FF2B5EF4-FFF2-40B4-BE49-F238E27FC236}">
                <a16:creationId xmlns:a16="http://schemas.microsoft.com/office/drawing/2014/main" id="{A8169DC6-D77B-48A3-BD98-BB8BDD679A4A}"/>
              </a:ext>
            </a:extLst>
          </p:cNvPr>
          <p:cNvSpPr>
            <a:spLocks noChangeShapeType="1"/>
          </p:cNvSpPr>
          <p:nvPr/>
        </p:nvSpPr>
        <p:spPr bwMode="auto">
          <a:xfrm>
            <a:off x="3937156" y="4762518"/>
            <a:ext cx="167998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07" name="Line 142">
            <a:extLst>
              <a:ext uri="{FF2B5EF4-FFF2-40B4-BE49-F238E27FC236}">
                <a16:creationId xmlns:a16="http://schemas.microsoft.com/office/drawing/2014/main" id="{1765BC0B-41E3-43A9-B01D-468C18020A76}"/>
              </a:ext>
            </a:extLst>
          </p:cNvPr>
          <p:cNvSpPr>
            <a:spLocks noChangeShapeType="1"/>
          </p:cNvSpPr>
          <p:nvPr/>
        </p:nvSpPr>
        <p:spPr bwMode="auto">
          <a:xfrm>
            <a:off x="3853157" y="4723317"/>
            <a:ext cx="335996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08" name="Rectangle 143">
            <a:extLst>
              <a:ext uri="{FF2B5EF4-FFF2-40B4-BE49-F238E27FC236}">
                <a16:creationId xmlns:a16="http://schemas.microsoft.com/office/drawing/2014/main" id="{AF73DF9B-3105-4E15-B135-79D316FE19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8750" y="4745718"/>
            <a:ext cx="52678" cy="5180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09" name="Rectangle 144">
            <a:extLst>
              <a:ext uri="{FF2B5EF4-FFF2-40B4-BE49-F238E27FC236}">
                <a16:creationId xmlns:a16="http://schemas.microsoft.com/office/drawing/2014/main" id="{58C3D0FB-AC05-4387-83B8-D3FBF69664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8750" y="4745718"/>
            <a:ext cx="52678" cy="51802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10" name="Rectangle 145">
            <a:extLst>
              <a:ext uri="{FF2B5EF4-FFF2-40B4-BE49-F238E27FC236}">
                <a16:creationId xmlns:a16="http://schemas.microsoft.com/office/drawing/2014/main" id="{A71C9158-7AA3-4062-9F07-EBBE97C15A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0882" y="4702317"/>
            <a:ext cx="52678" cy="5180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11" name="Rectangle 146">
            <a:extLst>
              <a:ext uri="{FF2B5EF4-FFF2-40B4-BE49-F238E27FC236}">
                <a16:creationId xmlns:a16="http://schemas.microsoft.com/office/drawing/2014/main" id="{4EB7E5CF-6A92-49B6-BDB5-C3310C21D3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0882" y="4702317"/>
            <a:ext cx="52678" cy="51802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12" name="Rectangle 147">
            <a:extLst>
              <a:ext uri="{FF2B5EF4-FFF2-40B4-BE49-F238E27FC236}">
                <a16:creationId xmlns:a16="http://schemas.microsoft.com/office/drawing/2014/main" id="{A6A69C33-2412-413C-9928-65EAFCA97D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8750" y="4653315"/>
            <a:ext cx="52678" cy="5180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13" name="Rectangle 148">
            <a:extLst>
              <a:ext uri="{FF2B5EF4-FFF2-40B4-BE49-F238E27FC236}">
                <a16:creationId xmlns:a16="http://schemas.microsoft.com/office/drawing/2014/main" id="{673A321B-2AA4-4415-8736-39790AE251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8750" y="4653315"/>
            <a:ext cx="52678" cy="51802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14" name="Rectangle 149">
            <a:extLst>
              <a:ext uri="{FF2B5EF4-FFF2-40B4-BE49-F238E27FC236}">
                <a16:creationId xmlns:a16="http://schemas.microsoft.com/office/drawing/2014/main" id="{EEAB04FA-6CB1-4D56-AD59-AFBC5AB3D5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528" y="4684116"/>
            <a:ext cx="52678" cy="5180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15" name="Rectangle 150">
            <a:extLst>
              <a:ext uri="{FF2B5EF4-FFF2-40B4-BE49-F238E27FC236}">
                <a16:creationId xmlns:a16="http://schemas.microsoft.com/office/drawing/2014/main" id="{362C1135-14C6-4D2A-AF64-B23E729F4E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528" y="4684116"/>
            <a:ext cx="52678" cy="51802"/>
          </a:xfrm>
          <a:prstGeom prst="rect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16" name="Line 151">
            <a:extLst>
              <a:ext uri="{FF2B5EF4-FFF2-40B4-BE49-F238E27FC236}">
                <a16:creationId xmlns:a16="http://schemas.microsoft.com/office/drawing/2014/main" id="{D362C3EA-6384-4FBD-B916-B883160B8F1D}"/>
              </a:ext>
            </a:extLst>
          </p:cNvPr>
          <p:cNvSpPr>
            <a:spLocks noChangeShapeType="1"/>
          </p:cNvSpPr>
          <p:nvPr/>
        </p:nvSpPr>
        <p:spPr bwMode="auto">
          <a:xfrm>
            <a:off x="3347740" y="4798919"/>
            <a:ext cx="335996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17" name="Oval 152">
            <a:extLst>
              <a:ext uri="{FF2B5EF4-FFF2-40B4-BE49-F238E27FC236}">
                <a16:creationId xmlns:a16="http://schemas.microsoft.com/office/drawing/2014/main" id="{CF51DC09-CB3D-4E7D-A826-FEF9EF020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1705" y="4773719"/>
            <a:ext cx="54101" cy="5180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18" name="Oval 153">
            <a:extLst>
              <a:ext uri="{FF2B5EF4-FFF2-40B4-BE49-F238E27FC236}">
                <a16:creationId xmlns:a16="http://schemas.microsoft.com/office/drawing/2014/main" id="{C1664215-3C66-454E-9926-D35FFE93AB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1705" y="4773719"/>
            <a:ext cx="54101" cy="5180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19" name="Oval 154">
            <a:extLst>
              <a:ext uri="{FF2B5EF4-FFF2-40B4-BE49-F238E27FC236}">
                <a16:creationId xmlns:a16="http://schemas.microsoft.com/office/drawing/2014/main" id="{EA9477DF-FC04-488A-A73F-8AC1902B6F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7740" y="4773719"/>
            <a:ext cx="52678" cy="5180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20" name="Oval 155">
            <a:extLst>
              <a:ext uri="{FF2B5EF4-FFF2-40B4-BE49-F238E27FC236}">
                <a16:creationId xmlns:a16="http://schemas.microsoft.com/office/drawing/2014/main" id="{3C15F24B-974F-4175-8AFC-79DFEB6008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7740" y="4773719"/>
            <a:ext cx="52678" cy="5180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21" name="Oval 156">
            <a:extLst>
              <a:ext uri="{FF2B5EF4-FFF2-40B4-BE49-F238E27FC236}">
                <a16:creationId xmlns:a16="http://schemas.microsoft.com/office/drawing/2014/main" id="{C698AA3A-C104-40E9-8C57-D180AD64D7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7093" y="4773719"/>
            <a:ext cx="52678" cy="5180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22" name="Oval 157">
            <a:extLst>
              <a:ext uri="{FF2B5EF4-FFF2-40B4-BE49-F238E27FC236}">
                <a16:creationId xmlns:a16="http://schemas.microsoft.com/office/drawing/2014/main" id="{6CF455D0-94BC-4383-B173-89BC3683F7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7093" y="4773719"/>
            <a:ext cx="52678" cy="5180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23" name="Oval 158">
            <a:extLst>
              <a:ext uri="{FF2B5EF4-FFF2-40B4-BE49-F238E27FC236}">
                <a16:creationId xmlns:a16="http://schemas.microsoft.com/office/drawing/2014/main" id="{44B95C20-2E9A-4048-BBEE-1B2EBD1EA5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1058" y="4773719"/>
            <a:ext cx="52678" cy="51802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24" name="Oval 159">
            <a:extLst>
              <a:ext uri="{FF2B5EF4-FFF2-40B4-BE49-F238E27FC236}">
                <a16:creationId xmlns:a16="http://schemas.microsoft.com/office/drawing/2014/main" id="{7CF3C95D-3722-4C22-9B65-7AE68B67DF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1058" y="4773719"/>
            <a:ext cx="52678" cy="51802"/>
          </a:xfrm>
          <a:prstGeom prst="ellipse">
            <a:avLst/>
          </a:prstGeom>
          <a:noFill/>
          <a:ln w="15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515" name="TextBox 514">
            <a:extLst>
              <a:ext uri="{FF2B5EF4-FFF2-40B4-BE49-F238E27FC236}">
                <a16:creationId xmlns:a16="http://schemas.microsoft.com/office/drawing/2014/main" id="{009EA6DD-6C78-4B2D-986B-A092AD997A8A}"/>
              </a:ext>
            </a:extLst>
          </p:cNvPr>
          <p:cNvSpPr txBox="1"/>
          <p:nvPr/>
        </p:nvSpPr>
        <p:spPr>
          <a:xfrm>
            <a:off x="3243617" y="2849522"/>
            <a:ext cx="1033060" cy="230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fr-CH" sz="11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7" name="TextBox 516">
            <a:extLst>
              <a:ext uri="{FF2B5EF4-FFF2-40B4-BE49-F238E27FC236}">
                <a16:creationId xmlns:a16="http://schemas.microsoft.com/office/drawing/2014/main" id="{E0FA00BD-F83D-4125-9560-384C1F98EE8B}"/>
              </a:ext>
            </a:extLst>
          </p:cNvPr>
          <p:cNvSpPr txBox="1"/>
          <p:nvPr/>
        </p:nvSpPr>
        <p:spPr>
          <a:xfrm>
            <a:off x="5310479" y="3454596"/>
            <a:ext cx="429489" cy="230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>
                <a:latin typeface="Arial" panose="020B0604020202020204" pitchFamily="34" charset="0"/>
                <a:cs typeface="Arial" panose="020B0604020202020204" pitchFamily="34" charset="0"/>
              </a:rPr>
              <a:t>n=4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BC8589A4-FAF6-49F6-BA91-EF0A7CF043AF}"/>
              </a:ext>
            </a:extLst>
          </p:cNvPr>
          <p:cNvSpPr txBox="1"/>
          <p:nvPr/>
        </p:nvSpPr>
        <p:spPr>
          <a:xfrm>
            <a:off x="2183882" y="5372114"/>
            <a:ext cx="2086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   TGF</a:t>
            </a:r>
            <a:r>
              <a:rPr lang="el-GR" sz="12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fr-CH" sz="12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(72 h)  -           +   </a:t>
            </a:r>
            <a:endParaRPr lang="fr-CH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AA47C0A5-3382-4982-88E6-0DE31C78C2B9}"/>
              </a:ext>
            </a:extLst>
          </p:cNvPr>
          <p:cNvSpPr txBox="1"/>
          <p:nvPr/>
        </p:nvSpPr>
        <p:spPr>
          <a:xfrm>
            <a:off x="4292098" y="5366102"/>
            <a:ext cx="2086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   TGF</a:t>
            </a:r>
            <a:r>
              <a:rPr lang="el-GR" sz="12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fr-CH" sz="12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(72 h)  -           +   </a:t>
            </a:r>
            <a:endParaRPr lang="fr-CH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94FBAD92-EE52-471D-ABFA-D9836BFA1CE2}"/>
              </a:ext>
            </a:extLst>
          </p:cNvPr>
          <p:cNvSpPr txBox="1"/>
          <p:nvPr/>
        </p:nvSpPr>
        <p:spPr>
          <a:xfrm rot="16200000">
            <a:off x="1988818" y="4147881"/>
            <a:ext cx="113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Fold change</a:t>
            </a:r>
            <a:endParaRPr lang="fr-CH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5E7C84D7-CDA2-46B6-A03A-0733ED759D57}"/>
              </a:ext>
            </a:extLst>
          </p:cNvPr>
          <p:cNvSpPr txBox="1"/>
          <p:nvPr/>
        </p:nvSpPr>
        <p:spPr>
          <a:xfrm>
            <a:off x="29321" y="5362968"/>
            <a:ext cx="22129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fr-CH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Hypoxia</a:t>
            </a:r>
            <a:r>
              <a:rPr lang="fr-CH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(48 h)  -           +   </a:t>
            </a:r>
            <a:endParaRPr lang="fr-CH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F8B8EA54-BC6E-4E3B-A921-B57D02CD752B}"/>
              </a:ext>
            </a:extLst>
          </p:cNvPr>
          <p:cNvSpPr txBox="1"/>
          <p:nvPr/>
        </p:nvSpPr>
        <p:spPr>
          <a:xfrm rot="16200000">
            <a:off x="-75965" y="4158545"/>
            <a:ext cx="1132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Fold change</a:t>
            </a:r>
            <a:endParaRPr lang="fr-CH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3A6154DC-4FED-496C-A676-07A5080CB1F5}"/>
              </a:ext>
            </a:extLst>
          </p:cNvPr>
          <p:cNvSpPr txBox="1"/>
          <p:nvPr/>
        </p:nvSpPr>
        <p:spPr>
          <a:xfrm>
            <a:off x="1196004" y="2839589"/>
            <a:ext cx="10330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sdha</a:t>
            </a:r>
            <a:endParaRPr lang="fr-CH" sz="11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8178259E-B8A6-4A66-A851-F0D4857F5008}"/>
              </a:ext>
            </a:extLst>
          </p:cNvPr>
          <p:cNvSpPr txBox="1"/>
          <p:nvPr/>
        </p:nvSpPr>
        <p:spPr>
          <a:xfrm>
            <a:off x="169552" y="2427831"/>
            <a:ext cx="6659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fr-CH" sz="11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B6A1D7AC-79EE-485F-BD45-605962D457B0}"/>
              </a:ext>
            </a:extLst>
          </p:cNvPr>
          <p:cNvSpPr txBox="1"/>
          <p:nvPr/>
        </p:nvSpPr>
        <p:spPr>
          <a:xfrm>
            <a:off x="2260254" y="2436954"/>
            <a:ext cx="6659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fr-CH" sz="11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EBE6733-E005-4DB6-9399-6DF9D4121A2A}"/>
              </a:ext>
            </a:extLst>
          </p:cNvPr>
          <p:cNvSpPr txBox="1"/>
          <p:nvPr/>
        </p:nvSpPr>
        <p:spPr>
          <a:xfrm>
            <a:off x="4419269" y="2415654"/>
            <a:ext cx="6659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fr-CH" sz="11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2EDD5FB-B3B3-4344-8EF5-2452E8EC0F7D}"/>
              </a:ext>
            </a:extLst>
          </p:cNvPr>
          <p:cNvSpPr txBox="1"/>
          <p:nvPr/>
        </p:nvSpPr>
        <p:spPr>
          <a:xfrm>
            <a:off x="5875840" y="3213324"/>
            <a:ext cx="475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fr-CH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09" name="Group 508">
            <a:extLst>
              <a:ext uri="{FF2B5EF4-FFF2-40B4-BE49-F238E27FC236}">
                <a16:creationId xmlns:a16="http://schemas.microsoft.com/office/drawing/2014/main" id="{03008198-0F5A-4645-A3F3-92504931CB1E}"/>
              </a:ext>
            </a:extLst>
          </p:cNvPr>
          <p:cNvGrpSpPr/>
          <p:nvPr/>
        </p:nvGrpSpPr>
        <p:grpSpPr>
          <a:xfrm>
            <a:off x="795455" y="3340493"/>
            <a:ext cx="1519238" cy="2022475"/>
            <a:chOff x="-1849438" y="1643063"/>
            <a:chExt cx="1519238" cy="2022475"/>
          </a:xfrm>
        </p:grpSpPr>
        <p:sp>
          <p:nvSpPr>
            <p:cNvPr id="53" name="Freeform 20">
              <a:extLst>
                <a:ext uri="{FF2B5EF4-FFF2-40B4-BE49-F238E27FC236}">
                  <a16:creationId xmlns:a16="http://schemas.microsoft.com/office/drawing/2014/main" id="{08268F7E-522D-4F35-AE89-9C6205409E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568450" y="3549650"/>
              <a:ext cx="1238250" cy="77788"/>
            </a:xfrm>
            <a:custGeom>
              <a:avLst/>
              <a:gdLst>
                <a:gd name="T0" fmla="*/ 0 w 780"/>
                <a:gd name="T1" fmla="*/ 0 h 49"/>
                <a:gd name="T2" fmla="*/ 780 w 780"/>
                <a:gd name="T3" fmla="*/ 0 h 49"/>
                <a:gd name="T4" fmla="*/ 224 w 780"/>
                <a:gd name="T5" fmla="*/ 49 h 49"/>
                <a:gd name="T6" fmla="*/ 224 w 780"/>
                <a:gd name="T7" fmla="*/ 0 h 49"/>
                <a:gd name="T8" fmla="*/ 553 w 780"/>
                <a:gd name="T9" fmla="*/ 49 h 49"/>
                <a:gd name="T10" fmla="*/ 553 w 780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0" h="49">
                  <a:moveTo>
                    <a:pt x="0" y="0"/>
                  </a:moveTo>
                  <a:lnTo>
                    <a:pt x="780" y="0"/>
                  </a:lnTo>
                  <a:moveTo>
                    <a:pt x="224" y="49"/>
                  </a:moveTo>
                  <a:lnTo>
                    <a:pt x="224" y="0"/>
                  </a:lnTo>
                  <a:moveTo>
                    <a:pt x="553" y="49"/>
                  </a:moveTo>
                  <a:lnTo>
                    <a:pt x="553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54" name="Rectangle 21">
              <a:extLst>
                <a:ext uri="{FF2B5EF4-FFF2-40B4-BE49-F238E27FC236}">
                  <a16:creationId xmlns:a16="http://schemas.microsoft.com/office/drawing/2014/main" id="{F13C3DFE-10D7-4343-BC7F-FDDA05B389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849438" y="3471863"/>
              <a:ext cx="260350" cy="19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0.8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22">
              <a:extLst>
                <a:ext uri="{FF2B5EF4-FFF2-40B4-BE49-F238E27FC236}">
                  <a16:creationId xmlns:a16="http://schemas.microsoft.com/office/drawing/2014/main" id="{EB55FDA2-8601-4F71-9119-C1F920BCA9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849438" y="3016250"/>
              <a:ext cx="260350" cy="19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Rectangle 23">
              <a:extLst>
                <a:ext uri="{FF2B5EF4-FFF2-40B4-BE49-F238E27FC236}">
                  <a16:creationId xmlns:a16="http://schemas.microsoft.com/office/drawing/2014/main" id="{C8E735FD-AE3D-4678-93FB-5D890EB0C7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849438" y="2557463"/>
              <a:ext cx="260350" cy="19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1.2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24">
              <a:extLst>
                <a:ext uri="{FF2B5EF4-FFF2-40B4-BE49-F238E27FC236}">
                  <a16:creationId xmlns:a16="http://schemas.microsoft.com/office/drawing/2014/main" id="{E01EF0CB-696F-43B3-B970-80CE517CDC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849438" y="2100263"/>
              <a:ext cx="260350" cy="19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1.4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25">
              <a:extLst>
                <a:ext uri="{FF2B5EF4-FFF2-40B4-BE49-F238E27FC236}">
                  <a16:creationId xmlns:a16="http://schemas.microsoft.com/office/drawing/2014/main" id="{003A3AE7-5079-4C08-904D-03831252B9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849438" y="1643063"/>
              <a:ext cx="260350" cy="193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1.6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Freeform 26">
              <a:extLst>
                <a:ext uri="{FF2B5EF4-FFF2-40B4-BE49-F238E27FC236}">
                  <a16:creationId xmlns:a16="http://schemas.microsoft.com/office/drawing/2014/main" id="{2EF1BC2D-4D30-4EE2-88E9-98354DDABC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638300" y="1711325"/>
              <a:ext cx="77788" cy="1847850"/>
            </a:xfrm>
            <a:custGeom>
              <a:avLst/>
              <a:gdLst>
                <a:gd name="T0" fmla="*/ 49 w 49"/>
                <a:gd name="T1" fmla="*/ 1164 h 1164"/>
                <a:gd name="T2" fmla="*/ 49 w 49"/>
                <a:gd name="T3" fmla="*/ 0 h 1164"/>
                <a:gd name="T4" fmla="*/ 49 w 49"/>
                <a:gd name="T5" fmla="*/ 1158 h 1164"/>
                <a:gd name="T6" fmla="*/ 0 w 49"/>
                <a:gd name="T7" fmla="*/ 1158 h 1164"/>
                <a:gd name="T8" fmla="*/ 49 w 49"/>
                <a:gd name="T9" fmla="*/ 871 h 1164"/>
                <a:gd name="T10" fmla="*/ 0 w 49"/>
                <a:gd name="T11" fmla="*/ 871 h 1164"/>
                <a:gd name="T12" fmla="*/ 49 w 49"/>
                <a:gd name="T13" fmla="*/ 582 h 1164"/>
                <a:gd name="T14" fmla="*/ 0 w 49"/>
                <a:gd name="T15" fmla="*/ 582 h 1164"/>
                <a:gd name="T16" fmla="*/ 49 w 49"/>
                <a:gd name="T17" fmla="*/ 294 h 1164"/>
                <a:gd name="T18" fmla="*/ 0 w 49"/>
                <a:gd name="T19" fmla="*/ 294 h 1164"/>
                <a:gd name="T20" fmla="*/ 49 w 49"/>
                <a:gd name="T21" fmla="*/ 6 h 1164"/>
                <a:gd name="T22" fmla="*/ 0 w 49"/>
                <a:gd name="T23" fmla="*/ 6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1164">
                  <a:moveTo>
                    <a:pt x="49" y="1164"/>
                  </a:moveTo>
                  <a:lnTo>
                    <a:pt x="49" y="0"/>
                  </a:lnTo>
                  <a:moveTo>
                    <a:pt x="49" y="1158"/>
                  </a:moveTo>
                  <a:lnTo>
                    <a:pt x="0" y="1158"/>
                  </a:lnTo>
                  <a:moveTo>
                    <a:pt x="49" y="871"/>
                  </a:moveTo>
                  <a:lnTo>
                    <a:pt x="0" y="871"/>
                  </a:lnTo>
                  <a:moveTo>
                    <a:pt x="49" y="582"/>
                  </a:moveTo>
                  <a:lnTo>
                    <a:pt x="0" y="582"/>
                  </a:lnTo>
                  <a:moveTo>
                    <a:pt x="49" y="294"/>
                  </a:moveTo>
                  <a:lnTo>
                    <a:pt x="0" y="294"/>
                  </a:lnTo>
                  <a:moveTo>
                    <a:pt x="49" y="6"/>
                  </a:moveTo>
                  <a:lnTo>
                    <a:pt x="0" y="6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60" name="Line 27">
              <a:extLst>
                <a:ext uri="{FF2B5EF4-FFF2-40B4-BE49-F238E27FC236}">
                  <a16:creationId xmlns:a16="http://schemas.microsoft.com/office/drawing/2014/main" id="{1D35FE23-EF29-46BD-99F4-EB3379A085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88975" y="2940050"/>
              <a:ext cx="0" cy="22860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61" name="Line 28">
              <a:extLst>
                <a:ext uri="{FF2B5EF4-FFF2-40B4-BE49-F238E27FC236}">
                  <a16:creationId xmlns:a16="http://schemas.microsoft.com/office/drawing/2014/main" id="{68E20223-A573-45F4-8B0E-5C5E5480D2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688975" y="3168650"/>
              <a:ext cx="0" cy="22860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62" name="Line 29">
              <a:extLst>
                <a:ext uri="{FF2B5EF4-FFF2-40B4-BE49-F238E27FC236}">
                  <a16:creationId xmlns:a16="http://schemas.microsoft.com/office/drawing/2014/main" id="{5CF1F33F-2237-42AB-88CB-B98556C121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776288" y="2940050"/>
              <a:ext cx="174625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63" name="Line 30">
              <a:extLst>
                <a:ext uri="{FF2B5EF4-FFF2-40B4-BE49-F238E27FC236}">
                  <a16:creationId xmlns:a16="http://schemas.microsoft.com/office/drawing/2014/main" id="{E7BBE7AF-72C9-4C0A-87B8-BBAC01E0C9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776288" y="3397250"/>
              <a:ext cx="174625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48" name="Line 31">
              <a:extLst>
                <a:ext uri="{FF2B5EF4-FFF2-40B4-BE49-F238E27FC236}">
                  <a16:creationId xmlns:a16="http://schemas.microsoft.com/office/drawing/2014/main" id="{988C5A04-312C-48AB-AE22-CE58338B7B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862013" y="3168650"/>
              <a:ext cx="347663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49" name="Rectangle 32">
              <a:extLst>
                <a:ext uri="{FF2B5EF4-FFF2-40B4-BE49-F238E27FC236}">
                  <a16:creationId xmlns:a16="http://schemas.microsoft.com/office/drawing/2014/main" id="{A62C3B54-2964-4E34-B9D7-7EC1CEE1C2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15963" y="3281363"/>
              <a:ext cx="53975" cy="555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50" name="Rectangle 33">
              <a:extLst>
                <a:ext uri="{FF2B5EF4-FFF2-40B4-BE49-F238E27FC236}">
                  <a16:creationId xmlns:a16="http://schemas.microsoft.com/office/drawing/2014/main" id="{CF4BCAA8-3B17-4B41-B4F1-A7E0A60E2D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15963" y="3281363"/>
              <a:ext cx="53975" cy="55563"/>
            </a:xfrm>
            <a:prstGeom prst="rect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51" name="Rectangle 34">
              <a:extLst>
                <a:ext uri="{FF2B5EF4-FFF2-40B4-BE49-F238E27FC236}">
                  <a16:creationId xmlns:a16="http://schemas.microsoft.com/office/drawing/2014/main" id="{5A364419-1304-40C2-81F4-977397A3A2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15963" y="3144838"/>
              <a:ext cx="53975" cy="555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52" name="Rectangle 35">
              <a:extLst>
                <a:ext uri="{FF2B5EF4-FFF2-40B4-BE49-F238E27FC236}">
                  <a16:creationId xmlns:a16="http://schemas.microsoft.com/office/drawing/2014/main" id="{2223D556-E9B1-4716-9865-43458EF919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15963" y="3144838"/>
              <a:ext cx="53975" cy="55563"/>
            </a:xfrm>
            <a:prstGeom prst="rect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53" name="Rectangle 36">
              <a:extLst>
                <a:ext uri="{FF2B5EF4-FFF2-40B4-BE49-F238E27FC236}">
                  <a16:creationId xmlns:a16="http://schemas.microsoft.com/office/drawing/2014/main" id="{6DF9B032-11F0-475B-8D5D-B1FE44AB67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15963" y="3216275"/>
              <a:ext cx="53975" cy="555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54" name="Rectangle 37">
              <a:extLst>
                <a:ext uri="{FF2B5EF4-FFF2-40B4-BE49-F238E27FC236}">
                  <a16:creationId xmlns:a16="http://schemas.microsoft.com/office/drawing/2014/main" id="{3BE8B9F7-8F5D-455A-BF9F-01F5EFEF4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15963" y="3216275"/>
              <a:ext cx="53975" cy="55563"/>
            </a:xfrm>
            <a:prstGeom prst="rect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55" name="Rectangle 38">
              <a:extLst>
                <a:ext uri="{FF2B5EF4-FFF2-40B4-BE49-F238E27FC236}">
                  <a16:creationId xmlns:a16="http://schemas.microsoft.com/office/drawing/2014/main" id="{DC14EC90-0039-4FF9-B8F7-38FD893948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15963" y="3452813"/>
              <a:ext cx="53975" cy="555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56" name="Rectangle 39">
              <a:extLst>
                <a:ext uri="{FF2B5EF4-FFF2-40B4-BE49-F238E27FC236}">
                  <a16:creationId xmlns:a16="http://schemas.microsoft.com/office/drawing/2014/main" id="{9DA8DEB3-90A1-4E2F-B8AF-CD8C67AC9D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15963" y="3452813"/>
              <a:ext cx="53975" cy="55563"/>
            </a:xfrm>
            <a:prstGeom prst="rect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57" name="Rectangle 40">
              <a:extLst>
                <a:ext uri="{FF2B5EF4-FFF2-40B4-BE49-F238E27FC236}">
                  <a16:creationId xmlns:a16="http://schemas.microsoft.com/office/drawing/2014/main" id="{8D473365-C5C4-454F-ADBB-27766FE14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71525" y="2887663"/>
              <a:ext cx="55563" cy="539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58" name="Rectangle 41">
              <a:extLst>
                <a:ext uri="{FF2B5EF4-FFF2-40B4-BE49-F238E27FC236}">
                  <a16:creationId xmlns:a16="http://schemas.microsoft.com/office/drawing/2014/main" id="{3AD091E7-90CC-427E-831E-8C7C1BFA2D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71525" y="2887663"/>
              <a:ext cx="55563" cy="53975"/>
            </a:xfrm>
            <a:prstGeom prst="rect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59" name="Rectangle 42">
              <a:extLst>
                <a:ext uri="{FF2B5EF4-FFF2-40B4-BE49-F238E27FC236}">
                  <a16:creationId xmlns:a16="http://schemas.microsoft.com/office/drawing/2014/main" id="{0C16CEF1-9B6A-41F7-A9ED-FC147B1DF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61988" y="2867025"/>
              <a:ext cx="55563" cy="555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60" name="Rectangle 43">
              <a:extLst>
                <a:ext uri="{FF2B5EF4-FFF2-40B4-BE49-F238E27FC236}">
                  <a16:creationId xmlns:a16="http://schemas.microsoft.com/office/drawing/2014/main" id="{2D225BA6-6E3A-46A8-927F-027E19BD8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661988" y="2867025"/>
              <a:ext cx="55563" cy="55563"/>
            </a:xfrm>
            <a:prstGeom prst="rect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61" name="Line 44">
              <a:extLst>
                <a:ext uri="{FF2B5EF4-FFF2-40B4-BE49-F238E27FC236}">
                  <a16:creationId xmlns:a16="http://schemas.microsoft.com/office/drawing/2014/main" id="{40B35D8B-9FAC-45D0-AE38-40871C5762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1212850" y="3086100"/>
              <a:ext cx="0" cy="476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62" name="Line 45">
              <a:extLst>
                <a:ext uri="{FF2B5EF4-FFF2-40B4-BE49-F238E27FC236}">
                  <a16:creationId xmlns:a16="http://schemas.microsoft.com/office/drawing/2014/main" id="{AB5114A1-0751-4641-82B2-8021019376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1212850" y="3090863"/>
              <a:ext cx="0" cy="635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63" name="Line 46">
              <a:extLst>
                <a:ext uri="{FF2B5EF4-FFF2-40B4-BE49-F238E27FC236}">
                  <a16:creationId xmlns:a16="http://schemas.microsoft.com/office/drawing/2014/main" id="{F2BF241C-A27F-4291-90C5-E4E2BF23B2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1298575" y="3086100"/>
              <a:ext cx="173038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64" name="Line 47">
              <a:extLst>
                <a:ext uri="{FF2B5EF4-FFF2-40B4-BE49-F238E27FC236}">
                  <a16:creationId xmlns:a16="http://schemas.microsoft.com/office/drawing/2014/main" id="{55FB9228-4BAA-4983-91E6-138BD6E35E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1298575" y="3097213"/>
              <a:ext cx="173038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86" name="Line 48">
              <a:extLst>
                <a:ext uri="{FF2B5EF4-FFF2-40B4-BE49-F238E27FC236}">
                  <a16:creationId xmlns:a16="http://schemas.microsoft.com/office/drawing/2014/main" id="{252558B9-75D7-414C-8D4C-F6FB99154B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1385888" y="3090863"/>
              <a:ext cx="347663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87" name="Oval 49">
              <a:extLst>
                <a:ext uri="{FF2B5EF4-FFF2-40B4-BE49-F238E27FC236}">
                  <a16:creationId xmlns:a16="http://schemas.microsoft.com/office/drawing/2014/main" id="{B23269B5-E461-453F-8AEF-009FA2F070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211263" y="3067050"/>
              <a:ext cx="55563" cy="55563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88" name="Oval 50">
              <a:extLst>
                <a:ext uri="{FF2B5EF4-FFF2-40B4-BE49-F238E27FC236}">
                  <a16:creationId xmlns:a16="http://schemas.microsoft.com/office/drawing/2014/main" id="{7D8CF082-C9AD-4E26-B68D-66A93F7452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211263" y="3067050"/>
              <a:ext cx="55563" cy="55563"/>
            </a:xfrm>
            <a:prstGeom prst="ellipse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89" name="Oval 51">
              <a:extLst>
                <a:ext uri="{FF2B5EF4-FFF2-40B4-BE49-F238E27FC236}">
                  <a16:creationId xmlns:a16="http://schemas.microsoft.com/office/drawing/2014/main" id="{CE48664E-CB28-411E-890C-A509783F09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328738" y="3051175"/>
              <a:ext cx="55563" cy="55563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98" name="Oval 52">
              <a:extLst>
                <a:ext uri="{FF2B5EF4-FFF2-40B4-BE49-F238E27FC236}">
                  <a16:creationId xmlns:a16="http://schemas.microsoft.com/office/drawing/2014/main" id="{812736B2-EEB5-46F5-A12F-E5FC86AD7F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328738" y="3051175"/>
              <a:ext cx="55563" cy="55563"/>
            </a:xfrm>
            <a:prstGeom prst="ellipse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499" name="Oval 53">
              <a:extLst>
                <a:ext uri="{FF2B5EF4-FFF2-40B4-BE49-F238E27FC236}">
                  <a16:creationId xmlns:a16="http://schemas.microsoft.com/office/drawing/2014/main" id="{A7113799-9412-40E9-BCA7-05AAD06E78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385888" y="3067050"/>
              <a:ext cx="55563" cy="55563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500" name="Oval 54">
              <a:extLst>
                <a:ext uri="{FF2B5EF4-FFF2-40B4-BE49-F238E27FC236}">
                  <a16:creationId xmlns:a16="http://schemas.microsoft.com/office/drawing/2014/main" id="{74375E79-8D62-48B9-9713-5B8F99D3CD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385888" y="3067050"/>
              <a:ext cx="55563" cy="55563"/>
            </a:xfrm>
            <a:prstGeom prst="ellipse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501" name="Oval 55">
              <a:extLst>
                <a:ext uri="{FF2B5EF4-FFF2-40B4-BE49-F238E27FC236}">
                  <a16:creationId xmlns:a16="http://schemas.microsoft.com/office/drawing/2014/main" id="{6AA6B6FA-DCB9-47AF-BE00-57174DBC95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270000" y="3067050"/>
              <a:ext cx="55563" cy="55563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502" name="Oval 56">
              <a:extLst>
                <a:ext uri="{FF2B5EF4-FFF2-40B4-BE49-F238E27FC236}">
                  <a16:creationId xmlns:a16="http://schemas.microsoft.com/office/drawing/2014/main" id="{F2F83D64-7D70-49B1-BF73-5967E9B39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270000" y="3067050"/>
              <a:ext cx="55563" cy="55563"/>
            </a:xfrm>
            <a:prstGeom prst="ellipse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504" name="Oval 57">
              <a:extLst>
                <a:ext uri="{FF2B5EF4-FFF2-40B4-BE49-F238E27FC236}">
                  <a16:creationId xmlns:a16="http://schemas.microsoft.com/office/drawing/2014/main" id="{3F1B093D-359E-47BF-A024-D48BCE6620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093788" y="3067050"/>
              <a:ext cx="55563" cy="55563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505" name="Oval 58">
              <a:extLst>
                <a:ext uri="{FF2B5EF4-FFF2-40B4-BE49-F238E27FC236}">
                  <a16:creationId xmlns:a16="http://schemas.microsoft.com/office/drawing/2014/main" id="{340EB9D3-5CF5-4868-AB1C-274024E9C7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093788" y="3067050"/>
              <a:ext cx="55563" cy="55563"/>
            </a:xfrm>
            <a:prstGeom prst="ellipse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506" name="Oval 59">
              <a:extLst>
                <a:ext uri="{FF2B5EF4-FFF2-40B4-BE49-F238E27FC236}">
                  <a16:creationId xmlns:a16="http://schemas.microsoft.com/office/drawing/2014/main" id="{533BC534-EBFB-42E1-A9C7-644451810A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52525" y="3067050"/>
              <a:ext cx="55563" cy="55563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  <p:sp>
          <p:nvSpPr>
            <p:cNvPr id="507" name="Oval 60">
              <a:extLst>
                <a:ext uri="{FF2B5EF4-FFF2-40B4-BE49-F238E27FC236}">
                  <a16:creationId xmlns:a16="http://schemas.microsoft.com/office/drawing/2014/main" id="{3572DDFF-9C2C-4498-984F-411917CE5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152525" y="3067050"/>
              <a:ext cx="55563" cy="55563"/>
            </a:xfrm>
            <a:prstGeom prst="ellipse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CH"/>
            </a:p>
          </p:txBody>
        </p:sp>
      </p:grpSp>
    </p:spTree>
    <p:extLst>
      <p:ext uri="{BB962C8B-B14F-4D97-AF65-F5344CB8AC3E}">
        <p14:creationId xmlns:p14="http://schemas.microsoft.com/office/powerpoint/2010/main" val="4182084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A8C1356-4486-4ED5-8761-1B84549AE871}"/>
              </a:ext>
            </a:extLst>
          </p:cNvPr>
          <p:cNvSpPr txBox="1"/>
          <p:nvPr/>
        </p:nvSpPr>
        <p:spPr>
          <a:xfrm>
            <a:off x="445750" y="7597253"/>
            <a:ext cx="59664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/>
              <a:t>Suppl. Fig 2. </a:t>
            </a:r>
            <a:r>
              <a:rPr lang="fr-CH" sz="1400" b="1" dirty="0" err="1"/>
              <a:t>Negative</a:t>
            </a:r>
            <a:r>
              <a:rPr lang="fr-CH" sz="1400" b="1" dirty="0"/>
              <a:t> </a:t>
            </a:r>
            <a:r>
              <a:rPr lang="fr-CH" sz="1400" b="1" dirty="0" err="1"/>
              <a:t>controls</a:t>
            </a:r>
            <a:r>
              <a:rPr lang="fr-CH" sz="1400" b="1" dirty="0"/>
              <a:t> for immunofluorescence </a:t>
            </a:r>
            <a:r>
              <a:rPr lang="fr-CH" sz="1400" b="1" dirty="0" err="1"/>
              <a:t>staining</a:t>
            </a:r>
            <a:r>
              <a:rPr lang="fr-CH" sz="1400" b="1" dirty="0"/>
              <a:t> for Arg-2, NGAL, and TGF</a:t>
            </a:r>
            <a:r>
              <a:rPr lang="el-GR" sz="1400" b="1" dirty="0"/>
              <a:t>β</a:t>
            </a:r>
            <a:r>
              <a:rPr lang="fr-CH" sz="1400" b="1" dirty="0"/>
              <a:t>1.</a:t>
            </a:r>
            <a:endParaRPr lang="fr-CH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467400-BDA2-41C9-9E09-5BC508B50A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791" y="2749217"/>
            <a:ext cx="2097504" cy="20975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E2E5F77-D587-4CFA-B233-0241413EB5D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758" y="300785"/>
            <a:ext cx="2109537" cy="210953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699E097-777A-4675-8215-C6D048CBC682}"/>
              </a:ext>
            </a:extLst>
          </p:cNvPr>
          <p:cNvSpPr txBox="1"/>
          <p:nvPr/>
        </p:nvSpPr>
        <p:spPr>
          <a:xfrm rot="5400000">
            <a:off x="5221747" y="1224749"/>
            <a:ext cx="16692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Negative control</a:t>
            </a:r>
            <a:endParaRPr lang="fr-CH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23A2CC-072A-4708-A595-302810A798A8}"/>
              </a:ext>
            </a:extLst>
          </p:cNvPr>
          <p:cNvSpPr txBox="1"/>
          <p:nvPr/>
        </p:nvSpPr>
        <p:spPr>
          <a:xfrm rot="5400000">
            <a:off x="5114674" y="3728212"/>
            <a:ext cx="18833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Negative control</a:t>
            </a:r>
            <a:endParaRPr lang="fr-CH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FC600FA-8D7D-4713-8524-C60D8F1A6361}"/>
              </a:ext>
            </a:extLst>
          </p:cNvPr>
          <p:cNvSpPr txBox="1"/>
          <p:nvPr/>
        </p:nvSpPr>
        <p:spPr>
          <a:xfrm rot="5400000">
            <a:off x="5114674" y="6045501"/>
            <a:ext cx="18833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TGF</a:t>
            </a:r>
            <a:r>
              <a:rPr 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fr-CH" sz="1100" b="1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negative control</a:t>
            </a:r>
            <a:endParaRPr lang="fr-CH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41FDFB4-1761-4E79-9EDA-D95D4CAD3C4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81" b="24994"/>
          <a:stretch/>
        </p:blipFill>
        <p:spPr>
          <a:xfrm>
            <a:off x="1319463" y="300787"/>
            <a:ext cx="2109537" cy="210953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B88869F-055B-46DB-B073-5DF05E6CBF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497" y="2749218"/>
            <a:ext cx="2097504" cy="2097504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BBAFB0BF-4836-4D62-9714-2A96E41F3242}"/>
              </a:ext>
            </a:extLst>
          </p:cNvPr>
          <p:cNvSpPr txBox="1"/>
          <p:nvPr/>
        </p:nvSpPr>
        <p:spPr>
          <a:xfrm rot="16200000">
            <a:off x="152346" y="1326339"/>
            <a:ext cx="18877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00B050"/>
                </a:solidFill>
              </a:rPr>
              <a:t>Arg-2</a:t>
            </a:r>
            <a:r>
              <a:rPr lang="en-US" sz="1200" b="1" dirty="0"/>
              <a:t>/</a:t>
            </a:r>
            <a:r>
              <a:rPr lang="en-US" sz="1200" b="1" dirty="0">
                <a:solidFill>
                  <a:srgbClr val="0070C0"/>
                </a:solidFill>
              </a:rPr>
              <a:t>DAPI</a:t>
            </a:r>
            <a:endParaRPr lang="fr-CH" sz="1200" b="1" dirty="0">
              <a:solidFill>
                <a:srgbClr val="0070C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E3112A-0AEC-48E3-87F0-7E25C4941D18}"/>
              </a:ext>
            </a:extLst>
          </p:cNvPr>
          <p:cNvSpPr txBox="1"/>
          <p:nvPr/>
        </p:nvSpPr>
        <p:spPr>
          <a:xfrm rot="16200000">
            <a:off x="152346" y="3659470"/>
            <a:ext cx="18877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00B050"/>
                </a:solidFill>
              </a:rPr>
              <a:t>NGAL</a:t>
            </a:r>
            <a:r>
              <a:rPr lang="en-US" sz="1200" b="1" dirty="0"/>
              <a:t>/</a:t>
            </a:r>
            <a:r>
              <a:rPr lang="en-US" sz="1200" b="1" dirty="0">
                <a:solidFill>
                  <a:srgbClr val="0070C0"/>
                </a:solidFill>
              </a:rPr>
              <a:t>DAPI</a:t>
            </a:r>
            <a:endParaRPr lang="fr-CH" sz="1200" b="1" dirty="0">
              <a:solidFill>
                <a:srgbClr val="0070C0"/>
              </a:solidFill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A484D9BD-CC4D-45EE-B1B3-E389892CCF8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48" t="95219" r="843" b="638"/>
          <a:stretch/>
        </p:blipFill>
        <p:spPr>
          <a:xfrm>
            <a:off x="2656278" y="2285778"/>
            <a:ext cx="632779" cy="6659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3A28589-6644-4022-BB40-6FE389AFA3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0792" y="5185616"/>
            <a:ext cx="2097504" cy="2097504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EA542C60-9CDE-48A4-A6C6-7B2356033F3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463" y="5185617"/>
            <a:ext cx="2109537" cy="2097503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8545C4DC-C1D8-4B95-9260-4D5C25517F52}"/>
              </a:ext>
            </a:extLst>
          </p:cNvPr>
          <p:cNvSpPr txBox="1"/>
          <p:nvPr/>
        </p:nvSpPr>
        <p:spPr>
          <a:xfrm rot="16200000">
            <a:off x="152347" y="6095869"/>
            <a:ext cx="18877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00B050"/>
                </a:solidFill>
              </a:rPr>
              <a:t>TGF</a:t>
            </a:r>
            <a:r>
              <a:rPr lang="el-GR" sz="1200" b="1" dirty="0">
                <a:solidFill>
                  <a:srgbClr val="00B050"/>
                </a:solidFill>
              </a:rPr>
              <a:t>β</a:t>
            </a:r>
            <a:r>
              <a:rPr lang="fr-CH" sz="1200" b="1" dirty="0">
                <a:solidFill>
                  <a:srgbClr val="00B050"/>
                </a:solidFill>
              </a:rPr>
              <a:t>1</a:t>
            </a:r>
            <a:r>
              <a:rPr lang="en-US" sz="1200" b="1" dirty="0"/>
              <a:t>/</a:t>
            </a:r>
            <a:r>
              <a:rPr lang="en-US" sz="1200" b="1" dirty="0">
                <a:solidFill>
                  <a:srgbClr val="0070C0"/>
                </a:solidFill>
              </a:rPr>
              <a:t>DAPI</a:t>
            </a:r>
            <a:endParaRPr lang="fr-CH" sz="1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107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58A7278E-7484-40BF-AA62-74D347032258}"/>
              </a:ext>
            </a:extLst>
          </p:cNvPr>
          <p:cNvGrpSpPr/>
          <p:nvPr/>
        </p:nvGrpSpPr>
        <p:grpSpPr>
          <a:xfrm>
            <a:off x="3728224" y="3788513"/>
            <a:ext cx="2968578" cy="355003"/>
            <a:chOff x="-50631" y="0"/>
            <a:chExt cx="4893430" cy="349250"/>
          </a:xfrm>
        </p:grpSpPr>
        <p:pic>
          <p:nvPicPr>
            <p:cNvPr id="4" name="Grafik 2">
              <a:extLst>
                <a:ext uri="{FF2B5EF4-FFF2-40B4-BE49-F238E27FC236}">
                  <a16:creationId xmlns:a16="http://schemas.microsoft.com/office/drawing/2014/main" id="{36C517AD-FCFC-46A4-8297-32479F995E9A}"/>
                </a:ext>
              </a:extLst>
            </p:cNvPr>
            <p:cNvPicPr/>
            <p:nvPr/>
          </p:nvPicPr>
          <p:blipFill rotWithShape="1">
            <a:blip r:embed="rId2"/>
            <a:srcRect l="70733" t="62622" r="3638" b="34027"/>
            <a:stretch/>
          </p:blipFill>
          <p:spPr bwMode="auto">
            <a:xfrm>
              <a:off x="304800" y="0"/>
              <a:ext cx="4272280" cy="34925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5" name="Textfeld 15">
              <a:extLst>
                <a:ext uri="{FF2B5EF4-FFF2-40B4-BE49-F238E27FC236}">
                  <a16:creationId xmlns:a16="http://schemas.microsoft.com/office/drawing/2014/main" id="{C129CB7D-7AE7-432C-B135-2C9487AA126A}"/>
                </a:ext>
              </a:extLst>
            </p:cNvPr>
            <p:cNvSpPr txBox="1"/>
            <p:nvPr/>
          </p:nvSpPr>
          <p:spPr>
            <a:xfrm>
              <a:off x="-50631" y="95250"/>
              <a:ext cx="355432" cy="254000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de-CH" sz="1100" b="1">
                  <a:solidFill>
                    <a:srgbClr val="000000"/>
                  </a:solidFill>
                  <a:effectLst/>
                  <a:latin typeface="Arial Narrow"/>
                  <a:ea typeface="Times New Roman"/>
                  <a:cs typeface="Times New Roman"/>
                </a:rPr>
                <a:t>0</a:t>
              </a:r>
              <a:endParaRPr lang="de-CH" sz="12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6" name="Textfeld 16">
              <a:extLst>
                <a:ext uri="{FF2B5EF4-FFF2-40B4-BE49-F238E27FC236}">
                  <a16:creationId xmlns:a16="http://schemas.microsoft.com/office/drawing/2014/main" id="{FE15D224-8B97-42EF-8B3C-B9B9421EF71C}"/>
                </a:ext>
              </a:extLst>
            </p:cNvPr>
            <p:cNvSpPr txBox="1"/>
            <p:nvPr/>
          </p:nvSpPr>
          <p:spPr>
            <a:xfrm>
              <a:off x="4487336" y="95250"/>
              <a:ext cx="355463" cy="254000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Aft>
                  <a:spcPts val="0"/>
                </a:spcAft>
              </a:pPr>
              <a:r>
                <a:rPr lang="de-DE" b="1" dirty="0">
                  <a:solidFill>
                    <a:srgbClr val="000000"/>
                  </a:solidFill>
                  <a:latin typeface="Arial Narrow"/>
                  <a:ea typeface="Times New Roman"/>
                  <a:cs typeface="Times New Roman"/>
                </a:rPr>
                <a:t>6</a:t>
              </a:r>
              <a:endParaRPr lang="de-CH" sz="1200" dirty="0">
                <a:effectLst/>
                <a:latin typeface="Times New Roman"/>
                <a:ea typeface="Times New Roman"/>
              </a:endParaRP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CDB2D8F6-E9C2-4663-9527-DE2A213EA3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573" y="1773520"/>
            <a:ext cx="6564854" cy="16204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116C1D0-1622-4A27-848B-ECE708351BB4}"/>
              </a:ext>
            </a:extLst>
          </p:cNvPr>
          <p:cNvSpPr txBox="1"/>
          <p:nvPr/>
        </p:nvSpPr>
        <p:spPr>
          <a:xfrm>
            <a:off x="161198" y="4634924"/>
            <a:ext cx="65502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/>
              <a:t>Suppl. Fig 3. Hypoxia significantly upregulates collagen genes in HK-2 cells. </a:t>
            </a:r>
            <a:r>
              <a:rPr lang="en-US" sz="1400" dirty="0" smtClean="0"/>
              <a:t>Data was extracted from </a:t>
            </a:r>
            <a:r>
              <a:rPr lang="en-US" sz="1400" b="1" dirty="0" smtClean="0"/>
              <a:t>o</a:t>
            </a:r>
            <a:r>
              <a:rPr lang="en-US" sz="1400" dirty="0" smtClean="0"/>
              <a:t>pen-source </a:t>
            </a:r>
            <a:r>
              <a:rPr lang="en-US" sz="1400" dirty="0"/>
              <a:t>database </a:t>
            </a:r>
            <a:r>
              <a:rPr lang="en-US" sz="1400" dirty="0" smtClean="0"/>
              <a:t>established by </a:t>
            </a:r>
            <a:r>
              <a:rPr lang="en-US" sz="1400" dirty="0" err="1" smtClean="0"/>
              <a:t>Shved</a:t>
            </a:r>
            <a:r>
              <a:rPr lang="en-US" sz="1400" dirty="0" smtClean="0"/>
              <a:t>., et. al</a:t>
            </a:r>
            <a:r>
              <a:rPr lang="en-US" sz="1400" dirty="0"/>
              <a:t>., </a:t>
            </a:r>
            <a:r>
              <a:rPr lang="en-US" sz="1400" dirty="0" err="1"/>
              <a:t>Sci</a:t>
            </a:r>
            <a:r>
              <a:rPr lang="en-US" sz="1400" dirty="0"/>
              <a:t> Rep, 7, </a:t>
            </a:r>
            <a:r>
              <a:rPr lang="en-US" sz="1400" dirty="0" smtClean="0"/>
              <a:t>8576. </a:t>
            </a:r>
            <a:r>
              <a:rPr lang="en-US" altLang="zh-CN" sz="1400" i="1" dirty="0" smtClean="0">
                <a:latin typeface="Times New Roman" panose="02020603050405020304" pitchFamily="18" charset="0"/>
              </a:rPr>
              <a:t>Collagen</a:t>
            </a:r>
            <a:r>
              <a:rPr lang="en-US" altLang="zh-CN" sz="1400" dirty="0" smtClean="0">
                <a:latin typeface="Times New Roman" panose="02020603050405020304" pitchFamily="18" charset="0"/>
              </a:rPr>
              <a:t> gene expression was compared </a:t>
            </a:r>
            <a:r>
              <a:rPr lang="en-US" altLang="zh-CN" sz="1400" dirty="0" smtClean="0">
                <a:latin typeface="Times New Roman" panose="02020603050405020304" pitchFamily="18" charset="0"/>
              </a:rPr>
              <a:t>in HK2 cells exposed to </a:t>
            </a:r>
            <a:r>
              <a:rPr lang="en-US" altLang="zh-CN" sz="1400" dirty="0" err="1" smtClean="0">
                <a:latin typeface="Times New Roman" panose="02020603050405020304" pitchFamily="18" charset="0"/>
              </a:rPr>
              <a:t>normoxia</a:t>
            </a:r>
            <a:r>
              <a:rPr lang="en-US" altLang="zh-CN" sz="1400" dirty="0" smtClean="0">
                <a:latin typeface="Times New Roman" panose="02020603050405020304" pitchFamily="18" charset="0"/>
              </a:rPr>
              <a:t> and hypoxia conditions </a:t>
            </a:r>
            <a:r>
              <a:rPr lang="en-US" altLang="zh-CN" sz="1400" dirty="0" smtClean="0">
                <a:latin typeface="Times New Roman" panose="02020603050405020304" pitchFamily="18" charset="0"/>
              </a:rPr>
              <a:t>(20</a:t>
            </a:r>
            <a:r>
              <a:rPr lang="en-US" altLang="zh-CN" sz="1400" dirty="0">
                <a:latin typeface="Times New Roman" panose="02020603050405020304" pitchFamily="18" charset="0"/>
              </a:rPr>
              <a:t>% </a:t>
            </a:r>
            <a:r>
              <a:rPr lang="en-US" altLang="zh-CN" sz="1400" dirty="0">
                <a:latin typeface="Times New Roman" panose="02020603050405020304" pitchFamily="18" charset="0"/>
              </a:rPr>
              <a:t>O</a:t>
            </a:r>
            <a:r>
              <a:rPr lang="en-US" altLang="zh-CN" sz="1400" baseline="-25000" dirty="0">
                <a:latin typeface="Times New Roman" panose="02020603050405020304" pitchFamily="18" charset="0"/>
              </a:rPr>
              <a:t>2</a:t>
            </a:r>
            <a:r>
              <a:rPr lang="en-US" altLang="zh-CN" sz="1400" dirty="0">
                <a:latin typeface="Times New Roman" panose="02020603050405020304" pitchFamily="18" charset="0"/>
              </a:rPr>
              <a:t>, 1% </a:t>
            </a:r>
            <a:r>
              <a:rPr lang="en-US" altLang="zh-CN" sz="1400" dirty="0" smtClean="0">
                <a:latin typeface="Times New Roman" panose="02020603050405020304" pitchFamily="18" charset="0"/>
              </a:rPr>
              <a:t>O</a:t>
            </a:r>
            <a:r>
              <a:rPr lang="en-US" altLang="zh-CN" sz="1400" baseline="-25000" dirty="0" smtClean="0">
                <a:latin typeface="Times New Roman" panose="02020603050405020304" pitchFamily="18" charset="0"/>
              </a:rPr>
              <a:t>2</a:t>
            </a:r>
            <a:r>
              <a:rPr lang="en-US" altLang="zh-CN" sz="1400" dirty="0" smtClean="0">
                <a:latin typeface="Times New Roman" panose="02020603050405020304" pitchFamily="18" charset="0"/>
              </a:rPr>
              <a:t>) </a:t>
            </a:r>
            <a:r>
              <a:rPr lang="en-US" altLang="zh-CN" sz="1400" dirty="0" smtClean="0">
                <a:latin typeface="Times New Roman" panose="02020603050405020304" pitchFamily="18" charset="0"/>
              </a:rPr>
              <a:t>for </a:t>
            </a:r>
            <a:r>
              <a:rPr lang="en-US" altLang="zh-CN" sz="1400" dirty="0">
                <a:latin typeface="Times New Roman" panose="02020603050405020304" pitchFamily="18" charset="0"/>
              </a:rPr>
              <a:t>24 </a:t>
            </a:r>
            <a:r>
              <a:rPr lang="en-US" altLang="zh-CN" sz="1400" dirty="0" smtClean="0">
                <a:latin typeface="Times New Roman" panose="02020603050405020304" pitchFamily="18" charset="0"/>
              </a:rPr>
              <a:t>hours, respectively. Upregulation </a:t>
            </a:r>
            <a:r>
              <a:rPr lang="en-US" altLang="zh-CN" sz="1400" dirty="0">
                <a:latin typeface="Times New Roman" panose="02020603050405020304" pitchFamily="18" charset="0"/>
              </a:rPr>
              <a:t>of 4  collagen genes (Fold change &gt; 1.5) under </a:t>
            </a:r>
            <a:r>
              <a:rPr lang="en-US" altLang="zh-CN" sz="1400" dirty="0" smtClean="0">
                <a:latin typeface="Times New Roman" panose="02020603050405020304" pitchFamily="18" charset="0"/>
              </a:rPr>
              <a:t>hypoxia conditions was observed, which was </a:t>
            </a:r>
            <a:r>
              <a:rPr lang="en-US" altLang="zh-CN" sz="1400" dirty="0">
                <a:latin typeface="Times New Roman" panose="02020603050405020304" pitchFamily="18" charset="0"/>
              </a:rPr>
              <a:t>reduced </a:t>
            </a:r>
            <a:r>
              <a:rPr lang="en-US" altLang="zh-CN" sz="1400" dirty="0" smtClean="0">
                <a:latin typeface="Times New Roman" panose="02020603050405020304" pitchFamily="18" charset="0"/>
              </a:rPr>
              <a:t>by </a:t>
            </a:r>
            <a:r>
              <a:rPr lang="en-US" altLang="zh-CN" sz="1400" i="1" dirty="0" smtClean="0">
                <a:latin typeface="Times New Roman" panose="02020603050405020304" pitchFamily="18" charset="0"/>
              </a:rPr>
              <a:t>hif-1</a:t>
            </a:r>
            <a:r>
              <a:rPr lang="el-GR" altLang="zh-CN" sz="1400" i="1" dirty="0">
                <a:latin typeface="Times New Roman" panose="02020603050405020304" pitchFamily="18" charset="0"/>
              </a:rPr>
              <a:t>α</a:t>
            </a:r>
            <a:r>
              <a:rPr lang="fr-CH" altLang="zh-CN" sz="1400" dirty="0">
                <a:latin typeface="Times New Roman" panose="02020603050405020304" pitchFamily="18" charset="0"/>
              </a:rPr>
              <a:t> </a:t>
            </a:r>
            <a:r>
              <a:rPr lang="fr-CH" altLang="zh-CN" sz="1400" dirty="0" smtClean="0">
                <a:latin typeface="Times New Roman" panose="02020603050405020304" pitchFamily="18" charset="0"/>
              </a:rPr>
              <a:t>or </a:t>
            </a:r>
            <a:r>
              <a:rPr lang="fr-CH" altLang="zh-CN" sz="1400" i="1" dirty="0" err="1" smtClean="0">
                <a:latin typeface="Times New Roman" panose="02020603050405020304" pitchFamily="18" charset="0"/>
              </a:rPr>
              <a:t>hif</a:t>
            </a:r>
            <a:r>
              <a:rPr lang="fr-CH" altLang="zh-CN" sz="1400" i="1" dirty="0" smtClean="0">
                <a:latin typeface="Times New Roman" panose="02020603050405020304" pitchFamily="18" charset="0"/>
              </a:rPr>
              <a:t>-</a:t>
            </a:r>
            <a:r>
              <a:rPr lang="en-US" altLang="zh-CN" sz="1400" i="1" dirty="0">
                <a:latin typeface="Times New Roman" panose="02020603050405020304" pitchFamily="18" charset="0"/>
              </a:rPr>
              <a:t>2</a:t>
            </a:r>
            <a:r>
              <a:rPr lang="el-GR" altLang="zh-CN" sz="1400" i="1" dirty="0">
                <a:latin typeface="Times New Roman" panose="02020603050405020304" pitchFamily="18" charset="0"/>
              </a:rPr>
              <a:t>α</a:t>
            </a:r>
            <a:r>
              <a:rPr lang="fr-CH" altLang="zh-CN" sz="1400" dirty="0">
                <a:latin typeface="Times New Roman" panose="02020603050405020304" pitchFamily="18" charset="0"/>
              </a:rPr>
              <a:t> </a:t>
            </a:r>
            <a:r>
              <a:rPr lang="fr-CH" altLang="zh-CN" sz="1400" dirty="0" smtClean="0">
                <a:latin typeface="Times New Roman" panose="02020603050405020304" pitchFamily="18" charset="0"/>
              </a:rPr>
              <a:t>knock-out or </a:t>
            </a:r>
            <a:r>
              <a:rPr lang="fr-CH" altLang="zh-CN" sz="1400" dirty="0" err="1" smtClean="0">
                <a:latin typeface="Times New Roman" panose="02020603050405020304" pitchFamily="18" charset="0"/>
              </a:rPr>
              <a:t>both</a:t>
            </a:r>
            <a:r>
              <a:rPr lang="fr-CH" altLang="zh-CN" sz="1400" dirty="0" smtClean="0">
                <a:latin typeface="Times New Roman" panose="02020603050405020304" pitchFamily="18" charset="0"/>
              </a:rPr>
              <a:t> </a:t>
            </a:r>
            <a:r>
              <a:rPr lang="fr-CH" altLang="zh-CN" sz="1400" dirty="0" err="1" smtClean="0">
                <a:latin typeface="Times New Roman" panose="02020603050405020304" pitchFamily="18" charset="0"/>
              </a:rPr>
              <a:t>gene</a:t>
            </a:r>
            <a:r>
              <a:rPr lang="fr-CH" altLang="zh-CN" sz="1400" dirty="0" smtClean="0">
                <a:latin typeface="Times New Roman" panose="02020603050405020304" pitchFamily="18" charset="0"/>
              </a:rPr>
              <a:t> knockout.</a:t>
            </a:r>
            <a:endParaRPr lang="en-US" altLang="zh-CN" sz="14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894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293</Words>
  <Application>Microsoft Office PowerPoint</Application>
  <PresentationFormat>Custom</PresentationFormat>
  <Paragraphs>42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等线</vt:lpstr>
      <vt:lpstr>Arial</vt:lpstr>
      <vt:lpstr>Arial Narrow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LIANG Xiujie</dc:creator>
  <cp:lastModifiedBy>YANG Zhihong</cp:lastModifiedBy>
  <cp:revision>156</cp:revision>
  <cp:lastPrinted>2021-08-19T16:30:34Z</cp:lastPrinted>
  <dcterms:created xsi:type="dcterms:W3CDTF">2020-07-21T15:19:52Z</dcterms:created>
  <dcterms:modified xsi:type="dcterms:W3CDTF">2021-08-20T11:36:36Z</dcterms:modified>
</cp:coreProperties>
</file>