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1" r:id="rId2"/>
  </p:sldMasterIdLst>
  <p:notesMasterIdLst>
    <p:notesMasterId r:id="rId4"/>
  </p:notesMasterIdLst>
  <p:sldIdLst>
    <p:sldId id="282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DCF7"/>
    <a:srgbClr val="4F8CE6"/>
    <a:srgbClr val="4082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1" autoAdjust="0"/>
    <p:restoredTop sz="94660"/>
  </p:normalViewPr>
  <p:slideViewPr>
    <p:cSldViewPr snapToGrid="0">
      <p:cViewPr varScale="1">
        <p:scale>
          <a:sx n="88" d="100"/>
          <a:sy n="88" d="100"/>
        </p:scale>
        <p:origin x="9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Sheet1!$A$2:$A$17</c:f>
              <c:strCache>
                <c:ptCount val="16"/>
                <c:pt idx="0">
                  <c:v>Non-chemotherapy (e.g. targeted)</c:v>
                </c:pt>
                <c:pt idx="1">
                  <c:v>Chemotherapy  and other agents</c:v>
                </c:pt>
                <c:pt idx="2">
                  <c:v>Multiple agents chemotherapy</c:v>
                </c:pt>
                <c:pt idx="3">
                  <c:v>Single agent chemotherapy</c:v>
                </c:pt>
                <c:pt idx="4">
                  <c:v>Treatment Type</c:v>
                </c:pt>
                <c:pt idx="5">
                  <c:v>Other</c:v>
                </c:pt>
                <c:pt idx="6">
                  <c:v>Lymphoma</c:v>
                </c:pt>
                <c:pt idx="7">
                  <c:v>Lung</c:v>
                </c:pt>
                <c:pt idx="8">
                  <c:v>Gynecologic</c:v>
                </c:pt>
                <c:pt idx="9">
                  <c:v>Genitourinary</c:v>
                </c:pt>
                <c:pt idx="10">
                  <c:v>GastroIntestinal</c:v>
                </c:pt>
                <c:pt idx="11">
                  <c:v>Breast </c:v>
                </c:pt>
                <c:pt idx="12">
                  <c:v>Cancer type </c:v>
                </c:pt>
                <c:pt idx="13">
                  <c:v>No </c:v>
                </c:pt>
                <c:pt idx="14">
                  <c:v>Yes </c:v>
                </c:pt>
                <c:pt idx="15">
                  <c:v>Previous Chemotherapy</c:v>
                </c:pt>
              </c:strCache>
            </c:strRef>
          </c:cat>
          <c:val>
            <c:numRef>
              <c:f>Sheet1!$B$2:$B$17</c:f>
              <c:numCache>
                <c:formatCode>0.0</c:formatCode>
                <c:ptCount val="16"/>
                <c:pt idx="0">
                  <c:v>20.45</c:v>
                </c:pt>
                <c:pt idx="1">
                  <c:v>60</c:v>
                </c:pt>
                <c:pt idx="2">
                  <c:v>61.7</c:v>
                </c:pt>
                <c:pt idx="3">
                  <c:v>37.97</c:v>
                </c:pt>
                <c:pt idx="5">
                  <c:v>50</c:v>
                </c:pt>
                <c:pt idx="6">
                  <c:v>60.870000000000005</c:v>
                </c:pt>
                <c:pt idx="7">
                  <c:v>53.13</c:v>
                </c:pt>
                <c:pt idx="8">
                  <c:v>44.83</c:v>
                </c:pt>
                <c:pt idx="9">
                  <c:v>39.290000000000006</c:v>
                </c:pt>
                <c:pt idx="10">
                  <c:v>54.55</c:v>
                </c:pt>
                <c:pt idx="11">
                  <c:v>47.370000000000005</c:v>
                </c:pt>
                <c:pt idx="13">
                  <c:v>40.380000000000003</c:v>
                </c:pt>
                <c:pt idx="14">
                  <c:v>55.559999999999995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70-459B-BADC-236D8851CF3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Usual Care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cat>
            <c:strRef>
              <c:f>Sheet1!$A$2:$A$17</c:f>
              <c:strCache>
                <c:ptCount val="16"/>
                <c:pt idx="0">
                  <c:v>Non-chemotherapy (e.g. targeted)</c:v>
                </c:pt>
                <c:pt idx="1">
                  <c:v>Chemotherapy  and other agents</c:v>
                </c:pt>
                <c:pt idx="2">
                  <c:v>Multiple agents chemotherapy</c:v>
                </c:pt>
                <c:pt idx="3">
                  <c:v>Single agent chemotherapy</c:v>
                </c:pt>
                <c:pt idx="4">
                  <c:v>Treatment Type</c:v>
                </c:pt>
                <c:pt idx="5">
                  <c:v>Other</c:v>
                </c:pt>
                <c:pt idx="6">
                  <c:v>Lymphoma</c:v>
                </c:pt>
                <c:pt idx="7">
                  <c:v>Lung</c:v>
                </c:pt>
                <c:pt idx="8">
                  <c:v>Gynecologic</c:v>
                </c:pt>
                <c:pt idx="9">
                  <c:v>Genitourinary</c:v>
                </c:pt>
                <c:pt idx="10">
                  <c:v>GastroIntestinal</c:v>
                </c:pt>
                <c:pt idx="11">
                  <c:v>Breast </c:v>
                </c:pt>
                <c:pt idx="12">
                  <c:v>Cancer type </c:v>
                </c:pt>
                <c:pt idx="13">
                  <c:v>No </c:v>
                </c:pt>
                <c:pt idx="14">
                  <c:v>Yes </c:v>
                </c:pt>
                <c:pt idx="15">
                  <c:v>Previous Chemotherapy</c:v>
                </c:pt>
              </c:strCache>
            </c:strRef>
          </c:cat>
          <c:val>
            <c:numRef>
              <c:f>Sheet1!$C$2:$C$17</c:f>
              <c:numCache>
                <c:formatCode>0.0</c:formatCode>
                <c:ptCount val="16"/>
                <c:pt idx="0">
                  <c:v>63.41</c:v>
                </c:pt>
                <c:pt idx="1">
                  <c:v>75.760000000000005</c:v>
                </c:pt>
                <c:pt idx="2">
                  <c:v>69.59</c:v>
                </c:pt>
                <c:pt idx="3">
                  <c:v>76.47</c:v>
                </c:pt>
                <c:pt idx="5">
                  <c:v>63.639999999999993</c:v>
                </c:pt>
                <c:pt idx="6">
                  <c:v>86.960000000000008</c:v>
                </c:pt>
                <c:pt idx="7">
                  <c:v>71.55</c:v>
                </c:pt>
                <c:pt idx="8">
                  <c:v>64.290000000000006</c:v>
                </c:pt>
                <c:pt idx="9">
                  <c:v>69.81</c:v>
                </c:pt>
                <c:pt idx="10">
                  <c:v>69.569999999999993</c:v>
                </c:pt>
                <c:pt idx="11">
                  <c:v>72.97</c:v>
                </c:pt>
                <c:pt idx="13">
                  <c:v>71.599999999999994</c:v>
                </c:pt>
                <c:pt idx="14">
                  <c:v>71.48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70-459B-BADC-236D8851CF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978504255"/>
        <c:axId val="978513407"/>
      </c:barChart>
      <c:catAx>
        <c:axId val="97850425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8513407"/>
        <c:crosses val="autoZero"/>
        <c:auto val="1"/>
        <c:lblAlgn val="ctr"/>
        <c:lblOffset val="100"/>
        <c:noMultiLvlLbl val="0"/>
      </c:catAx>
      <c:valAx>
        <c:axId val="97851340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Percent of Patients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85042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6133325725588652"/>
          <c:y val="9.9685450969400305E-2"/>
          <c:w val="0.17942675643805395"/>
          <c:h val="3.89131648232129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577582-BF2D-4396-BE68-F59CE362E80E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58EBCB-1440-4F27-AD95-0F3C481B2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117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8723" y="1122363"/>
            <a:ext cx="7206557" cy="2387600"/>
          </a:xfrm>
        </p:spPr>
        <p:txBody>
          <a:bodyPr anchor="b"/>
          <a:lstStyle>
            <a:lvl1pPr algn="l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8723" y="3602038"/>
            <a:ext cx="7206557" cy="1655762"/>
          </a:xfrm>
        </p:spPr>
        <p:txBody>
          <a:bodyPr/>
          <a:lstStyle>
            <a:lvl1pPr marL="0" indent="0" algn="l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601422-AE9A-014D-87B8-91C65D93CE2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PRESENTED BY: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576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CD32-A40A-4111-8F5F-BF86069CB9E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88CA7-EDB9-428F-BAB6-124C8194E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882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CD32-A40A-4111-8F5F-BF86069CB9E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88CA7-EDB9-428F-BAB6-124C8194E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634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CD32-A40A-4111-8F5F-BF86069CB9E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88CA7-EDB9-428F-BAB6-124C8194E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6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CD32-A40A-4111-8F5F-BF86069CB9E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88CA7-EDB9-428F-BAB6-124C8194E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329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CD32-A40A-4111-8F5F-BF86069CB9E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88CA7-EDB9-428F-BAB6-124C8194E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6214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CD32-A40A-4111-8F5F-BF86069CB9E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88CA7-EDB9-428F-BAB6-124C8194E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117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CD32-A40A-4111-8F5F-BF86069CB9E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88CA7-EDB9-428F-BAB6-124C8194E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1563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CD32-A40A-4111-8F5F-BF86069CB9E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88CA7-EDB9-428F-BAB6-124C8194E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43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CD32-A40A-4111-8F5F-BF86069CB9E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88CA7-EDB9-428F-BAB6-124C8194E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7526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CD32-A40A-4111-8F5F-BF86069CB9E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88CA7-EDB9-428F-BAB6-124C8194E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33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-No 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8723" y="1122363"/>
            <a:ext cx="7206557" cy="2387600"/>
          </a:xfrm>
        </p:spPr>
        <p:txBody>
          <a:bodyPr anchor="b"/>
          <a:lstStyle>
            <a:lvl1pPr algn="l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8723" y="3602038"/>
            <a:ext cx="7206557" cy="1655762"/>
          </a:xfrm>
        </p:spPr>
        <p:txBody>
          <a:bodyPr/>
          <a:lstStyle>
            <a:lvl1pPr marL="0" indent="0" algn="l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FC853-8192-D344-AC0B-BD98473323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PRESENTED BY: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897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99186"/>
            <a:ext cx="7886700" cy="65744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22597"/>
            <a:ext cx="7886700" cy="42645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5704B2-0D45-7D40-8A9A-3E4060ACA5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PRESENTED BY: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50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593" y="699186"/>
            <a:ext cx="8602815" cy="65744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70593" y="1522597"/>
            <a:ext cx="8602815" cy="426459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15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ED01EF3-305D-6849-BD1F-5464BDA4350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PRESENTED BY: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148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9771" y="699186"/>
            <a:ext cx="8255581" cy="65744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30C9F15-5C10-AD43-9ED5-25F6EDE406D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PRESENTED BY:</a:t>
            </a:r>
          </a:p>
        </p:txBody>
      </p:sp>
    </p:spTree>
    <p:extLst>
      <p:ext uri="{BB962C8B-B14F-4D97-AF65-F5344CB8AC3E}">
        <p14:creationId xmlns:p14="http://schemas.microsoft.com/office/powerpoint/2010/main" val="3745188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546" y="1544245"/>
            <a:ext cx="4596408" cy="42429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74046" y="1544245"/>
            <a:ext cx="4596408" cy="42429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73546" y="699186"/>
            <a:ext cx="8596908" cy="65744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19AA037-7178-CC45-9F52-96866EC8BE6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PRESENTED BY: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613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796AD4-4646-A54A-865C-ACB71039640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PRESENTED BY: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297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5191903-FC41-124E-9D62-89616A841C6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PRESENTED BY: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35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CD32-A40A-4111-8F5F-BF86069CB9E6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88CA7-EDB9-428F-BAB6-124C8194E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886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946" y="365128"/>
            <a:ext cx="86461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946" y="1825625"/>
            <a:ext cx="8646110" cy="39615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572A24-23B4-3A42-A6B7-5E78B25C5C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4938" y="6257928"/>
            <a:ext cx="1021557" cy="600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600" b="1" smtClean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dirty="0"/>
              <a:t>PRESENTED BY:</a:t>
            </a:r>
          </a:p>
        </p:txBody>
      </p:sp>
    </p:spTree>
    <p:extLst>
      <p:ext uri="{BB962C8B-B14F-4D97-AF65-F5344CB8AC3E}">
        <p14:creationId xmlns:p14="http://schemas.microsoft.com/office/powerpoint/2010/main" val="2924182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sldNum="0"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2850" b="0" i="0" kern="1200" baseline="0">
          <a:solidFill>
            <a:schemeClr val="bg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b="0" i="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b="0" i="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b="0" i="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b="0" i="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b="0" i="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PRESENTED BY: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713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4591087"/>
              </p:ext>
            </p:extLst>
          </p:nvPr>
        </p:nvGraphicFramePr>
        <p:xfrm>
          <a:off x="751314" y="179232"/>
          <a:ext cx="7886700" cy="6678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801722" y="179232"/>
            <a:ext cx="5742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1:  Any Grade 3-5 Toxicity by Subgroup (Stratified Analysis)</a:t>
            </a:r>
          </a:p>
        </p:txBody>
      </p:sp>
    </p:spTree>
    <p:extLst>
      <p:ext uri="{BB962C8B-B14F-4D97-AF65-F5344CB8AC3E}">
        <p14:creationId xmlns:p14="http://schemas.microsoft.com/office/powerpoint/2010/main" val="42089897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3">
      <a:dk1>
        <a:srgbClr val="00447C"/>
      </a:dk1>
      <a:lt1>
        <a:srgbClr val="FFFFFF"/>
      </a:lt1>
      <a:dk2>
        <a:srgbClr val="0076A9"/>
      </a:dk2>
      <a:lt2>
        <a:srgbClr val="E7E6E6"/>
      </a:lt2>
      <a:accent1>
        <a:srgbClr val="228822"/>
      </a:accent1>
      <a:accent2>
        <a:srgbClr val="228822"/>
      </a:accent2>
      <a:accent3>
        <a:srgbClr val="00457C"/>
      </a:accent3>
      <a:accent4>
        <a:srgbClr val="39B0FF"/>
      </a:accent4>
      <a:accent5>
        <a:srgbClr val="228822"/>
      </a:accent5>
      <a:accent6>
        <a:srgbClr val="228822"/>
      </a:accent6>
      <a:hlink>
        <a:srgbClr val="F2CE47"/>
      </a:hlink>
      <a:folHlink>
        <a:srgbClr val="39B0FF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1014</TotalTime>
  <Words>17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Arial Black</vt:lpstr>
      <vt:lpstr>Calibri</vt:lpstr>
      <vt:lpstr>Calibri Light</vt:lpstr>
      <vt:lpstr>Times New Roman</vt:lpstr>
      <vt:lpstr>Custom Design</vt:lpstr>
      <vt:lpstr>Office Theme</vt:lpstr>
      <vt:lpstr>PowerPoint Presentation</vt:lpstr>
    </vt:vector>
  </TitlesOfParts>
  <Company>URMC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Culakova, Eva</dc:creator>
  <cp:lastModifiedBy>Mohile, Supriya</cp:lastModifiedBy>
  <cp:revision>96</cp:revision>
  <dcterms:created xsi:type="dcterms:W3CDTF">2020-12-18T02:12:29Z</dcterms:created>
  <dcterms:modified xsi:type="dcterms:W3CDTF">2021-07-22T21:11:08Z</dcterms:modified>
</cp:coreProperties>
</file>