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notesMasterIdLst>
    <p:notesMasterId r:id="rId11"/>
  </p:notesMasterIdLst>
  <p:handoutMasterIdLst>
    <p:handoutMasterId r:id="rId12"/>
  </p:handoutMasterIdLst>
  <p:sldIdLst>
    <p:sldId id="258" r:id="rId4"/>
    <p:sldId id="264" r:id="rId5"/>
    <p:sldId id="269" r:id="rId6"/>
    <p:sldId id="267" r:id="rId7"/>
    <p:sldId id="270" r:id="rId8"/>
    <p:sldId id="272" r:id="rId9"/>
    <p:sldId id="265" r:id="rId10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843"/>
    <p:restoredTop sz="94558"/>
  </p:normalViewPr>
  <p:slideViewPr>
    <p:cSldViewPr>
      <p:cViewPr varScale="1">
        <p:scale>
          <a:sx n="121" d="100"/>
          <a:sy n="121" d="100"/>
        </p:scale>
        <p:origin x="99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gs" Target="tags/tag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55EBA-C21E-A342-B5F5-66295E26FA89}" type="datetimeFigureOut">
              <a:rPr lang="en-AU" smtClean="0"/>
              <a:t>14/10/19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97D0C-9C50-1C42-8558-633A155DBFE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6565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497D0C-9C50-1C42-8558-633A155DBFE6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6637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10/14/19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10/14/19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998997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2400" b="1" dirty="0"/>
              <a:t>Iterative reconstruction incorporating background correction improves quantification of [</a:t>
            </a:r>
            <a:r>
              <a:rPr lang="en-GB" sz="2400" b="1" baseline="30000" dirty="0"/>
              <a:t>18</a:t>
            </a:r>
            <a:r>
              <a:rPr lang="en-GB" sz="2400" b="1" dirty="0"/>
              <a:t>F]-</a:t>
            </a:r>
            <a:r>
              <a:rPr lang="en-GB" sz="2400" b="1" dirty="0" err="1"/>
              <a:t>NaF</a:t>
            </a:r>
            <a:r>
              <a:rPr lang="en-GB" sz="2400" b="1" dirty="0"/>
              <a:t> PET images of patients with abdominal aortic aneurysm</a:t>
            </a:r>
            <a:endParaRPr lang="en-GB" sz="2400" dirty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609600" y="2378994"/>
            <a:ext cx="7772400" cy="1809242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1400" dirty="0"/>
              <a:t>Akerele M.I.</a:t>
            </a:r>
            <a:r>
              <a:rPr lang="en-GB" sz="1400" baseline="30000" dirty="0"/>
              <a:t>1</a:t>
            </a:r>
            <a:r>
              <a:rPr lang="en-GB" sz="1400" dirty="0"/>
              <a:t>, </a:t>
            </a:r>
            <a:r>
              <a:rPr lang="en-US" sz="1400" dirty="0"/>
              <a:t>Karakatsanis N.A.</a:t>
            </a:r>
            <a:r>
              <a:rPr lang="en-US" sz="1400" baseline="30000" dirty="0"/>
              <a:t>2</a:t>
            </a:r>
            <a:r>
              <a:rPr lang="en-US" sz="1400" dirty="0"/>
              <a:t>, </a:t>
            </a:r>
            <a:r>
              <a:rPr lang="en-GB" sz="1400" dirty="0"/>
              <a:t>Forsythe R.O.</a:t>
            </a:r>
            <a:r>
              <a:rPr lang="en-GB" sz="1400" baseline="30000" dirty="0"/>
              <a:t>3,4</a:t>
            </a:r>
            <a:r>
              <a:rPr lang="en-GB" sz="1400" dirty="0"/>
              <a:t>, Dweck M.R.</a:t>
            </a:r>
            <a:r>
              <a:rPr lang="en-GB" sz="1400" baseline="30000" dirty="0"/>
              <a:t>3,4</a:t>
            </a:r>
            <a:r>
              <a:rPr lang="en-US" sz="1400" dirty="0"/>
              <a:t>, </a:t>
            </a:r>
            <a:r>
              <a:rPr lang="en-GB" sz="1400" dirty="0"/>
              <a:t>Syed M.</a:t>
            </a:r>
            <a:r>
              <a:rPr lang="en-GB" sz="1400" baseline="30000" dirty="0"/>
              <a:t>3,4</a:t>
            </a:r>
            <a:r>
              <a:rPr lang="en-GB" sz="1400" dirty="0"/>
              <a:t>, Aykroyd R.G.</a:t>
            </a:r>
            <a:r>
              <a:rPr lang="en-GB" sz="1400" baseline="30000" dirty="0"/>
              <a:t>5</a:t>
            </a:r>
            <a:r>
              <a:rPr lang="en-GB" sz="1400" dirty="0"/>
              <a:t>, </a:t>
            </a:r>
            <a:r>
              <a:rPr lang="en-US" sz="1400" dirty="0" err="1"/>
              <a:t>Sourbron</a:t>
            </a:r>
            <a:r>
              <a:rPr lang="en-US" sz="1400" dirty="0"/>
              <a:t> S.</a:t>
            </a:r>
            <a:r>
              <a:rPr lang="en-GB" sz="1400" baseline="30000" dirty="0"/>
              <a:t>1</a:t>
            </a:r>
            <a:r>
              <a:rPr lang="en-US" sz="1400" dirty="0"/>
              <a:t>, </a:t>
            </a:r>
            <a:r>
              <a:rPr lang="en-GB" sz="1400" dirty="0"/>
              <a:t>Newby D. E.</a:t>
            </a:r>
            <a:r>
              <a:rPr lang="en-GB" sz="1400" baseline="30000" dirty="0"/>
              <a:t>4</a:t>
            </a:r>
            <a:r>
              <a:rPr lang="en-GB" sz="1400" dirty="0"/>
              <a:t>, </a:t>
            </a:r>
            <a:r>
              <a:rPr lang="en-GB" sz="1400" dirty="0" err="1"/>
              <a:t>Tsoumpas</a:t>
            </a:r>
            <a:r>
              <a:rPr lang="en-GB" sz="1400" dirty="0"/>
              <a:t> C.</a:t>
            </a:r>
            <a:r>
              <a:rPr lang="en-GB" sz="1400" baseline="30000" dirty="0"/>
              <a:t>1</a:t>
            </a:r>
            <a:endParaRPr lang="en-GB" sz="1400" dirty="0"/>
          </a:p>
          <a:p>
            <a:pPr marL="228600" lvl="0" indent="-228600">
              <a:buAutoNum type="arabicPeriod"/>
            </a:pPr>
            <a:r>
              <a:rPr lang="en-GB" sz="1400" dirty="0"/>
              <a:t>Biomedical Imaging Science Department, University of Leeds, UK </a:t>
            </a:r>
          </a:p>
          <a:p>
            <a:pPr lvl="0"/>
            <a:r>
              <a:rPr lang="en-GB" sz="1400" dirty="0"/>
              <a:t>2. </a:t>
            </a:r>
            <a:r>
              <a:rPr lang="en-US" sz="1400" dirty="0"/>
              <a:t>Department of Radiology, Weil Cornell Medical College of Cornell University, NY, USA</a:t>
            </a:r>
            <a:r>
              <a:rPr lang="en-GB" sz="1400" dirty="0"/>
              <a:t> </a:t>
            </a:r>
          </a:p>
          <a:p>
            <a:pPr lvl="0"/>
            <a:r>
              <a:rPr lang="en-GB" sz="1400" dirty="0"/>
              <a:t>3. British Heart Foundation Centre for Cardiovascular Science, University of Edinburgh, UK</a:t>
            </a:r>
          </a:p>
          <a:p>
            <a:pPr lvl="0"/>
            <a:r>
              <a:rPr lang="en-GB" sz="1400" dirty="0"/>
              <a:t>4. Edinburgh Imaging Facility, University of Edinburgh, UK </a:t>
            </a:r>
          </a:p>
          <a:p>
            <a:pPr lvl="0"/>
            <a:r>
              <a:rPr lang="en-GB" sz="1400" dirty="0"/>
              <a:t>5. Department of Statistics, University of Leeds, UK </a:t>
            </a:r>
          </a:p>
          <a:p>
            <a:pPr lvl="0"/>
            <a:r>
              <a:rPr lang="en-GB" sz="1400" dirty="0"/>
              <a:t> </a:t>
            </a:r>
          </a:p>
          <a:p>
            <a:endParaRPr lang="en-GB" sz="1400" dirty="0"/>
          </a:p>
          <a:p>
            <a:endParaRPr lang="en-US" alt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0AE503-B55C-2740-861E-B4C956342F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050" y="4323842"/>
            <a:ext cx="4933950" cy="15876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FCA2BE7-4107-D84D-92F8-F6A8B509CC6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820" t="2565" r="46154" b="56410"/>
          <a:stretch/>
        </p:blipFill>
        <p:spPr>
          <a:xfrm>
            <a:off x="838199" y="4425232"/>
            <a:ext cx="1838505" cy="183850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Abdominal Aortic Aneurysm (AAA)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381000" y="1731352"/>
            <a:ext cx="8686800" cy="38100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1- AAA is the dilatation of the aorta, and could rupture</a:t>
            </a:r>
          </a:p>
          <a:p>
            <a:pPr marL="0" indent="0">
              <a:buNone/>
            </a:pPr>
            <a:r>
              <a:rPr lang="en-US" altLang="en-US" sz="2800" dirty="0"/>
              <a:t>2- </a:t>
            </a:r>
            <a:r>
              <a:rPr lang="en-GB" sz="2800" dirty="0"/>
              <a:t>AAA rupture is life-threatening with more than 80% mortality rate </a:t>
            </a:r>
          </a:p>
          <a:p>
            <a:pPr marL="0" indent="0">
              <a:buNone/>
            </a:pPr>
            <a:r>
              <a:rPr lang="en-US" altLang="en-US" sz="2800" dirty="0"/>
              <a:t>3- </a:t>
            </a:r>
            <a:r>
              <a:rPr lang="en-GB" sz="2800" dirty="0"/>
              <a:t>[</a:t>
            </a:r>
            <a:r>
              <a:rPr lang="en-GB" sz="2800" baseline="30000" dirty="0"/>
              <a:t>18</a:t>
            </a:r>
            <a:r>
              <a:rPr lang="en-GB" sz="2800" dirty="0"/>
              <a:t>F]-</a:t>
            </a:r>
            <a:r>
              <a:rPr lang="en-GB" sz="2800" dirty="0" err="1"/>
              <a:t>NaF</a:t>
            </a:r>
            <a:r>
              <a:rPr lang="en-GB" sz="2800" dirty="0"/>
              <a:t> is being explored as a marker for micro-calcifications in AAA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4- </a:t>
            </a:r>
            <a:r>
              <a:rPr lang="en-GB" altLang="en-US" sz="2800" dirty="0"/>
              <a:t>A</a:t>
            </a:r>
            <a:r>
              <a:rPr lang="en-GB" sz="2800" dirty="0"/>
              <a:t> major confounding issue is the </a:t>
            </a:r>
            <a:r>
              <a:rPr lang="en-US" sz="2800" dirty="0"/>
              <a:t>spill-in of activity from the bone into the AAA, thereby affecting quantification and patient management. </a:t>
            </a:r>
            <a:endParaRPr lang="en-US" altLang="en-US" sz="2800" dirty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685876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b="1" dirty="0"/>
              <a:t>Study type: </a:t>
            </a:r>
            <a:r>
              <a:rPr lang="en-US" altLang="en-US" sz="2400" dirty="0"/>
              <a:t>cohort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b="1" dirty="0"/>
              <a:t>Study subjects: </a:t>
            </a:r>
            <a:r>
              <a:rPr lang="en-US" altLang="en-US" sz="2400" dirty="0"/>
              <a:t>Seventy-two (72) </a:t>
            </a:r>
            <a:r>
              <a:rPr lang="en-US" sz="2400" dirty="0"/>
              <a:t>patients older than 50 years and diagnosed with asymptomatic AAA </a:t>
            </a:r>
            <a:r>
              <a:rPr lang="en-GB" sz="2400" dirty="0"/>
              <a:t>(larger than 40 mm anteroposterior diameter)</a:t>
            </a:r>
            <a:r>
              <a:rPr lang="en-US" sz="2400" dirty="0"/>
              <a:t> 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b="1" dirty="0"/>
              <a:t>Study endpoints:</a:t>
            </a:r>
          </a:p>
          <a:p>
            <a:pPr marL="400050" lvl="1" indent="0">
              <a:buNone/>
            </a:pPr>
            <a:r>
              <a:rPr lang="en-US" altLang="en-US" sz="2400" dirty="0"/>
              <a:t>AAA expansion and rates of repair or rupture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757826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Two methods of spill in correction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025684"/>
              </p:ext>
            </p:extLst>
          </p:nvPr>
        </p:nvGraphicFramePr>
        <p:xfrm>
          <a:off x="609600" y="1524001"/>
          <a:ext cx="8077200" cy="411837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3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3775">
                <a:tc>
                  <a:txBody>
                    <a:bodyPr/>
                    <a:lstStyle/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en-AU" sz="2000" b="1" dirty="0">
                          <a:effectLst/>
                        </a:rPr>
                        <a:t>Conventional method</a:t>
                      </a:r>
                      <a:endParaRPr lang="en-GB" sz="2000" b="1" dirty="0">
                        <a:effectLst/>
                        <a:latin typeface="Arial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en-AU" sz="2000" b="1" dirty="0">
                          <a:effectLst/>
                        </a:rPr>
                        <a:t>Background correction method</a:t>
                      </a:r>
                      <a:endParaRPr lang="en-GB" sz="2000" b="1" dirty="0">
                        <a:effectLst/>
                        <a:latin typeface="Arial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8364">
                <a:tc>
                  <a:txBody>
                    <a:bodyPr/>
                    <a:lstStyle/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en-AU" sz="2000" dirty="0">
                          <a:effectLst/>
                        </a:rPr>
                        <a:t>Regions of interest (ROI) drawn around the aneurysm, excluding areas close to the bone</a:t>
                      </a:r>
                      <a:endParaRPr lang="en-GB" sz="2000" dirty="0">
                        <a:effectLst/>
                        <a:latin typeface="Arial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en-AU" sz="2000" dirty="0">
                          <a:effectLst/>
                        </a:rPr>
                        <a:t>Bone activity is estimated and iteratively removed during reconstruction</a:t>
                      </a:r>
                      <a:endParaRPr lang="en-GB" sz="2000" dirty="0">
                        <a:effectLst/>
                        <a:latin typeface="Arial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2242">
                <a:tc>
                  <a:txBody>
                    <a:bodyPr/>
                    <a:lstStyle/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en-US" sz="2000" dirty="0">
                          <a:effectLst/>
                        </a:rPr>
                        <a:t>It is carried out post-reconstruction</a:t>
                      </a:r>
                      <a:endParaRPr lang="en-GB" sz="2000" dirty="0">
                        <a:effectLst/>
                        <a:latin typeface="Arial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en-AU" sz="2000" dirty="0">
                          <a:effectLst/>
                        </a:rPr>
                        <a:t>Requires segmentation and initial reconstruction step</a:t>
                      </a:r>
                      <a:endParaRPr lang="en-GB" sz="20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9932">
                <a:tc>
                  <a:txBody>
                    <a:bodyPr/>
                    <a:lstStyle/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en-AU" sz="2000" dirty="0">
                          <a:effectLst/>
                        </a:rPr>
                        <a:t>Exclusion of bone uptake depends on clinician subjective choice and drawing of ROIs</a:t>
                      </a:r>
                    </a:p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en-AU" sz="2000" dirty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Important physiological information may be lost at the posterior part of AAA adjacent to the bone</a:t>
                      </a:r>
                      <a:endParaRPr lang="en-GB" sz="2000" dirty="0">
                        <a:effectLst/>
                        <a:latin typeface="Arial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</a:rPr>
                        <a:t>It is robust to ROI variability</a:t>
                      </a:r>
                    </a:p>
                    <a:p>
                      <a:pPr algn="l">
                        <a:spcAft>
                          <a:spcPts val="1000"/>
                        </a:spcAft>
                      </a:pPr>
                      <a:endParaRPr lang="en-GB" sz="2000" dirty="0">
                        <a:effectLst/>
                        <a:latin typeface="Arial" charset="0"/>
                        <a:ea typeface="Calibri" charset="0"/>
                        <a:cs typeface="Times New Roman" charset="0"/>
                      </a:endParaRPr>
                    </a:p>
                    <a:p>
                      <a:pPr algn="l">
                        <a:spcAft>
                          <a:spcPts val="1000"/>
                        </a:spcAft>
                      </a:pPr>
                      <a:r>
                        <a:rPr lang="en-GB" sz="2000" dirty="0">
                          <a:effectLst/>
                          <a:latin typeface="Arial" charset="0"/>
                          <a:ea typeface="Calibri" charset="0"/>
                          <a:cs typeface="Times New Roman" charset="0"/>
                        </a:rPr>
                        <a:t>It preserves information of the 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posterior region of the AAA</a:t>
                      </a:r>
                      <a:endParaRPr lang="en-GB" sz="2000" dirty="0">
                        <a:effectLst/>
                        <a:latin typeface="Arial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9900" y="788722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200" b="1" dirty="0"/>
              <a:t>RESULTS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7CDB6E-FB4A-9C43-BA4F-340D44A55B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34" y="1331682"/>
            <a:ext cx="6957332" cy="359550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5280747-089E-174C-B1A2-EC6E3CCC0CAB}"/>
              </a:ext>
            </a:extLst>
          </p:cNvPr>
          <p:cNvSpPr/>
          <p:nvPr/>
        </p:nvSpPr>
        <p:spPr>
          <a:xfrm>
            <a:off x="609600" y="4886437"/>
            <a:ext cx="7924800" cy="13234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Profile across the bone (red dashed rectangle) and the aneurysm (green dashed rectangle), which shows that the portion of the aneurysm (black dashed rectangle)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prone to the spill-in effects from the bone. The bone activity is removed in OSEM+PSF+BC, hence reducing the spill in effect.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90406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11007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200" b="1" dirty="0"/>
              <a:t>RESULTS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22CCEC4-2075-C545-9507-CA1A5022B987}"/>
              </a:ext>
            </a:extLst>
          </p:cNvPr>
          <p:cNvSpPr/>
          <p:nvPr/>
        </p:nvSpPr>
        <p:spPr>
          <a:xfrm>
            <a:off x="762000" y="1387709"/>
            <a:ext cx="7772400" cy="2031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spill in effect is dependent on ROI delineation, hence leading to a significant quantification difference between AAA (over the entire aneurysm) and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AAA</a:t>
            </a:r>
            <a:r>
              <a:rPr lang="en-GB" baseline="-25000" dirty="0" err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(i.e. excluding the part of the aneurysm close to the bone). This also affects the number of</a:t>
            </a: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patients, having significant AAA uptake as depicted by </a:t>
            </a:r>
            <a:r>
              <a:rPr lang="en-GB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&gt; 25%, where </a:t>
            </a:r>
            <a:r>
              <a:rPr lang="en-GB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GB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is the uptake difference in aneurysm and normal aorta. </a:t>
            </a:r>
            <a:r>
              <a:rPr lang="en-GB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OSEM+PSF+BC has the least difference, signifying an effective spill in correction method.</a:t>
            </a:r>
            <a:endParaRPr lang="en-GB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0A661051-898C-634C-A032-D8D4A4D7ED1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8003727"/>
                  </p:ext>
                </p:extLst>
              </p:nvPr>
            </p:nvGraphicFramePr>
            <p:xfrm>
              <a:off x="939482" y="3581400"/>
              <a:ext cx="7265036" cy="254745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21436">
                      <a:extLst>
                        <a:ext uri="{9D8B030D-6E8A-4147-A177-3AD203B41FA5}">
                          <a16:colId xmlns:a16="http://schemas.microsoft.com/office/drawing/2014/main" val="2145505136"/>
                        </a:ext>
                      </a:extLst>
                    </a:gridCol>
                    <a:gridCol w="838200">
                      <a:extLst>
                        <a:ext uri="{9D8B030D-6E8A-4147-A177-3AD203B41FA5}">
                          <a16:colId xmlns:a16="http://schemas.microsoft.com/office/drawing/2014/main" val="263785939"/>
                        </a:ext>
                      </a:extLst>
                    </a:gridCol>
                    <a:gridCol w="1066800">
                      <a:extLst>
                        <a:ext uri="{9D8B030D-6E8A-4147-A177-3AD203B41FA5}">
                          <a16:colId xmlns:a16="http://schemas.microsoft.com/office/drawing/2014/main" val="1293308955"/>
                        </a:ext>
                      </a:extLst>
                    </a:gridCol>
                    <a:gridCol w="1174092">
                      <a:extLst>
                        <a:ext uri="{9D8B030D-6E8A-4147-A177-3AD203B41FA5}">
                          <a16:colId xmlns:a16="http://schemas.microsoft.com/office/drawing/2014/main" val="313208283"/>
                        </a:ext>
                      </a:extLst>
                    </a:gridCol>
                    <a:gridCol w="1432254">
                      <a:extLst>
                        <a:ext uri="{9D8B030D-6E8A-4147-A177-3AD203B41FA5}">
                          <a16:colId xmlns:a16="http://schemas.microsoft.com/office/drawing/2014/main" val="1287065792"/>
                        </a:ext>
                      </a:extLst>
                    </a:gridCol>
                    <a:gridCol w="1432254">
                      <a:extLst>
                        <a:ext uri="{9D8B030D-6E8A-4147-A177-3AD203B41FA5}">
                          <a16:colId xmlns:a16="http://schemas.microsoft.com/office/drawing/2014/main" val="121913300"/>
                        </a:ext>
                      </a:extLst>
                    </a:gridCol>
                  </a:tblGrid>
                  <a:tr h="540562"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  <a:latin typeface="+mn-lt"/>
                            </a:rPr>
                            <a:t> </a:t>
                          </a:r>
                          <a:endParaRPr lang="en-GB" sz="11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  <a:latin typeface="+mn-lt"/>
                            </a:rPr>
                            <a:t>Mean %</a:t>
                          </a:r>
                          <a:r>
                            <a:rPr lang="en-GB" sz="1100" baseline="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n-GB" sz="1100" dirty="0">
                              <a:effectLst/>
                              <a:latin typeface="+mn-lt"/>
                            </a:rPr>
                            <a:t>difference,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GB" sz="11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</m:e>
                              </m:acc>
                            </m:oMath>
                          </a14:m>
                          <a:endParaRPr lang="en-GB" sz="11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SD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LOA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  <a:latin typeface="+mn-lt"/>
                            </a:rPr>
                            <a:t>No of patients with </a:t>
                          </a:r>
                          <a14:m>
                            <m:oMath xmlns:m="http://schemas.openxmlformats.org/officeDocument/2006/math">
                              <m:r>
                                <a:rPr lang="en-GB" sz="1100">
                                  <a:effectLst/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  <m:r>
                                <a:rPr lang="en-GB" sz="1100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sz="1100" dirty="0">
                              <a:effectLst/>
                              <a:latin typeface="+mn-lt"/>
                            </a:rPr>
                            <a:t>&gt; 25% (%)</a:t>
                          </a:r>
                          <a:endParaRPr lang="en-GB" sz="11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349149116"/>
                      </a:ext>
                    </a:extLst>
                  </a:tr>
                  <a:tr h="316785">
                    <a:tc rowSpan="2"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  <a:latin typeface="+mn-lt"/>
                            </a:rPr>
                            <a:t>OSEM</a:t>
                          </a:r>
                          <a:endParaRPr lang="en-GB" sz="11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AAA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110.55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65.83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-18.48 to +239.58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70 (97)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70542325"/>
                      </a:ext>
                    </a:extLst>
                  </a:tr>
                  <a:tr h="316785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AAA</a:t>
                          </a:r>
                          <a:r>
                            <a:rPr lang="en-GB" sz="1100" baseline="-25000">
                              <a:effectLst/>
                              <a:latin typeface="+mn-lt"/>
                            </a:rPr>
                            <a:t>exc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72.67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44.94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-15.41 to +160.75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65 (90)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37853687"/>
                      </a:ext>
                    </a:extLst>
                  </a:tr>
                  <a:tr h="316785">
                    <a:tc rowSpan="2"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OSEM+PSF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AAA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123.11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76.11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-26.07 to +272.30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70 (97)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11553587"/>
                      </a:ext>
                    </a:extLst>
                  </a:tr>
                  <a:tr h="36987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AAA</a:t>
                          </a:r>
                          <a:r>
                            <a:rPr lang="en-GB" sz="1100" baseline="-25000">
                              <a:effectLst/>
                              <a:latin typeface="+mn-lt"/>
                            </a:rPr>
                            <a:t>exc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67.78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43.39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-17.26 to +152.82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61 (85)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524134050"/>
                      </a:ext>
                    </a:extLst>
                  </a:tr>
                  <a:tr h="316785">
                    <a:tc rowSpan="2"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OSEM+PSF+BC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AAA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79.06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47.23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-13.50 to +171.63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65 (90)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703368776"/>
                      </a:ext>
                    </a:extLst>
                  </a:tr>
                  <a:tr h="36987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AAA</a:t>
                          </a:r>
                          <a:r>
                            <a:rPr lang="en-GB" sz="1100" baseline="-25000">
                              <a:effectLst/>
                              <a:latin typeface="+mn-lt"/>
                            </a:rPr>
                            <a:t>exc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72.16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45.25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-16.54 to +160.85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  <a:latin typeface="+mn-lt"/>
                            </a:rPr>
                            <a:t>62 (86)</a:t>
                          </a:r>
                          <a:endParaRPr lang="en-GB" sz="11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82304634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17">
                <a:extLst>
                  <a:ext uri="{FF2B5EF4-FFF2-40B4-BE49-F238E27FC236}">
                    <a16:creationId xmlns:a16="http://schemas.microsoft.com/office/drawing/2014/main" id="{0A661051-898C-634C-A032-D8D4A4D7ED1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8003727"/>
                  </p:ext>
                </p:extLst>
              </p:nvPr>
            </p:nvGraphicFramePr>
            <p:xfrm>
              <a:off x="939482" y="3581400"/>
              <a:ext cx="7265036" cy="254745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21436">
                      <a:extLst>
                        <a:ext uri="{9D8B030D-6E8A-4147-A177-3AD203B41FA5}">
                          <a16:colId xmlns:a16="http://schemas.microsoft.com/office/drawing/2014/main" val="2145505136"/>
                        </a:ext>
                      </a:extLst>
                    </a:gridCol>
                    <a:gridCol w="838200">
                      <a:extLst>
                        <a:ext uri="{9D8B030D-6E8A-4147-A177-3AD203B41FA5}">
                          <a16:colId xmlns:a16="http://schemas.microsoft.com/office/drawing/2014/main" val="263785939"/>
                        </a:ext>
                      </a:extLst>
                    </a:gridCol>
                    <a:gridCol w="1066800">
                      <a:extLst>
                        <a:ext uri="{9D8B030D-6E8A-4147-A177-3AD203B41FA5}">
                          <a16:colId xmlns:a16="http://schemas.microsoft.com/office/drawing/2014/main" val="1293308955"/>
                        </a:ext>
                      </a:extLst>
                    </a:gridCol>
                    <a:gridCol w="1174092">
                      <a:extLst>
                        <a:ext uri="{9D8B030D-6E8A-4147-A177-3AD203B41FA5}">
                          <a16:colId xmlns:a16="http://schemas.microsoft.com/office/drawing/2014/main" val="313208283"/>
                        </a:ext>
                      </a:extLst>
                    </a:gridCol>
                    <a:gridCol w="1432254">
                      <a:extLst>
                        <a:ext uri="{9D8B030D-6E8A-4147-A177-3AD203B41FA5}">
                          <a16:colId xmlns:a16="http://schemas.microsoft.com/office/drawing/2014/main" val="1287065792"/>
                        </a:ext>
                      </a:extLst>
                    </a:gridCol>
                    <a:gridCol w="1432254">
                      <a:extLst>
                        <a:ext uri="{9D8B030D-6E8A-4147-A177-3AD203B41FA5}">
                          <a16:colId xmlns:a16="http://schemas.microsoft.com/office/drawing/2014/main" val="121913300"/>
                        </a:ext>
                      </a:extLst>
                    </a:gridCol>
                  </a:tblGrid>
                  <a:tr h="540562">
                    <a:tc gridSpan="2"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  <a:latin typeface="+mn-lt"/>
                            </a:rPr>
                            <a:t> </a:t>
                          </a:r>
                          <a:endParaRPr lang="en-GB" sz="11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203571" t="-2326" r="-380952" b="-3744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SD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LOA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407965" t="-2326" r="-885" b="-3744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9149116"/>
                      </a:ext>
                    </a:extLst>
                  </a:tr>
                  <a:tr h="316785">
                    <a:tc rowSpan="2"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  <a:latin typeface="+mn-lt"/>
                            </a:rPr>
                            <a:t>OSEM</a:t>
                          </a:r>
                          <a:endParaRPr lang="en-GB" sz="11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AAA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110.55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65.83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-18.48 to +239.58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70 (97)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70542325"/>
                      </a:ext>
                    </a:extLst>
                  </a:tr>
                  <a:tr h="316785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AAA</a:t>
                          </a:r>
                          <a:r>
                            <a:rPr lang="en-GB" sz="1100" baseline="-25000">
                              <a:effectLst/>
                              <a:latin typeface="+mn-lt"/>
                            </a:rPr>
                            <a:t>exc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72.67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44.94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-15.41 to +160.75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65 (90)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537853687"/>
                      </a:ext>
                    </a:extLst>
                  </a:tr>
                  <a:tr h="316785">
                    <a:tc rowSpan="2"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OSEM+PSF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AAA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123.11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76.11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-26.07 to +272.30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70 (97)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11553587"/>
                      </a:ext>
                    </a:extLst>
                  </a:tr>
                  <a:tr h="36987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AAA</a:t>
                          </a:r>
                          <a:r>
                            <a:rPr lang="en-GB" sz="1100" baseline="-25000">
                              <a:effectLst/>
                              <a:latin typeface="+mn-lt"/>
                            </a:rPr>
                            <a:t>exc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67.78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43.39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-17.26 to +152.82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61 (85)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524134050"/>
                      </a:ext>
                    </a:extLst>
                  </a:tr>
                  <a:tr h="316785">
                    <a:tc rowSpan="2"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OSEM+PSF+BC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AAA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79.06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47.23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-13.50 to +171.63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65 (90)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703368776"/>
                      </a:ext>
                    </a:extLst>
                  </a:tr>
                  <a:tr h="369874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AAA</a:t>
                          </a:r>
                          <a:r>
                            <a:rPr lang="en-GB" sz="1100" baseline="-25000">
                              <a:effectLst/>
                              <a:latin typeface="+mn-lt"/>
                            </a:rPr>
                            <a:t>exc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72.16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45.25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>
                              <a:effectLst/>
                              <a:latin typeface="+mn-lt"/>
                            </a:rPr>
                            <a:t>-16.54 to +160.85</a:t>
                          </a:r>
                          <a:endParaRPr lang="en-GB" sz="110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2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dirty="0">
                              <a:effectLst/>
                              <a:latin typeface="+mn-lt"/>
                            </a:rPr>
                            <a:t>62 (86)</a:t>
                          </a:r>
                          <a:endParaRPr lang="en-GB" sz="11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82304634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58547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344528" y="1464468"/>
            <a:ext cx="8418472" cy="4745408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1- </a:t>
            </a:r>
            <a:r>
              <a:rPr lang="en-GB" sz="28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spill in effect is dependent on ROI delineation as part of the aneurysm close to the bone are more affected by activity spill in from bone</a:t>
            </a:r>
            <a:endParaRPr lang="en-US" altLang="en-US" sz="2800" dirty="0"/>
          </a:p>
          <a:p>
            <a:pPr marL="0" indent="0">
              <a:buNone/>
            </a:pPr>
            <a:r>
              <a:rPr lang="en-US" altLang="en-US" sz="2800" dirty="0"/>
              <a:t>2- The spill in effect can be effectively reduced by the conventional correction method (OSEM+PSF for </a:t>
            </a:r>
            <a:r>
              <a:rPr lang="en-US" altLang="en-US" sz="2800" dirty="0" err="1"/>
              <a:t>AAA</a:t>
            </a:r>
            <a:r>
              <a:rPr lang="en-US" altLang="en-US" sz="2800" baseline="-25000" dirty="0" err="1"/>
              <a:t>exc</a:t>
            </a:r>
            <a:r>
              <a:rPr lang="en-US" altLang="en-US" sz="2800" dirty="0"/>
              <a:t>) but important information at the posterior end of the aneurysm could be removed. </a:t>
            </a:r>
          </a:p>
          <a:p>
            <a:pPr marL="0" indent="0">
              <a:buNone/>
            </a:pPr>
            <a:r>
              <a:rPr lang="en-US" altLang="en-US" sz="2800" dirty="0"/>
              <a:t>3- The PSF+BC technique is effective in spill in correction and is robust to variation in ROI delineation.</a:t>
            </a:r>
          </a:p>
          <a:p>
            <a:pPr marL="0" indent="0" algn="just">
              <a:buNone/>
            </a:pPr>
            <a:endParaRPr lang="en-US" altLang="en-US" sz="2800" dirty="0"/>
          </a:p>
          <a:p>
            <a:pPr marL="514350" indent="-514350" algn="just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3070</TotalTime>
  <Words>819</Words>
  <Application>Microsoft Macintosh PowerPoint</Application>
  <PresentationFormat>On-screen Show (4:3)</PresentationFormat>
  <Paragraphs>91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Arial Narrow</vt:lpstr>
      <vt:lpstr>Calibri</vt:lpstr>
      <vt:lpstr>Cambria Math</vt:lpstr>
      <vt:lpstr>SsykbnAdvPTimes</vt:lpstr>
      <vt:lpstr>Times New Roman</vt:lpstr>
      <vt:lpstr>2_Office Theme</vt:lpstr>
      <vt:lpstr>Custom Design</vt:lpstr>
      <vt:lpstr>1_Custom Design</vt:lpstr>
      <vt:lpstr>Iterative reconstruction incorporating background correction improves quantification of [18F]-NaF PET images of patients with abdominal aortic aneurysm</vt:lpstr>
      <vt:lpstr>Abdominal Aortic Aneurysm (AAA)</vt:lpstr>
      <vt:lpstr>METHODS</vt:lpstr>
      <vt:lpstr>Two methods of spill in correction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Harry Tsoumpas</cp:lastModifiedBy>
  <cp:revision>160</cp:revision>
  <dcterms:created xsi:type="dcterms:W3CDTF">2011-04-18T21:44:13Z</dcterms:created>
  <dcterms:modified xsi:type="dcterms:W3CDTF">2019-10-14T10:08:02Z</dcterms:modified>
</cp:coreProperties>
</file>