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9"/>
  </p:handoutMasterIdLst>
  <p:sldIdLst>
    <p:sldId id="258" r:id="rId4"/>
    <p:sldId id="264" r:id="rId5"/>
    <p:sldId id="266" r:id="rId6"/>
    <p:sldId id="267" r:id="rId7"/>
    <p:sldId id="265" r:id="rId8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514" y="-7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12/13/2019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12/13/2019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42894" y="4626862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24277" y="4626862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1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b="1" dirty="0"/>
              <a:t>Normal Imaging Findings after Aortic Valve Implantation on </a:t>
            </a:r>
            <a:r>
              <a:rPr lang="en-US" sz="2000" b="1" baseline="30000" dirty="0"/>
              <a:t>18</a:t>
            </a:r>
            <a:r>
              <a:rPr lang="en-US" sz="2000" b="1" dirty="0"/>
              <a:t>F-Fluorodeoxyglucose Positron Emission Tomography with Computed Tomography </a:t>
            </a:r>
            <a:endParaRPr lang="en-US" sz="20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09600" y="2514599"/>
            <a:ext cx="7772400" cy="1752601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800" dirty="0" smtClean="0"/>
              <a:t>Ali R. Wahadat, MD</a:t>
            </a:r>
            <a:r>
              <a:rPr lang="en-US" sz="800" baseline="30000" dirty="0" smtClean="0"/>
              <a:t>1,2,3	</a:t>
            </a:r>
            <a:endParaRPr lang="en-US" sz="800" dirty="0" smtClean="0"/>
          </a:p>
          <a:p>
            <a:pPr algn="l"/>
            <a:r>
              <a:rPr lang="en-US" sz="800" dirty="0" smtClean="0"/>
              <a:t>Wilco </a:t>
            </a:r>
            <a:r>
              <a:rPr lang="en-US" sz="800" dirty="0"/>
              <a:t>Tanis, MD, </a:t>
            </a:r>
            <a:r>
              <a:rPr lang="en-US" sz="800" dirty="0" smtClean="0"/>
              <a:t>PhD</a:t>
            </a:r>
            <a:r>
              <a:rPr lang="en-US" sz="800" baseline="30000" dirty="0" smtClean="0"/>
              <a:t>3	</a:t>
            </a:r>
            <a:endParaRPr lang="en-US" sz="800" dirty="0"/>
          </a:p>
          <a:p>
            <a:pPr algn="l"/>
            <a:r>
              <a:rPr lang="nl-NL" sz="800" dirty="0" err="1"/>
              <a:t>Asbjørn</a:t>
            </a:r>
            <a:r>
              <a:rPr lang="nl-NL" sz="800" dirty="0"/>
              <a:t> M. Scholtens, </a:t>
            </a:r>
            <a:r>
              <a:rPr lang="nl-NL" sz="800" dirty="0" smtClean="0"/>
              <a:t>MD</a:t>
            </a:r>
            <a:r>
              <a:rPr lang="nl-NL" sz="800" baseline="30000" dirty="0" smtClean="0"/>
              <a:t>4,6	</a:t>
            </a:r>
            <a:endParaRPr lang="en-US" sz="800" dirty="0"/>
          </a:p>
          <a:p>
            <a:pPr algn="l"/>
            <a:r>
              <a:rPr lang="nl-NL" sz="800" dirty="0"/>
              <a:t>Margreet Bekker, </a:t>
            </a:r>
            <a:r>
              <a:rPr lang="nl-NL" sz="800" dirty="0" smtClean="0"/>
              <a:t>MD</a:t>
            </a:r>
            <a:r>
              <a:rPr lang="nl-NL" sz="800" baseline="30000" dirty="0" smtClean="0"/>
              <a:t>5	</a:t>
            </a:r>
            <a:endParaRPr lang="en-US" sz="800" dirty="0"/>
          </a:p>
          <a:p>
            <a:pPr algn="l"/>
            <a:r>
              <a:rPr lang="de-DE" sz="800" dirty="0"/>
              <a:t>Laura H. Graven, </a:t>
            </a:r>
            <a:r>
              <a:rPr lang="de-DE" sz="800" dirty="0" smtClean="0"/>
              <a:t>MD</a:t>
            </a:r>
            <a:r>
              <a:rPr lang="de-DE" sz="800" baseline="30000" dirty="0" smtClean="0"/>
              <a:t>1	</a:t>
            </a:r>
            <a:endParaRPr lang="en-US" sz="800" dirty="0"/>
          </a:p>
          <a:p>
            <a:pPr algn="l"/>
            <a:r>
              <a:rPr lang="de-DE" sz="800" dirty="0"/>
              <a:t>Laurens E. Swart, MD, </a:t>
            </a:r>
            <a:r>
              <a:rPr lang="de-DE" sz="800" dirty="0" smtClean="0"/>
              <a:t>PhD</a:t>
            </a:r>
            <a:r>
              <a:rPr lang="de-DE" sz="800" baseline="30000" dirty="0" smtClean="0"/>
              <a:t>1,2		</a:t>
            </a:r>
            <a:endParaRPr lang="en-US" sz="800" dirty="0"/>
          </a:p>
          <a:p>
            <a:pPr algn="l"/>
            <a:r>
              <a:rPr lang="de-DE" sz="800" dirty="0"/>
              <a:t>Annemarie M. den Harder, MD, </a:t>
            </a:r>
            <a:r>
              <a:rPr lang="de-DE" sz="800" dirty="0" smtClean="0"/>
              <a:t>PhD</a:t>
            </a:r>
            <a:r>
              <a:rPr lang="de-DE" sz="800" baseline="30000" dirty="0" smtClean="0"/>
              <a:t>6	</a:t>
            </a:r>
            <a:endParaRPr lang="en-US" sz="800" dirty="0"/>
          </a:p>
          <a:p>
            <a:pPr algn="l"/>
            <a:r>
              <a:rPr lang="nl-NL" sz="800" dirty="0"/>
              <a:t>Marnix G.E.H. Lam, MD, </a:t>
            </a:r>
            <a:r>
              <a:rPr lang="nl-NL" sz="800" dirty="0" smtClean="0"/>
              <a:t>PhD</a:t>
            </a:r>
            <a:r>
              <a:rPr lang="nl-NL" sz="800" baseline="30000" dirty="0" smtClean="0"/>
              <a:t>6	</a:t>
            </a:r>
            <a:endParaRPr lang="en-US" sz="800" dirty="0"/>
          </a:p>
          <a:p>
            <a:pPr algn="l"/>
            <a:r>
              <a:rPr lang="nl-NL" sz="800" dirty="0"/>
              <a:t>Linda M. de Heer, MD, </a:t>
            </a:r>
            <a:r>
              <a:rPr lang="nl-NL" sz="800" dirty="0" smtClean="0"/>
              <a:t>PhD</a:t>
            </a:r>
            <a:r>
              <a:rPr lang="nl-NL" sz="800" baseline="30000" dirty="0" smtClean="0"/>
              <a:t>7,8	</a:t>
            </a:r>
            <a:endParaRPr lang="en-US" sz="800" dirty="0"/>
          </a:p>
          <a:p>
            <a:pPr algn="l"/>
            <a:r>
              <a:rPr lang="nl-NL" sz="800" dirty="0"/>
              <a:t>Jolien W. Roos-Hesselink, MD, </a:t>
            </a:r>
            <a:r>
              <a:rPr lang="nl-NL" sz="800" dirty="0" smtClean="0"/>
              <a:t>PhD</a:t>
            </a:r>
            <a:r>
              <a:rPr lang="nl-NL" sz="800" baseline="30000" dirty="0" smtClean="0"/>
              <a:t>2</a:t>
            </a:r>
            <a:endParaRPr lang="en-US" sz="800" dirty="0"/>
          </a:p>
          <a:p>
            <a:pPr algn="l"/>
            <a:r>
              <a:rPr lang="en-US" sz="800" dirty="0"/>
              <a:t>Ricardo P.J. Budde, MD, </a:t>
            </a:r>
            <a:r>
              <a:rPr lang="en-US" sz="800" dirty="0" smtClean="0"/>
              <a:t>PhD</a:t>
            </a:r>
            <a:r>
              <a:rPr lang="en-US" sz="800" baseline="30000" dirty="0" smtClean="0"/>
              <a:t>1,2</a:t>
            </a:r>
          </a:p>
          <a:p>
            <a:pPr algn="r"/>
            <a:endParaRPr lang="en-US" sz="800" dirty="0"/>
          </a:p>
          <a:p>
            <a:endParaRPr lang="en-US" altLang="en-US" sz="4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924011\Documents\DATA AR Wahadat\REZA\20191101_0926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9" y="4650613"/>
            <a:ext cx="1143653" cy="1500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fbeeldingsresultaat voor logo erasmus m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530" y="4694288"/>
            <a:ext cx="1917820" cy="141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77470" y="2514600"/>
            <a:ext cx="620453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aseline="30000" dirty="0"/>
              <a:t>1</a:t>
            </a:r>
            <a:r>
              <a:rPr lang="en-GB" sz="1000" dirty="0"/>
              <a:t>Department of Radiology and Nuclear Medicine, Erasmus Medical </a:t>
            </a:r>
            <a:r>
              <a:rPr lang="en-GB" sz="1000" dirty="0" err="1"/>
              <a:t>Center</a:t>
            </a:r>
            <a:r>
              <a:rPr lang="en-GB" sz="1000" dirty="0"/>
              <a:t>, Rotterdam, The Netherlands;</a:t>
            </a:r>
            <a:br>
              <a:rPr lang="en-GB" sz="1000" dirty="0"/>
            </a:br>
            <a:r>
              <a:rPr lang="en-GB" sz="1000" baseline="30000" dirty="0"/>
              <a:t>2</a:t>
            </a:r>
            <a:r>
              <a:rPr lang="en-GB" sz="1000" dirty="0"/>
              <a:t>Department of Cardiology, </a:t>
            </a:r>
            <a:r>
              <a:rPr lang="en-GB" sz="1000" dirty="0" err="1"/>
              <a:t>Thoraxcenter</a:t>
            </a:r>
            <a:r>
              <a:rPr lang="en-GB" sz="1000" dirty="0"/>
              <a:t>, Erasmus Medical </a:t>
            </a:r>
            <a:r>
              <a:rPr lang="en-GB" sz="1000" dirty="0" err="1"/>
              <a:t>Center</a:t>
            </a:r>
            <a:r>
              <a:rPr lang="en-GB" sz="1000" dirty="0"/>
              <a:t>, Rotterdam, The Netherlands; </a:t>
            </a:r>
            <a:br>
              <a:rPr lang="en-GB" sz="1000" dirty="0"/>
            </a:br>
            <a:r>
              <a:rPr lang="en-GB" sz="1000" baseline="30000" dirty="0"/>
              <a:t>3</a:t>
            </a:r>
            <a:r>
              <a:rPr lang="en-GB" sz="1000" dirty="0"/>
              <a:t>Department of Cardiology, </a:t>
            </a:r>
            <a:r>
              <a:rPr lang="en-GB" sz="1000" dirty="0" err="1"/>
              <a:t>Haga</a:t>
            </a:r>
            <a:r>
              <a:rPr lang="en-GB" sz="1000" dirty="0"/>
              <a:t> Teaching Hospital, The Hague, The Netherlands; </a:t>
            </a:r>
            <a:br>
              <a:rPr lang="en-GB" sz="1000" dirty="0"/>
            </a:br>
            <a:r>
              <a:rPr lang="en-GB" sz="1000" baseline="30000" dirty="0"/>
              <a:t>4</a:t>
            </a:r>
            <a:r>
              <a:rPr lang="en-GB" sz="1000" dirty="0"/>
              <a:t>Department of Nuclear Medicine, Meander Medical </a:t>
            </a:r>
            <a:r>
              <a:rPr lang="en-GB" sz="1000" dirty="0" err="1"/>
              <a:t>Center</a:t>
            </a:r>
            <a:r>
              <a:rPr lang="en-GB" sz="1000" dirty="0"/>
              <a:t>, Amersfoort, The Netherlands</a:t>
            </a:r>
            <a:endParaRPr lang="en-US" sz="1000" dirty="0"/>
          </a:p>
          <a:p>
            <a:pPr algn="r"/>
            <a:r>
              <a:rPr lang="en-GB" sz="1000" baseline="30000" dirty="0"/>
              <a:t>5</a:t>
            </a:r>
            <a:r>
              <a:rPr lang="en-GB" sz="1000" dirty="0"/>
              <a:t>Department of Thoracic Surgery, </a:t>
            </a:r>
            <a:r>
              <a:rPr lang="en-GB" sz="1000" dirty="0" err="1"/>
              <a:t>Thoraxcenter</a:t>
            </a:r>
            <a:r>
              <a:rPr lang="en-GB" sz="1000" dirty="0"/>
              <a:t>, Erasmus Medical </a:t>
            </a:r>
            <a:r>
              <a:rPr lang="en-GB" sz="1000" dirty="0" err="1"/>
              <a:t>Center</a:t>
            </a:r>
            <a:r>
              <a:rPr lang="en-GB" sz="1000" dirty="0"/>
              <a:t>, Rotterdam, The Netherlands;</a:t>
            </a:r>
            <a:endParaRPr lang="en-US" sz="1000" dirty="0"/>
          </a:p>
          <a:p>
            <a:pPr algn="r"/>
            <a:r>
              <a:rPr lang="en-GB" sz="1000" baseline="30000" dirty="0"/>
              <a:t>6</a:t>
            </a:r>
            <a:r>
              <a:rPr lang="en-GB" sz="1000" dirty="0"/>
              <a:t>Department of Radiology and Nuclear Medicine, Utrecht Medical </a:t>
            </a:r>
            <a:r>
              <a:rPr lang="en-GB" sz="1000" dirty="0" err="1"/>
              <a:t>Center</a:t>
            </a:r>
            <a:r>
              <a:rPr lang="en-GB" sz="1000" dirty="0"/>
              <a:t>, Utrecht, The Netherlands</a:t>
            </a:r>
            <a:endParaRPr lang="en-US" sz="1000" dirty="0"/>
          </a:p>
          <a:p>
            <a:pPr algn="r"/>
            <a:r>
              <a:rPr lang="en-GB" sz="1000" baseline="30000" dirty="0"/>
              <a:t>7</a:t>
            </a:r>
            <a:r>
              <a:rPr lang="en-GB" sz="1000" dirty="0"/>
              <a:t>Department of Cardiothoracic Surgery, Utrecht Medical </a:t>
            </a:r>
            <a:r>
              <a:rPr lang="en-GB" sz="1000" dirty="0" err="1"/>
              <a:t>Center</a:t>
            </a:r>
            <a:r>
              <a:rPr lang="en-GB" sz="1000" dirty="0"/>
              <a:t>, Utrecht, The Netherlands</a:t>
            </a:r>
            <a:endParaRPr lang="en-US" sz="1000" dirty="0"/>
          </a:p>
          <a:p>
            <a:pPr algn="r"/>
            <a:r>
              <a:rPr lang="en-GB" sz="1000" baseline="30000" dirty="0"/>
              <a:t>8</a:t>
            </a:r>
            <a:r>
              <a:rPr lang="en-GB" sz="1000" dirty="0"/>
              <a:t>Department of Cardiothoracic Surgery, Leiden University Medical </a:t>
            </a:r>
            <a:r>
              <a:rPr lang="en-GB" sz="1000" dirty="0" err="1"/>
              <a:t>Center</a:t>
            </a:r>
            <a:r>
              <a:rPr lang="en-GB" sz="1000" dirty="0"/>
              <a:t>, Leiden, The Netherlands</a:t>
            </a:r>
            <a:endParaRPr lang="en-US" sz="1000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1- </a:t>
            </a:r>
            <a:r>
              <a:rPr lang="en-GB" sz="2800" baseline="30000" dirty="0"/>
              <a:t>18</a:t>
            </a:r>
            <a:r>
              <a:rPr lang="en-GB" sz="2800" dirty="0"/>
              <a:t>F-FDG </a:t>
            </a:r>
            <a:r>
              <a:rPr lang="en-GB" sz="2800" dirty="0" smtClean="0"/>
              <a:t>PET/CT is a new diagnostic imaging tool for suspected prosthetic valve endocarditis</a:t>
            </a: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2- </a:t>
            </a:r>
            <a:r>
              <a:rPr lang="en-US" altLang="en-US" sz="2800" dirty="0" smtClean="0"/>
              <a:t>According to the 2015 ESC guidelines the use of this imaging tool is not recommended in the first 3 months after valve implantation due to normal FDG uptake caused by normal inflammation </a:t>
            </a:r>
            <a:r>
              <a:rPr lang="en-US" altLang="en-US" sz="2800" dirty="0" err="1" smtClean="0"/>
              <a:t>respons</a:t>
            </a: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3- However, data about this normal FDG uptake is limited</a:t>
            </a:r>
            <a:endParaRPr lang="en-US" altLang="en-US" sz="28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685876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type:(</a:t>
            </a:r>
            <a:r>
              <a:rPr lang="en-US" altLang="en-US" sz="2400" dirty="0"/>
              <a:t>Select all that apply)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000" dirty="0" smtClean="0"/>
              <a:t>Multicenter prospective </a:t>
            </a:r>
            <a:r>
              <a:rPr lang="en-US" altLang="en-US" sz="2000" dirty="0" err="1" smtClean="0"/>
              <a:t>crossectional</a:t>
            </a:r>
            <a:r>
              <a:rPr lang="en-US" altLang="en-US" sz="2000" dirty="0" smtClean="0"/>
              <a:t> study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 smtClean="0"/>
              <a:t>Study subjects: </a:t>
            </a:r>
            <a:r>
              <a:rPr lang="en-US" altLang="en-US" sz="2000" dirty="0" smtClean="0"/>
              <a:t>(Patients with the age of ≥50 years with an uncomplicated aortic prosthetic valve implantation without signs of endocarditis)</a:t>
            </a:r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 smtClean="0"/>
              <a:t>Study </a:t>
            </a:r>
            <a:r>
              <a:rPr lang="en-US" altLang="en-US" sz="2800" dirty="0"/>
              <a:t>endpoints:</a:t>
            </a:r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400" dirty="0"/>
              <a:t>Primary end point(s</a:t>
            </a:r>
            <a:r>
              <a:rPr lang="en-US" altLang="en-US" sz="2400" dirty="0" smtClean="0"/>
              <a:t>): </a:t>
            </a:r>
            <a:r>
              <a:rPr lang="en-US" altLang="en-US" sz="1600" dirty="0" smtClean="0"/>
              <a:t>Qualitative and quantitative scoring of the </a:t>
            </a:r>
            <a:r>
              <a:rPr lang="en-US" altLang="en-US" sz="1600" dirty="0" err="1" smtClean="0"/>
              <a:t>perivalvular</a:t>
            </a:r>
            <a:r>
              <a:rPr lang="en-US" altLang="en-US" sz="1600" dirty="0" smtClean="0"/>
              <a:t> FDG uptake at </a:t>
            </a:r>
            <a:r>
              <a:rPr lang="en-GB" sz="1600" dirty="0" smtClean="0"/>
              <a:t>5</a:t>
            </a:r>
            <a:r>
              <a:rPr lang="en-GB" sz="1600" dirty="0"/>
              <a:t>(±1) weeks (group 1), 12(±2) weeks (group 2) </a:t>
            </a:r>
            <a:r>
              <a:rPr lang="en-GB" sz="1600" dirty="0" smtClean="0"/>
              <a:t>and </a:t>
            </a:r>
            <a:r>
              <a:rPr lang="en-GB" sz="1600" dirty="0"/>
              <a:t>52(±8) weeks (group 3</a:t>
            </a:r>
            <a:r>
              <a:rPr lang="en-GB" sz="1600" dirty="0" smtClean="0"/>
              <a:t>) after implantation</a:t>
            </a:r>
            <a:endParaRPr lang="en-US" altLang="en-US" sz="1600" dirty="0"/>
          </a:p>
          <a:p>
            <a:pPr marL="914400" lvl="1" indent="-514350">
              <a:buFont typeface="Times New Roman" pitchFamily="18" charset="0"/>
              <a:buAutoNum type="alphaUcPeriod"/>
            </a:pPr>
            <a:r>
              <a:rPr lang="en-US" altLang="en-US" sz="2400" dirty="0"/>
              <a:t>Secondary end point(s</a:t>
            </a:r>
            <a:r>
              <a:rPr lang="en-US" altLang="en-US" sz="2400" dirty="0" smtClean="0"/>
              <a:t>): </a:t>
            </a:r>
            <a:r>
              <a:rPr lang="en-US" altLang="en-US" sz="1600" dirty="0" smtClean="0"/>
              <a:t>none</a:t>
            </a:r>
            <a:endParaRPr lang="en-US" altLang="en-US" sz="1600" dirty="0"/>
          </a:p>
          <a:p>
            <a:pPr marL="514350" indent="-514350">
              <a:buFont typeface="Times New Roman" pitchFamily="18" charset="0"/>
              <a:buAutoNum type="alphaUcPeriod"/>
            </a:pPr>
            <a:r>
              <a:rPr lang="en-US" altLang="en-US" sz="2800" dirty="0"/>
              <a:t>Study </a:t>
            </a:r>
            <a:r>
              <a:rPr lang="en-US" altLang="en-US" sz="2800" dirty="0" smtClean="0"/>
              <a:t>variables: </a:t>
            </a:r>
            <a:r>
              <a:rPr lang="en-US" altLang="en-US" sz="1800" dirty="0" smtClean="0"/>
              <a:t>Qualification visual score of </a:t>
            </a:r>
            <a:r>
              <a:rPr lang="en-US" altLang="en-US" sz="1800" dirty="0" err="1" smtClean="0"/>
              <a:t>hypermetabolism</a:t>
            </a:r>
            <a:r>
              <a:rPr lang="en-US" altLang="en-US" sz="1800" dirty="0" smtClean="0"/>
              <a:t> (QVSH), </a:t>
            </a:r>
            <a:r>
              <a:rPr lang="en-US" altLang="en-US" sz="1800" dirty="0" err="1" smtClean="0"/>
              <a:t>SUVmax</a:t>
            </a:r>
            <a:r>
              <a:rPr lang="en-US" altLang="en-US" sz="1800" dirty="0" smtClean="0"/>
              <a:t> and </a:t>
            </a:r>
            <a:r>
              <a:rPr lang="en-US" altLang="en-US" sz="1800" dirty="0" err="1" smtClean="0"/>
              <a:t>SUVratio</a:t>
            </a:r>
            <a:r>
              <a:rPr lang="en-US" altLang="en-US" sz="1800" dirty="0" smtClean="0"/>
              <a:t>, </a:t>
            </a:r>
            <a:r>
              <a:rPr lang="en-US" altLang="en-US" sz="1800" dirty="0"/>
              <a:t>EARL </a:t>
            </a:r>
            <a:r>
              <a:rPr lang="en-US" altLang="en-US" sz="1800" dirty="0" err="1"/>
              <a:t>SUVmax</a:t>
            </a:r>
            <a:r>
              <a:rPr lang="en-US" altLang="en-US" sz="1800" dirty="0"/>
              <a:t> and </a:t>
            </a:r>
            <a:r>
              <a:rPr lang="en-US" altLang="en-US" sz="1800" dirty="0" smtClean="0"/>
              <a:t>EARL </a:t>
            </a:r>
            <a:r>
              <a:rPr lang="en-US" altLang="en-US" sz="1800" dirty="0" err="1" smtClean="0"/>
              <a:t>SUVratio</a:t>
            </a:r>
            <a:endParaRPr lang="en-US" alt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RESULTS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>
              <a:buNone/>
            </a:pPr>
            <a:endParaRPr lang="en-US" altLang="en-US" sz="28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altLang="en-US" sz="28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527164"/>
              </p:ext>
            </p:extLst>
          </p:nvPr>
        </p:nvGraphicFramePr>
        <p:xfrm>
          <a:off x="598715" y="1524000"/>
          <a:ext cx="7783285" cy="3505200"/>
        </p:xfrm>
        <a:graphic>
          <a:graphicData uri="http://schemas.openxmlformats.org/drawingml/2006/table">
            <a:tbl>
              <a:tblPr firstRow="1" firstCol="1" bandRow="1">
                <a:tableStyleId>{72833802-FEF1-4C79-8D5D-14CF1EAF98D9}</a:tableStyleId>
              </a:tblPr>
              <a:tblGrid>
                <a:gridCol w="3297250"/>
                <a:gridCol w="897207"/>
                <a:gridCol w="897207"/>
                <a:gridCol w="897207"/>
                <a:gridCol w="897207"/>
                <a:gridCol w="897207"/>
              </a:tblGrid>
              <a:tr h="10515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All included patients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Group 1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(5 (±1) weeks after PHV implantation)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Group 2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(12 (±2) week after PHV implantation)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Group 3</a:t>
                      </a:r>
                      <a:endParaRPr lang="en-US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(12 (±2) months after PHV implantation)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P-value*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Number of patients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37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12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13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</a:tr>
              <a:tr h="12268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Visual score PHV (QVSH), n(%)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None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Low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Intermediate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High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23(62)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14(38)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8(67)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4(33)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7(58)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5(42)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8(62)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5(38)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0(0)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0.91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SUV</a:t>
                      </a:r>
                      <a:r>
                        <a:rPr lang="en-US" sz="1100" baseline="-25000">
                          <a:effectLst/>
                        </a:rPr>
                        <a:t>max</a:t>
                      </a:r>
                      <a:r>
                        <a:rPr lang="en-US" sz="1100">
                          <a:effectLst/>
                        </a:rPr>
                        <a:t> PHV (</a:t>
                      </a:r>
                      <a:r>
                        <a:rPr lang="en-GB" sz="1100">
                          <a:effectLst/>
                        </a:rPr>
                        <a:t>mean±SD)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4.1</a:t>
                      </a:r>
                      <a:r>
                        <a:rPr lang="en-GB" sz="1100" dirty="0">
                          <a:effectLst/>
                        </a:rPr>
                        <a:t>±0.8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</a:t>
                      </a:r>
                      <a:r>
                        <a:rPr lang="en-GB" sz="1100">
                          <a:effectLst/>
                        </a:rPr>
                        <a:t>±0.7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4.6</a:t>
                      </a:r>
                      <a:r>
                        <a:rPr lang="en-GB" sz="1100" dirty="0">
                          <a:effectLst/>
                        </a:rPr>
                        <a:t>±0.9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</a:t>
                      </a:r>
                      <a:r>
                        <a:rPr lang="en-GB" sz="1100">
                          <a:effectLst/>
                        </a:rPr>
                        <a:t>±0.7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0.08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</a:tr>
              <a:tr h="1752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SUV</a:t>
                      </a:r>
                      <a:r>
                        <a:rPr lang="en-US" sz="1100" baseline="-25000">
                          <a:effectLst/>
                        </a:rPr>
                        <a:t>ratio</a:t>
                      </a:r>
                      <a:r>
                        <a:rPr lang="en-US" sz="1100">
                          <a:effectLst/>
                        </a:rPr>
                        <a:t> PHV m[IQR]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2.0</a:t>
                      </a:r>
                      <a:r>
                        <a:rPr lang="en-GB" sz="1100" dirty="0">
                          <a:effectLst/>
                        </a:rPr>
                        <a:t>[1.8-2.2]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2.0[1.9-2.2]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2.0[1.8-2.6]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1.9[1.7-2.0]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0.81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EARL SUV</a:t>
                      </a:r>
                      <a:r>
                        <a:rPr lang="en-US" sz="1100" baseline="-25000">
                          <a:effectLst/>
                        </a:rPr>
                        <a:t>max</a:t>
                      </a:r>
                      <a:r>
                        <a:rPr lang="en-US" sz="1100">
                          <a:effectLst/>
                        </a:rPr>
                        <a:t> PHV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</a:t>
                      </a:r>
                      <a:r>
                        <a:rPr lang="en-GB" sz="1100">
                          <a:effectLst/>
                        </a:rPr>
                        <a:t>mean±SD)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</a:t>
                      </a:r>
                      <a:r>
                        <a:rPr lang="en-GB" sz="1100">
                          <a:effectLst/>
                        </a:rPr>
                        <a:t>±0.5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3.6</a:t>
                      </a:r>
                      <a:r>
                        <a:rPr lang="en-GB" sz="1100">
                          <a:effectLst/>
                        </a:rPr>
                        <a:t>±0.5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</a:t>
                      </a:r>
                      <a:r>
                        <a:rPr lang="en-GB" sz="1100">
                          <a:effectLst/>
                        </a:rPr>
                        <a:t>±0.5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3.3</a:t>
                      </a:r>
                      <a:r>
                        <a:rPr lang="en-GB" sz="1100">
                          <a:effectLst/>
                        </a:rPr>
                        <a:t>±0.6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0.14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</a:tr>
              <a:tr h="350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EARL SUV</a:t>
                      </a:r>
                      <a:r>
                        <a:rPr lang="en-US" sz="1100" baseline="-25000">
                          <a:effectLst/>
                        </a:rPr>
                        <a:t>ratio</a:t>
                      </a:r>
                      <a:r>
                        <a:rPr lang="en-US" sz="1100">
                          <a:effectLst/>
                        </a:rPr>
                        <a:t> PHV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(</a:t>
                      </a:r>
                      <a:r>
                        <a:rPr lang="en-GB" sz="1100">
                          <a:effectLst/>
                        </a:rPr>
                        <a:t>mean±SD)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</a:t>
                      </a:r>
                      <a:r>
                        <a:rPr lang="en-GB" sz="1100">
                          <a:effectLst/>
                        </a:rPr>
                        <a:t>±0.3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1.8±0.2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1.8±0.3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1.7±0.3</a:t>
                      </a:r>
                      <a:endParaRPr lang="en-US" sz="110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0.41</a:t>
                      </a:r>
                      <a:endParaRPr lang="en-US" sz="1100" dirty="0">
                        <a:effectLst/>
                        <a:latin typeface="Calibri"/>
                        <a:ea typeface="MS Mincho"/>
                        <a:cs typeface="Times New Roman"/>
                      </a:endParaRPr>
                    </a:p>
                  </a:txBody>
                  <a:tcPr marL="52627" marR="52627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7730" y="5047027"/>
            <a:ext cx="35556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/>
              <a:t>* Statistical difference between the three groups 1, 2 and 3</a:t>
            </a:r>
            <a:endParaRPr lang="en-US" sz="1000" dirty="0"/>
          </a:p>
          <a:p>
            <a:r>
              <a:rPr lang="en-US" sz="1000" baseline="30000" dirty="0"/>
              <a:t>PHV= Prosthetic heart valve</a:t>
            </a:r>
            <a:endParaRPr lang="en-US" sz="1000" dirty="0"/>
          </a:p>
          <a:p>
            <a:r>
              <a:rPr lang="en-US" sz="1000" baseline="30000" dirty="0" smtClean="0"/>
              <a:t>QVSH</a:t>
            </a:r>
            <a:r>
              <a:rPr lang="en-US" sz="1000" baseline="30000" dirty="0"/>
              <a:t>= Qualification Visual Score of </a:t>
            </a:r>
            <a:r>
              <a:rPr lang="en-US" sz="1000" baseline="30000" dirty="0" err="1"/>
              <a:t>Hypermetabolism</a:t>
            </a:r>
            <a:endParaRPr lang="en-US" sz="1000" dirty="0"/>
          </a:p>
          <a:p>
            <a:r>
              <a:rPr lang="en-US" sz="1000" baseline="30000" dirty="0" err="1" smtClean="0"/>
              <a:t>SUVmax</a:t>
            </a:r>
            <a:r>
              <a:rPr lang="en-US" sz="1000" baseline="30000" dirty="0"/>
              <a:t>= Maximum standardized Uptake Value</a:t>
            </a:r>
            <a:endParaRPr lang="en-US" sz="1000" dirty="0"/>
          </a:p>
          <a:p>
            <a:r>
              <a:rPr lang="en-US" sz="1000" baseline="30000" dirty="0" err="1"/>
              <a:t>SUVratio</a:t>
            </a:r>
            <a:r>
              <a:rPr lang="en-US" sz="1000" baseline="30000" dirty="0"/>
              <a:t>= Standardized Uptake value ratio (Target to background ratio)</a:t>
            </a:r>
            <a:endParaRPr lang="en-US" sz="1000" dirty="0"/>
          </a:p>
          <a:p>
            <a:r>
              <a:rPr lang="en-US" sz="1000" baseline="30000" dirty="0"/>
              <a:t>EARL= European Association of nuclear medicine Research Ltd.</a:t>
            </a:r>
            <a:endParaRPr lang="en-US" sz="1000" dirty="0"/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 smtClean="0"/>
              <a:t>1- </a:t>
            </a:r>
            <a:r>
              <a:rPr lang="en-US" sz="2800" dirty="0"/>
              <a:t>Non-infected aortic PHV have similar low to intermediate </a:t>
            </a:r>
            <a:r>
              <a:rPr lang="en-GB" sz="2800" dirty="0" err="1"/>
              <a:t>perivalvular</a:t>
            </a:r>
            <a:r>
              <a:rPr lang="en-GB" sz="2800" dirty="0"/>
              <a:t> </a:t>
            </a:r>
            <a:r>
              <a:rPr lang="en-US" sz="2800" baseline="30000" dirty="0"/>
              <a:t>18</a:t>
            </a:r>
            <a:r>
              <a:rPr lang="en-US" sz="2800" dirty="0"/>
              <a:t>F-FDG uptake with similar </a:t>
            </a:r>
            <a:r>
              <a:rPr lang="en-US" sz="2800" dirty="0" err="1"/>
              <a:t>SUV</a:t>
            </a:r>
            <a:r>
              <a:rPr lang="en-US" sz="2800" baseline="-25000" dirty="0" err="1"/>
              <a:t>max</a:t>
            </a:r>
            <a:r>
              <a:rPr lang="en-US" sz="2800" dirty="0"/>
              <a:t> and </a:t>
            </a:r>
            <a:r>
              <a:rPr lang="en-US" sz="2800" dirty="0" err="1"/>
              <a:t>SUV</a:t>
            </a:r>
            <a:r>
              <a:rPr lang="en-US" sz="2800" baseline="-25000" dirty="0" err="1"/>
              <a:t>ratio</a:t>
            </a:r>
            <a:r>
              <a:rPr lang="en-US" sz="2800" dirty="0"/>
              <a:t> </a:t>
            </a:r>
            <a:r>
              <a:rPr lang="en-GB" sz="2800" dirty="0"/>
              <a:t>at 5, 12 and 52 weeks after implantation.</a:t>
            </a:r>
            <a:r>
              <a:rPr lang="en-US" altLang="en-US" sz="2800" dirty="0" smtClean="0"/>
              <a:t> </a:t>
            </a:r>
            <a:endParaRPr lang="en-US" altLang="en-US" sz="2800" dirty="0" smtClean="0"/>
          </a:p>
          <a:p>
            <a:pPr marL="0" indent="0">
              <a:buNone/>
            </a:pPr>
            <a:r>
              <a:rPr lang="en-US" altLang="en-US" sz="2800" dirty="0" smtClean="0"/>
              <a:t>2- </a:t>
            </a:r>
            <a:r>
              <a:rPr lang="en-US" altLang="en-US" sz="2800" dirty="0" smtClean="0"/>
              <a:t>Th</a:t>
            </a:r>
            <a:r>
              <a:rPr lang="en-US" altLang="en-US" sz="2800" dirty="0" smtClean="0"/>
              <a:t>e recommended 3 months safety period by the ESC guidelines should be reconsidered!</a:t>
            </a:r>
            <a:endParaRPr lang="en-US" altLang="en-US" sz="2800" dirty="0" smtClean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518</Words>
  <Application>Microsoft Office PowerPoint</Application>
  <PresentationFormat>On-screen Show (4:3)</PresentationFormat>
  <Paragraphs>129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2_Office Theme</vt:lpstr>
      <vt:lpstr>Custom Design</vt:lpstr>
      <vt:lpstr>1_Custom Design</vt:lpstr>
      <vt:lpstr>Normal Imaging Findings after Aortic Valve Implantation on 18F-Fluorodeoxyglucose Positron Emission Tomography with Computed Tomography </vt:lpstr>
      <vt:lpstr>BACKGROUND</vt:lpstr>
      <vt:lpstr>METHODS</vt:lpstr>
      <vt:lpstr>RESULTS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A.R. Wahadat</cp:lastModifiedBy>
  <cp:revision>101</cp:revision>
  <dcterms:created xsi:type="dcterms:W3CDTF">2011-04-18T21:44:13Z</dcterms:created>
  <dcterms:modified xsi:type="dcterms:W3CDTF">2019-12-13T23:02:27Z</dcterms:modified>
</cp:coreProperties>
</file>