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D36"/>
    <a:srgbClr val="27405F"/>
    <a:srgbClr val="B8CBE2"/>
    <a:srgbClr val="BE3152"/>
    <a:srgbClr val="C8506D"/>
    <a:srgbClr val="07539F"/>
    <a:srgbClr val="276EAC"/>
    <a:srgbClr val="DB9010"/>
    <a:srgbClr val="F7A000"/>
    <a:srgbClr val="E1AC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28" autoAdjust="0"/>
  </p:normalViewPr>
  <p:slideViewPr>
    <p:cSldViewPr>
      <p:cViewPr varScale="1">
        <p:scale>
          <a:sx n="69" d="100"/>
          <a:sy n="69" d="100"/>
        </p:scale>
        <p:origin x="1224" y="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135563"/>
          </a:xfrm>
          <a:prstGeom prst="rect">
            <a:avLst/>
          </a:prstGeom>
        </p:spPr>
        <p:txBody>
          <a:bodyPr/>
          <a:lstStyle>
            <a:lvl1pPr>
              <a:buClr>
                <a:srgbClr val="001D36"/>
              </a:buClr>
              <a:defRPr/>
            </a:lvl1pPr>
            <a:lvl2pPr>
              <a:buClr>
                <a:srgbClr val="001D36"/>
              </a:buClr>
              <a:defRPr/>
            </a:lvl2pPr>
            <a:lvl3pPr>
              <a:buClr>
                <a:srgbClr val="001D36"/>
              </a:buClr>
              <a:defRPr/>
            </a:lvl3pPr>
            <a:lvl4pPr>
              <a:buClr>
                <a:srgbClr val="001D36"/>
              </a:buClr>
              <a:defRPr/>
            </a:lvl4pPr>
            <a:lvl5pPr>
              <a:buClr>
                <a:srgbClr val="001D36"/>
              </a:buClr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1981200" y="6526304"/>
            <a:ext cx="7104530" cy="33169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1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[Surname Initial], et al. </a:t>
            </a:r>
            <a:r>
              <a:rPr lang="en-US" dirty="0" err="1" smtClean="0"/>
              <a:t>Targ</a:t>
            </a:r>
            <a:r>
              <a:rPr lang="en-US" dirty="0" smtClean="0"/>
              <a:t> </a:t>
            </a:r>
            <a:r>
              <a:rPr lang="en-US" dirty="0" err="1" smtClean="0"/>
              <a:t>Oncol</a:t>
            </a:r>
            <a:r>
              <a:rPr lang="en-US" dirty="0" smtClean="0"/>
              <a:t>. [YEAR]. [INSERT DOI]</a:t>
            </a:r>
            <a:endParaRPr lang="en-US" dirty="0"/>
          </a:p>
        </p:txBody>
      </p:sp>
      <p:pic>
        <p:nvPicPr>
          <p:cNvPr id="7" name="Picture 6" descr="Adis_whit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52400" y="6574464"/>
            <a:ext cx="653742" cy="1828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rgbClr val="001D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6431280"/>
            <a:ext cx="9144000" cy="45720"/>
          </a:xfrm>
          <a:prstGeom prst="rect">
            <a:avLst/>
          </a:prstGeom>
          <a:solidFill>
            <a:srgbClr val="2740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-3313" y="-11280"/>
            <a:ext cx="9144000" cy="771525"/>
            <a:chOff x="0" y="-7905"/>
            <a:chExt cx="9144000" cy="771525"/>
          </a:xfrm>
        </p:grpSpPr>
        <p:grpSp>
          <p:nvGrpSpPr>
            <p:cNvPr id="2" name="Group 1"/>
            <p:cNvGrpSpPr/>
            <p:nvPr userDrawn="1"/>
          </p:nvGrpSpPr>
          <p:grpSpPr>
            <a:xfrm>
              <a:off x="0" y="-7905"/>
              <a:ext cx="9144000" cy="771525"/>
              <a:chOff x="0" y="0"/>
              <a:chExt cx="9144000" cy="771525"/>
            </a:xfrm>
          </p:grpSpPr>
          <p:sp>
            <p:nvSpPr>
              <p:cNvPr id="3" name="Rectangle 2"/>
              <p:cNvSpPr/>
              <p:nvPr userDrawn="1"/>
            </p:nvSpPr>
            <p:spPr>
              <a:xfrm>
                <a:off x="0" y="0"/>
                <a:ext cx="9144000" cy="771525"/>
              </a:xfrm>
              <a:prstGeom prst="rect">
                <a:avLst/>
              </a:prstGeom>
              <a:solidFill>
                <a:srgbClr val="001D3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7" name="Group 6"/>
              <p:cNvGrpSpPr/>
              <p:nvPr userDrawn="1"/>
            </p:nvGrpSpPr>
            <p:grpSpPr>
              <a:xfrm>
                <a:off x="7696200" y="82306"/>
                <a:ext cx="1447800" cy="600164"/>
                <a:chOff x="7696200" y="52920"/>
                <a:chExt cx="1447800" cy="697407"/>
              </a:xfrm>
              <a:effectLst>
                <a:outerShdw blurRad="50800" dist="38100" dir="5400000" algn="ctr" rotWithShape="0">
                  <a:schemeClr val="tx1">
                    <a:alpha val="40000"/>
                  </a:schemeClr>
                </a:outerShdw>
              </a:effectLst>
            </p:grpSpPr>
            <p:sp>
              <p:nvSpPr>
                <p:cNvPr id="9" name="Rectangle 8"/>
                <p:cNvSpPr/>
                <p:nvPr/>
              </p:nvSpPr>
              <p:spPr>
                <a:xfrm>
                  <a:off x="7696200" y="116775"/>
                  <a:ext cx="1447800" cy="620967"/>
                </a:xfrm>
                <a:prstGeom prst="rect">
                  <a:avLst/>
                </a:prstGeom>
                <a:solidFill>
                  <a:srgbClr val="27405F"/>
                </a:solidFill>
                <a:ln>
                  <a:solidFill>
                    <a:srgbClr val="27405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7775455" y="52920"/>
                  <a:ext cx="1289289" cy="697407"/>
                </a:xfrm>
                <a:prstGeom prst="rect">
                  <a:avLst/>
                </a:prstGeom>
                <a:noFill/>
                <a:effectLst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100" b="0" dirty="0" smtClean="0">
                      <a:solidFill>
                        <a:schemeClr val="bg1"/>
                      </a:solidFill>
                      <a:latin typeface="Trebuchet MS" panose="020B0603020202020204" pitchFamily="34" charset="0"/>
                    </a:rPr>
                    <a:t>PEER-REVIEWED</a:t>
                  </a:r>
                </a:p>
                <a:p>
                  <a:pPr algn="ctr"/>
                  <a:r>
                    <a:rPr lang="en-GB" sz="1100" b="0" dirty="0" smtClean="0">
                      <a:solidFill>
                        <a:schemeClr val="bg1"/>
                      </a:solidFill>
                      <a:latin typeface="Trebuchet MS" panose="020B0603020202020204" pitchFamily="34" charset="0"/>
                    </a:rPr>
                    <a:t>PLAIN</a:t>
                  </a:r>
                  <a:r>
                    <a:rPr lang="en-GB" sz="1100" b="0" baseline="0" dirty="0" smtClean="0">
                      <a:solidFill>
                        <a:schemeClr val="bg1"/>
                      </a:solidFill>
                      <a:latin typeface="Trebuchet MS" panose="020B0603020202020204" pitchFamily="34" charset="0"/>
                    </a:rPr>
                    <a:t> LANGUAGE SUMMARY</a:t>
                  </a:r>
                  <a:endParaRPr lang="en-GB" sz="1100" b="0" dirty="0">
                    <a:solidFill>
                      <a:schemeClr val="bg1"/>
                    </a:solidFill>
                    <a:latin typeface="Trebuchet MS" panose="020B0603020202020204" pitchFamily="34" charset="0"/>
                  </a:endParaRPr>
                </a:p>
              </p:txBody>
            </p:sp>
          </p:grpSp>
        </p:grpSp>
        <p:pic>
          <p:nvPicPr>
            <p:cNvPr id="24" name="Picture 23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622" t="17539" r="10175" b="75735"/>
            <a:stretch/>
          </p:blipFill>
          <p:spPr>
            <a:xfrm>
              <a:off x="79513" y="188028"/>
              <a:ext cx="2895600" cy="475706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1200" kern="1200">
          <a:solidFill>
            <a:schemeClr val="bg1"/>
          </a:solidFill>
          <a:latin typeface="Trebuchet MS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»"/>
        <a:defRPr sz="12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28600" y="6011929"/>
            <a:ext cx="86868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 anchorCtr="0">
            <a:spAutoFit/>
          </a:bodyPr>
          <a:lstStyle/>
          <a:p>
            <a:r>
              <a:rPr lang="en-GB" sz="1100" dirty="0"/>
              <a:t>This </a:t>
            </a:r>
            <a:r>
              <a:rPr lang="en-GB" sz="1100" dirty="0" smtClean="0"/>
              <a:t>plain language summary </a:t>
            </a:r>
            <a:r>
              <a:rPr lang="en-GB" sz="1100" dirty="0"/>
              <a:t>represents the opinions of the </a:t>
            </a:r>
            <a:r>
              <a:rPr lang="en-GB" sz="1100" dirty="0" smtClean="0"/>
              <a:t>author. </a:t>
            </a:r>
            <a:r>
              <a:rPr lang="en-GB" sz="1100" dirty="0"/>
              <a:t>For a full list of declarations, including funding and author disclosure statements, please see the full text online. © Springer Nature Switzerland AG </a:t>
            </a:r>
            <a:r>
              <a:rPr lang="en-GB" sz="1100" dirty="0" smtClean="0"/>
              <a:t>2021. </a:t>
            </a:r>
            <a:endParaRPr lang="en-GB" sz="11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1981200" y="6442816"/>
            <a:ext cx="7104530" cy="442079"/>
          </a:xfrm>
        </p:spPr>
        <p:txBody>
          <a:bodyPr/>
          <a:lstStyle/>
          <a:p>
            <a:r>
              <a:rPr lang="en-GB" dirty="0" smtClean="0"/>
              <a:t>D</a:t>
            </a:r>
            <a:r>
              <a:rPr lang="en-NZ" dirty="0" err="1"/>
              <a:t>urvalumab</a:t>
            </a:r>
            <a:r>
              <a:rPr lang="en-NZ" dirty="0"/>
              <a:t>: A Review in Extensive-Stage SCLC</a:t>
            </a:r>
            <a:endParaRPr lang="en-GB" dirty="0" smtClean="0"/>
          </a:p>
          <a:p>
            <a:r>
              <a:rPr lang="en-GB" dirty="0" smtClean="0"/>
              <a:t>Al-Salama, Z. T. </a:t>
            </a:r>
            <a:r>
              <a:rPr lang="en-GB" dirty="0" err="1" smtClean="0"/>
              <a:t>Targ</a:t>
            </a:r>
            <a:r>
              <a:rPr lang="en-GB" dirty="0" smtClean="0"/>
              <a:t> </a:t>
            </a:r>
            <a:r>
              <a:rPr lang="en-GB" dirty="0" err="1" smtClean="0"/>
              <a:t>Oncol</a:t>
            </a:r>
            <a:r>
              <a:rPr lang="en-GB" dirty="0" smtClean="0"/>
              <a:t>. </a:t>
            </a:r>
            <a:r>
              <a:rPr lang="en-GB" dirty="0"/>
              <a:t>(</a:t>
            </a:r>
            <a:r>
              <a:rPr lang="en-GB" dirty="0" smtClean="0"/>
              <a:t>2021). </a:t>
            </a:r>
            <a:r>
              <a:rPr lang="en-GB" dirty="0" smtClean="0"/>
              <a:t>DOI: </a:t>
            </a:r>
            <a:r>
              <a:rPr lang="en-NZ" dirty="0">
                <a:latin typeface="MyriadPro-SemiCn"/>
              </a:rPr>
              <a:t>10.1007/s11523-021-00843-0</a:t>
            </a:r>
            <a:endParaRPr lang="en-GB" dirty="0"/>
          </a:p>
        </p:txBody>
      </p:sp>
      <p:sp>
        <p:nvSpPr>
          <p:cNvPr id="4" name="AutoShape 4" descr="https://files.slack.com/files-pri/T0LUA5MK4-FUN7NB8MU/biodrug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6" descr="https://files.slack.com/files-pri/T0LUA5MK4-FUN7NB8MU/biodrugs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228600" y="1828800"/>
            <a:ext cx="2971800" cy="4114800"/>
          </a:xfrm>
          <a:prstGeom prst="roundRect">
            <a:avLst>
              <a:gd name="adj" fmla="val 4532"/>
            </a:avLst>
          </a:prstGeom>
          <a:ln w="28575"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sz="1600" b="1" dirty="0" smtClean="0">
                <a:solidFill>
                  <a:srgbClr val="27405F"/>
                </a:solidFill>
              </a:rPr>
              <a:t>Clinical Considerations</a:t>
            </a:r>
          </a:p>
          <a:p>
            <a:r>
              <a:rPr lang="en-NZ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fully human monoclonal antibody that selectively blocks the interaction of  PD-L1 with its receptors, PD-1 and CD80 </a:t>
            </a:r>
            <a:endParaRPr lang="en-GB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NZ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Significantly prolongs </a:t>
            </a:r>
            <a:r>
              <a:rPr lang="en-NZ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overall survival </a:t>
            </a:r>
            <a:r>
              <a:rPr lang="en-NZ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when added to etoposide plus either carboplatin or cisplatin; benefits were sustained with longer follow-up  </a:t>
            </a:r>
            <a:endParaRPr lang="en-GB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GB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Manageable tolerability profile</a:t>
            </a:r>
            <a:endParaRPr lang="en-GB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GB" sz="1600" b="1" dirty="0"/>
          </a:p>
        </p:txBody>
      </p:sp>
      <p:sp>
        <p:nvSpPr>
          <p:cNvPr id="12" name="Rounded Rectangle 11"/>
          <p:cNvSpPr/>
          <p:nvPr/>
        </p:nvSpPr>
        <p:spPr>
          <a:xfrm>
            <a:off x="3361346" y="868467"/>
            <a:ext cx="5554054" cy="5075134"/>
          </a:xfrm>
          <a:prstGeom prst="roundRect">
            <a:avLst>
              <a:gd name="adj" fmla="val 2615"/>
            </a:avLst>
          </a:prstGeom>
          <a:ln w="28575">
            <a:solidFill>
              <a:srgbClr val="001D36"/>
            </a:solidFill>
          </a:ln>
        </p:spPr>
        <p:txBody>
          <a:bodyPr wrap="square">
            <a:noAutofit/>
          </a:bodyPr>
          <a:lstStyle/>
          <a:p>
            <a:r>
              <a:rPr lang="en-GB" sz="2000" b="1" dirty="0">
                <a:solidFill>
                  <a:srgbClr val="27405F"/>
                </a:solidFill>
              </a:rPr>
              <a:t>Plain Language Summary</a:t>
            </a:r>
            <a:r>
              <a:rPr lang="en-GB" sz="2000" b="1" dirty="0">
                <a:solidFill>
                  <a:srgbClr val="006F22"/>
                </a:solidFill>
              </a:rPr>
              <a:t> </a:t>
            </a:r>
          </a:p>
          <a:p>
            <a:pPr lvl="0"/>
            <a:r>
              <a:rPr lang="en-GB" sz="1300" b="1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Background and rationale</a:t>
            </a:r>
          </a:p>
          <a:p>
            <a:pPr marL="285750" lvl="0" indent="-285750">
              <a:buClr>
                <a:srgbClr val="001D36"/>
              </a:buClr>
              <a:buFont typeface="Arial" panose="020B0604020202020204" pitchFamily="34" charset="0"/>
              <a:buChar char="•"/>
            </a:pPr>
            <a:r>
              <a:rPr lang="en-NZ" sz="1300" dirty="0">
                <a:solidFill>
                  <a:prstClr val="black">
                    <a:lumMod val="75000"/>
                    <a:lumOff val="25000"/>
                  </a:prstClr>
                </a:solidFill>
              </a:rPr>
              <a:t>Small cell lung cancer (SCLC) is the most aggressive form of lung cancer; extensive-stage (ES) </a:t>
            </a:r>
            <a:r>
              <a:rPr lang="en-NZ" sz="13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disease, </a:t>
            </a:r>
            <a:r>
              <a:rPr lang="en-NZ" sz="1300" dirty="0">
                <a:solidFill>
                  <a:prstClr val="black">
                    <a:lumMod val="75000"/>
                    <a:lumOff val="25000"/>
                  </a:prstClr>
                </a:solidFill>
              </a:rPr>
              <a:t>which accounts for about </a:t>
            </a:r>
            <a:r>
              <a:rPr lang="en-NZ" sz="13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two-thirds </a:t>
            </a:r>
            <a:r>
              <a:rPr lang="en-NZ" sz="1300" dirty="0">
                <a:solidFill>
                  <a:prstClr val="black">
                    <a:lumMod val="75000"/>
                    <a:lumOff val="25000"/>
                  </a:prstClr>
                </a:solidFill>
              </a:rPr>
              <a:t>of all </a:t>
            </a:r>
            <a:r>
              <a:rPr lang="en-NZ" sz="13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SCLC, </a:t>
            </a:r>
            <a:r>
              <a:rPr lang="en-NZ" sz="1300" dirty="0">
                <a:solidFill>
                  <a:prstClr val="black">
                    <a:lumMod val="75000"/>
                    <a:lumOff val="25000"/>
                  </a:prstClr>
                </a:solidFill>
              </a:rPr>
              <a:t>is associated with high relapse rates and a poor </a:t>
            </a:r>
            <a:r>
              <a:rPr lang="en-NZ" sz="13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prognosis.</a:t>
            </a:r>
            <a:endParaRPr lang="en-GB" sz="13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285750" lvl="0" indent="-285750">
              <a:buClr>
                <a:srgbClr val="001D36"/>
              </a:buClr>
              <a:buFont typeface="Arial" panose="020B0604020202020204" pitchFamily="34" charset="0"/>
              <a:buChar char="•"/>
            </a:pPr>
            <a:r>
              <a:rPr lang="en-NZ" sz="13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Expression of programmed </a:t>
            </a:r>
            <a:r>
              <a:rPr lang="en-NZ" sz="1300" dirty="0">
                <a:solidFill>
                  <a:prstClr val="black">
                    <a:lumMod val="75000"/>
                    <a:lumOff val="25000"/>
                  </a:prstClr>
                </a:solidFill>
              </a:rPr>
              <a:t>cell death-ligand 1 (</a:t>
            </a:r>
            <a:r>
              <a:rPr lang="en-NZ" sz="13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PD-L1) on </a:t>
            </a:r>
            <a:r>
              <a:rPr lang="en-NZ" sz="1300" dirty="0">
                <a:solidFill>
                  <a:prstClr val="black">
                    <a:lumMod val="75000"/>
                    <a:lumOff val="25000"/>
                  </a:prstClr>
                </a:solidFill>
              </a:rPr>
              <a:t>both tumour cells and tumour-associated immune </a:t>
            </a:r>
            <a:r>
              <a:rPr lang="en-NZ" sz="13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cells </a:t>
            </a:r>
            <a:r>
              <a:rPr lang="en-NZ" sz="1300" dirty="0">
                <a:solidFill>
                  <a:prstClr val="black">
                    <a:lumMod val="75000"/>
                    <a:lumOff val="25000"/>
                  </a:prstClr>
                </a:solidFill>
              </a:rPr>
              <a:t>is an adaptive immune response that helps tumour cells avoid detection and subsequent elimination by the immune </a:t>
            </a:r>
            <a:r>
              <a:rPr lang="en-NZ" sz="13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system.</a:t>
            </a:r>
            <a:endParaRPr lang="en-GB" sz="13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285750" lvl="0" indent="-285750">
              <a:buClr>
                <a:srgbClr val="001D36"/>
              </a:buClr>
              <a:buFont typeface="Arial" panose="020B0604020202020204" pitchFamily="34" charset="0"/>
              <a:buChar char="•"/>
            </a:pPr>
            <a:r>
              <a:rPr lang="en-NZ" sz="13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Durvalumab </a:t>
            </a:r>
            <a:r>
              <a:rPr lang="en-NZ" sz="1300" dirty="0">
                <a:solidFill>
                  <a:prstClr val="black">
                    <a:lumMod val="75000"/>
                    <a:lumOff val="25000"/>
                  </a:prstClr>
                </a:solidFill>
              </a:rPr>
              <a:t>(IMFINZI®) is a fully human monoclonal </a:t>
            </a:r>
            <a:r>
              <a:rPr lang="en-NZ" sz="1300">
                <a:solidFill>
                  <a:prstClr val="black">
                    <a:lumMod val="75000"/>
                    <a:lumOff val="25000"/>
                  </a:prstClr>
                </a:solidFill>
              </a:rPr>
              <a:t>antibody </a:t>
            </a:r>
            <a:r>
              <a:rPr lang="en-NZ" sz="130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against    PD-L1</a:t>
            </a:r>
            <a:r>
              <a:rPr lang="en-NZ" sz="1300" dirty="0">
                <a:solidFill>
                  <a:prstClr val="black">
                    <a:lumMod val="75000"/>
                    <a:lumOff val="25000"/>
                  </a:prstClr>
                </a:solidFill>
              </a:rPr>
              <a:t>, which blocks </a:t>
            </a:r>
            <a:r>
              <a:rPr lang="en-NZ" sz="13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the interaction of PD-L1 </a:t>
            </a:r>
            <a:r>
              <a:rPr lang="en-NZ" sz="1300" dirty="0">
                <a:solidFill>
                  <a:prstClr val="black">
                    <a:lumMod val="75000"/>
                    <a:lumOff val="25000"/>
                  </a:prstClr>
                </a:solidFill>
              </a:rPr>
              <a:t>with its </a:t>
            </a:r>
            <a:r>
              <a:rPr lang="en-NZ" sz="13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receptors, </a:t>
            </a:r>
            <a:r>
              <a:rPr lang="en-NZ" sz="1300">
                <a:solidFill>
                  <a:prstClr val="black">
                    <a:lumMod val="75000"/>
                    <a:lumOff val="25000"/>
                  </a:prstClr>
                </a:solidFill>
              </a:rPr>
              <a:t>thus </a:t>
            </a:r>
            <a:r>
              <a:rPr lang="en-NZ" sz="130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 enhancing </a:t>
            </a:r>
            <a:r>
              <a:rPr lang="en-NZ" sz="13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anti-tumour </a:t>
            </a:r>
            <a:r>
              <a:rPr lang="en-NZ" sz="1300" dirty="0">
                <a:solidFill>
                  <a:prstClr val="black">
                    <a:lumMod val="75000"/>
                    <a:lumOff val="25000"/>
                  </a:prstClr>
                </a:solidFill>
              </a:rPr>
              <a:t>immune </a:t>
            </a:r>
            <a:r>
              <a:rPr lang="en-NZ" sz="13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responses.</a:t>
            </a:r>
            <a:endParaRPr lang="en-GB" sz="13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/>
            <a:r>
              <a:rPr lang="en-GB" sz="1300" b="1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Clinical findings</a:t>
            </a:r>
          </a:p>
          <a:p>
            <a:pPr marL="285750" lvl="0" indent="-285750">
              <a:buClr>
                <a:srgbClr val="001D36"/>
              </a:buClr>
              <a:buFont typeface="Arial" panose="020B0604020202020204" pitchFamily="34" charset="0"/>
              <a:buChar char="•"/>
            </a:pPr>
            <a:r>
              <a:rPr lang="en-NZ" sz="1300" dirty="0">
                <a:solidFill>
                  <a:prstClr val="black">
                    <a:lumMod val="75000"/>
                    <a:lumOff val="25000"/>
                  </a:prstClr>
                </a:solidFill>
              </a:rPr>
              <a:t>When used in combination with chemotherapy (etoposide and either carboplatin or cisplatin) in adults with untreated ES-SCLC, durvalumab prolonged overall survival compared with chemotherapy alone; the improvements in overall survival were also maintained with additional </a:t>
            </a:r>
            <a:r>
              <a:rPr lang="en-NZ" sz="13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follow-up. </a:t>
            </a:r>
            <a:endParaRPr lang="en-GB" sz="13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285750" lvl="0" indent="-285750">
              <a:buClr>
                <a:srgbClr val="001D36"/>
              </a:buClr>
              <a:buFont typeface="Arial" panose="020B0604020202020204" pitchFamily="34" charset="0"/>
              <a:buChar char="•"/>
            </a:pPr>
            <a:r>
              <a:rPr lang="en-NZ" sz="13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The </a:t>
            </a:r>
            <a:r>
              <a:rPr lang="en-NZ" sz="1300" dirty="0">
                <a:solidFill>
                  <a:prstClr val="black">
                    <a:lumMod val="75000"/>
                    <a:lumOff val="25000"/>
                  </a:prstClr>
                </a:solidFill>
              </a:rPr>
              <a:t>tolerability profile of durvalumab in combination with chemotherapy was manageable in patients </a:t>
            </a:r>
            <a:r>
              <a:rPr lang="en-NZ" sz="13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with ES-SCLC.</a:t>
            </a:r>
            <a:endParaRPr lang="en-GB" sz="13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/>
            <a:r>
              <a:rPr lang="en-GB" sz="1300" b="1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Conclusion</a:t>
            </a:r>
          </a:p>
          <a:p>
            <a:pPr lvl="0"/>
            <a:r>
              <a:rPr lang="en-NZ" sz="1300" dirty="0">
                <a:solidFill>
                  <a:prstClr val="black">
                    <a:lumMod val="75000"/>
                    <a:lumOff val="25000"/>
                  </a:prstClr>
                </a:solidFill>
              </a:rPr>
              <a:t>Durvalumab in combination with chemotherapy is an effective and valuable treatment option for previously untreated patients with </a:t>
            </a:r>
            <a:r>
              <a:rPr lang="en-NZ" sz="13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ES-SCLC. </a:t>
            </a:r>
            <a:endParaRPr lang="en-GB" sz="13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632888" y="96328"/>
            <a:ext cx="1524000" cy="585924"/>
          </a:xfrm>
          <a:prstGeom prst="rect">
            <a:avLst/>
          </a:prstGeom>
          <a:solidFill>
            <a:srgbClr val="27405F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NZ" sz="1400" dirty="0" smtClean="0"/>
              <a:t>PEER-REVIEWED SUMMARY SLIDE</a:t>
            </a:r>
            <a:endParaRPr lang="en-NZ" sz="1400" dirty="0"/>
          </a:p>
        </p:txBody>
      </p:sp>
      <p:sp>
        <p:nvSpPr>
          <p:cNvPr id="15" name="Rectangle 14"/>
          <p:cNvSpPr/>
          <p:nvPr/>
        </p:nvSpPr>
        <p:spPr>
          <a:xfrm>
            <a:off x="237146" y="868466"/>
            <a:ext cx="2971800" cy="807934"/>
          </a:xfrm>
          <a:prstGeom prst="rect">
            <a:avLst/>
          </a:prstGeom>
          <a:solidFill>
            <a:srgbClr val="B8CBE2"/>
          </a:solidFill>
          <a:ln>
            <a:solidFill>
              <a:srgbClr val="001D36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NZ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Durvalumab: Adis Evaluation</a:t>
            </a:r>
            <a:endParaRPr lang="en-NZ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908D24FE-484C-4E2E-92D7-DABD8C2E77D7}" vid="{5534EA41-DF4C-44DC-B8D0-02B4B11A00F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TARG Plain Language Summary Template</Template>
  <TotalTime>371</TotalTime>
  <Words>305</Words>
  <Application>Microsoft Office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MyriadPro-SemiCn</vt:lpstr>
      <vt:lpstr>Trebuchet MS</vt:lpstr>
      <vt:lpstr>Slide Master</vt:lpstr>
      <vt:lpstr>PowerPoint Presentation</vt:lpstr>
    </vt:vector>
  </TitlesOfParts>
  <Company>Springer Nature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Zaina Al-Salama</dc:creator>
  <cp:lastModifiedBy>Zaina Al-Salama</cp:lastModifiedBy>
  <cp:revision>13</cp:revision>
  <dcterms:created xsi:type="dcterms:W3CDTF">2021-06-11T02:54:07Z</dcterms:created>
  <dcterms:modified xsi:type="dcterms:W3CDTF">2021-10-04T02:46:17Z</dcterms:modified>
</cp:coreProperties>
</file>