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96" r:id="rId2"/>
    <p:sldId id="306" r:id="rId3"/>
  </p:sldIdLst>
  <p:sldSz cx="12192000" cy="1079976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upplementary" id="{58C11A2C-8F96-4E99-B972-EC79F8444009}">
          <p14:sldIdLst>
            <p14:sldId id="296"/>
            <p14:sldId id="306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Lee Yonggu" initials="LY" lastIdx="1" clrIdx="0">
    <p:extLst>
      <p:ext uri="{19B8F6BF-5375-455C-9EA6-DF929625EA0E}">
        <p15:presenceInfo xmlns:p15="http://schemas.microsoft.com/office/powerpoint/2012/main" userId="09b23e8a4ed0efb5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7373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6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2252" y="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767462"/>
            <a:ext cx="10363200" cy="3759917"/>
          </a:xfrm>
        </p:spPr>
        <p:txBody>
          <a:bodyPr anchor="b"/>
          <a:lstStyle>
            <a:lvl1pPr algn="ctr">
              <a:defRPr sz="80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5672376"/>
            <a:ext cx="9144000" cy="2607442"/>
          </a:xfrm>
        </p:spPr>
        <p:txBody>
          <a:bodyPr/>
          <a:lstStyle>
            <a:lvl1pPr marL="0" indent="0" algn="ctr">
              <a:buNone/>
              <a:defRPr sz="3200"/>
            </a:lvl1pPr>
            <a:lvl2pPr marL="609585" indent="0" algn="ctr">
              <a:buNone/>
              <a:defRPr sz="2667"/>
            </a:lvl2pPr>
            <a:lvl3pPr marL="1219170" indent="0" algn="ctr">
              <a:buNone/>
              <a:defRPr sz="2400"/>
            </a:lvl3pPr>
            <a:lvl4pPr marL="1828754" indent="0" algn="ctr">
              <a:buNone/>
              <a:defRPr sz="2133"/>
            </a:lvl4pPr>
            <a:lvl5pPr marL="2438339" indent="0" algn="ctr">
              <a:buNone/>
              <a:defRPr sz="2133"/>
            </a:lvl5pPr>
            <a:lvl6pPr marL="3047924" indent="0" algn="ctr">
              <a:buNone/>
              <a:defRPr sz="2133"/>
            </a:lvl6pPr>
            <a:lvl7pPr marL="3657509" indent="0" algn="ctr">
              <a:buNone/>
              <a:defRPr sz="2133"/>
            </a:lvl7pPr>
            <a:lvl8pPr marL="4267093" indent="0" algn="ctr">
              <a:buNone/>
              <a:defRPr sz="2133"/>
            </a:lvl8pPr>
            <a:lvl9pPr marL="4876678" indent="0" algn="ctr">
              <a:buNone/>
              <a:defRPr sz="2133"/>
            </a:lvl9pPr>
          </a:lstStyle>
          <a:p>
            <a:r>
              <a:rPr lang="ko-KR" altLang="en-US" smtClean="0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D21064-0088-43A4-9A2A-F741CFB538FA}" type="datetimeFigureOut">
              <a:rPr lang="ko-KR" altLang="en-US" smtClean="0"/>
              <a:t>2021-08-02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3047FE-C59F-40ED-8DC2-188EF47AC89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399101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D21064-0088-43A4-9A2A-F741CFB538FA}" type="datetimeFigureOut">
              <a:rPr lang="ko-KR" altLang="en-US" smtClean="0"/>
              <a:t>2021-08-02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3047FE-C59F-40ED-8DC2-188EF47AC89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035253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574987"/>
            <a:ext cx="2628900" cy="9152300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574987"/>
            <a:ext cx="7734300" cy="9152300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D21064-0088-43A4-9A2A-F741CFB538FA}" type="datetimeFigureOut">
              <a:rPr lang="ko-KR" altLang="en-US" smtClean="0"/>
              <a:t>2021-08-02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3047FE-C59F-40ED-8DC2-188EF47AC89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908980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D21064-0088-43A4-9A2A-F741CFB538FA}" type="datetimeFigureOut">
              <a:rPr lang="ko-KR" altLang="en-US" smtClean="0"/>
              <a:t>2021-08-02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3047FE-C59F-40ED-8DC2-188EF47AC89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683681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2692444"/>
            <a:ext cx="10515600" cy="4492401"/>
          </a:xfrm>
        </p:spPr>
        <p:txBody>
          <a:bodyPr anchor="b"/>
          <a:lstStyle>
            <a:lvl1pPr>
              <a:defRPr sz="80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7227345"/>
            <a:ext cx="10515600" cy="2362447"/>
          </a:xfrm>
        </p:spPr>
        <p:txBody>
          <a:bodyPr/>
          <a:lstStyle>
            <a:lvl1pPr marL="0" indent="0">
              <a:buNone/>
              <a:defRPr sz="3200">
                <a:solidFill>
                  <a:schemeClr val="tx1"/>
                </a:solidFill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D21064-0088-43A4-9A2A-F741CFB538FA}" type="datetimeFigureOut">
              <a:rPr lang="ko-KR" altLang="en-US" smtClean="0"/>
              <a:t>2021-08-02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3047FE-C59F-40ED-8DC2-188EF47AC89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554027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2874937"/>
            <a:ext cx="5181600" cy="6852350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874937"/>
            <a:ext cx="5181600" cy="6852350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D21064-0088-43A4-9A2A-F741CFB538FA}" type="datetimeFigureOut">
              <a:rPr lang="ko-KR" altLang="en-US" smtClean="0"/>
              <a:t>2021-08-02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3047FE-C59F-40ED-8DC2-188EF47AC89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716621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574990"/>
            <a:ext cx="10515600" cy="208745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2647443"/>
            <a:ext cx="5157787" cy="1297471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3944914"/>
            <a:ext cx="5157787" cy="5802373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1" y="2647443"/>
            <a:ext cx="5183188" cy="1297471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1" y="3944914"/>
            <a:ext cx="5183188" cy="5802373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D21064-0088-43A4-9A2A-F741CFB538FA}" type="datetimeFigureOut">
              <a:rPr lang="ko-KR" altLang="en-US" smtClean="0"/>
              <a:t>2021-08-02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3047FE-C59F-40ED-8DC2-188EF47AC89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237968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D21064-0088-43A4-9A2A-F741CFB538FA}" type="datetimeFigureOut">
              <a:rPr lang="ko-KR" altLang="en-US" smtClean="0"/>
              <a:t>2021-08-02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3047FE-C59F-40ED-8DC2-188EF47AC89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248408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D21064-0088-43A4-9A2A-F741CFB538FA}" type="datetimeFigureOut">
              <a:rPr lang="ko-KR" altLang="en-US" smtClean="0"/>
              <a:t>2021-08-02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3047FE-C59F-40ED-8DC2-188EF47AC89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503230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719984"/>
            <a:ext cx="3932237" cy="2519945"/>
          </a:xfrm>
        </p:spPr>
        <p:txBody>
          <a:bodyPr anchor="b"/>
          <a:lstStyle>
            <a:lvl1pPr>
              <a:defRPr sz="4267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1554968"/>
            <a:ext cx="6172200" cy="7674832"/>
          </a:xfrm>
        </p:spPr>
        <p:txBody>
          <a:bodyPr/>
          <a:lstStyle>
            <a:lvl1pPr>
              <a:defRPr sz="4267"/>
            </a:lvl1pPr>
            <a:lvl2pPr>
              <a:defRPr sz="3733"/>
            </a:lvl2pPr>
            <a:lvl3pPr>
              <a:defRPr sz="3200"/>
            </a:lvl3pPr>
            <a:lvl4pPr>
              <a:defRPr sz="2667"/>
            </a:lvl4pPr>
            <a:lvl5pPr>
              <a:defRPr sz="2667"/>
            </a:lvl5pPr>
            <a:lvl6pPr>
              <a:defRPr sz="2667"/>
            </a:lvl6pPr>
            <a:lvl7pPr>
              <a:defRPr sz="2667"/>
            </a:lvl7pPr>
            <a:lvl8pPr>
              <a:defRPr sz="2667"/>
            </a:lvl8pPr>
            <a:lvl9pPr>
              <a:defRPr sz="2667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3239929"/>
            <a:ext cx="3932237" cy="6002369"/>
          </a:xfrm>
        </p:spPr>
        <p:txBody>
          <a:bodyPr/>
          <a:lstStyle>
            <a:lvl1pPr marL="0" indent="0">
              <a:buNone/>
              <a:defRPr sz="2133"/>
            </a:lvl1pPr>
            <a:lvl2pPr marL="609585" indent="0">
              <a:buNone/>
              <a:defRPr sz="1867"/>
            </a:lvl2pPr>
            <a:lvl3pPr marL="1219170" indent="0">
              <a:buNone/>
              <a:defRPr sz="1600"/>
            </a:lvl3pPr>
            <a:lvl4pPr marL="1828754" indent="0">
              <a:buNone/>
              <a:defRPr sz="1333"/>
            </a:lvl4pPr>
            <a:lvl5pPr marL="2438339" indent="0">
              <a:buNone/>
              <a:defRPr sz="1333"/>
            </a:lvl5pPr>
            <a:lvl6pPr marL="3047924" indent="0">
              <a:buNone/>
              <a:defRPr sz="1333"/>
            </a:lvl6pPr>
            <a:lvl7pPr marL="3657509" indent="0">
              <a:buNone/>
              <a:defRPr sz="1333"/>
            </a:lvl7pPr>
            <a:lvl8pPr marL="4267093" indent="0">
              <a:buNone/>
              <a:defRPr sz="1333"/>
            </a:lvl8pPr>
            <a:lvl9pPr marL="4876678" indent="0">
              <a:buNone/>
              <a:defRPr sz="1333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D21064-0088-43A4-9A2A-F741CFB538FA}" type="datetimeFigureOut">
              <a:rPr lang="ko-KR" altLang="en-US" smtClean="0"/>
              <a:t>2021-08-02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3047FE-C59F-40ED-8DC2-188EF47AC89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452325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719984"/>
            <a:ext cx="3932237" cy="2519945"/>
          </a:xfrm>
        </p:spPr>
        <p:txBody>
          <a:bodyPr anchor="b"/>
          <a:lstStyle>
            <a:lvl1pPr>
              <a:defRPr sz="4267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1554968"/>
            <a:ext cx="6172200" cy="7674832"/>
          </a:xfrm>
        </p:spPr>
        <p:txBody>
          <a:bodyPr anchor="t"/>
          <a:lstStyle>
            <a:lvl1pPr marL="0" indent="0">
              <a:buNone/>
              <a:defRPr sz="4267"/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ko-KR" altLang="en-US" smtClean="0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3239929"/>
            <a:ext cx="3932237" cy="6002369"/>
          </a:xfrm>
        </p:spPr>
        <p:txBody>
          <a:bodyPr/>
          <a:lstStyle>
            <a:lvl1pPr marL="0" indent="0">
              <a:buNone/>
              <a:defRPr sz="2133"/>
            </a:lvl1pPr>
            <a:lvl2pPr marL="609585" indent="0">
              <a:buNone/>
              <a:defRPr sz="1867"/>
            </a:lvl2pPr>
            <a:lvl3pPr marL="1219170" indent="0">
              <a:buNone/>
              <a:defRPr sz="1600"/>
            </a:lvl3pPr>
            <a:lvl4pPr marL="1828754" indent="0">
              <a:buNone/>
              <a:defRPr sz="1333"/>
            </a:lvl4pPr>
            <a:lvl5pPr marL="2438339" indent="0">
              <a:buNone/>
              <a:defRPr sz="1333"/>
            </a:lvl5pPr>
            <a:lvl6pPr marL="3047924" indent="0">
              <a:buNone/>
              <a:defRPr sz="1333"/>
            </a:lvl6pPr>
            <a:lvl7pPr marL="3657509" indent="0">
              <a:buNone/>
              <a:defRPr sz="1333"/>
            </a:lvl7pPr>
            <a:lvl8pPr marL="4267093" indent="0">
              <a:buNone/>
              <a:defRPr sz="1333"/>
            </a:lvl8pPr>
            <a:lvl9pPr marL="4876678" indent="0">
              <a:buNone/>
              <a:defRPr sz="1333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D21064-0088-43A4-9A2A-F741CFB538FA}" type="datetimeFigureOut">
              <a:rPr lang="ko-KR" altLang="en-US" smtClean="0"/>
              <a:t>2021-08-02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3047FE-C59F-40ED-8DC2-188EF47AC89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886966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574990"/>
            <a:ext cx="10515600" cy="208745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2874937"/>
            <a:ext cx="10515600" cy="68523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10009783"/>
            <a:ext cx="2743200" cy="57498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D21064-0088-43A4-9A2A-F741CFB538FA}" type="datetimeFigureOut">
              <a:rPr lang="ko-KR" altLang="en-US" smtClean="0"/>
              <a:t>2021-08-02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10009783"/>
            <a:ext cx="4114800" cy="57498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10009783"/>
            <a:ext cx="2743200" cy="57498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3047FE-C59F-40ED-8DC2-188EF47AC89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35602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219170" rtl="0" eaLnBrk="1" latinLnBrk="0" hangingPunct="1">
        <a:lnSpc>
          <a:spcPct val="90000"/>
        </a:lnSpc>
        <a:spcBef>
          <a:spcPct val="0"/>
        </a:spcBef>
        <a:buNone/>
        <a:defRPr sz="58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04792" indent="-304792" algn="l" defTabSz="1219170" rtl="0" eaLnBrk="1" latinLnBrk="0" hangingPunct="1">
        <a:lnSpc>
          <a:spcPct val="90000"/>
        </a:lnSpc>
        <a:spcBef>
          <a:spcPts val="1333"/>
        </a:spcBef>
        <a:buFont typeface="Arial" panose="020B0604020202020204" pitchFamily="34" charset="0"/>
        <a:buChar char="•"/>
        <a:defRPr sz="3733" kern="1200">
          <a:solidFill>
            <a:schemeClr val="tx1"/>
          </a:solidFill>
          <a:latin typeface="+mn-lt"/>
          <a:ea typeface="+mn-ea"/>
          <a:cs typeface="+mn-cs"/>
        </a:defRPr>
      </a:lvl1pPr>
      <a:lvl2pPr marL="914377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523962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3pPr>
      <a:lvl4pPr marL="2133547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7" Type="http://schemas.openxmlformats.org/officeDocument/2006/relationships/image" Target="../media/image8.emf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/>
          <p:cNvPicPr>
            <a:picLocks noChangeAspect="1"/>
          </p:cNvPicPr>
          <p:nvPr/>
        </p:nvPicPr>
        <p:blipFill rotWithShape="1">
          <a:blip r:embed="rId2"/>
          <a:srcRect l="3653" b="7251"/>
          <a:stretch/>
        </p:blipFill>
        <p:spPr>
          <a:xfrm>
            <a:off x="6116128" y="3410927"/>
            <a:ext cx="4624663" cy="329585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333755" y="4329198"/>
            <a:ext cx="119135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Calibri" panose="020F0502020204030204" pitchFamily="34" charset="0"/>
                <a:cs typeface="Calibri" panose="020F0502020204030204" pitchFamily="34" charset="0"/>
              </a:rPr>
              <a:t>P &lt;0.001</a:t>
            </a:r>
          </a:p>
          <a:p>
            <a:r>
              <a:rPr lang="en-US" sz="1000" dirty="0">
                <a:latin typeface="Calibri" panose="020F0502020204030204" pitchFamily="34" charset="0"/>
                <a:cs typeface="Calibri" panose="020F0502020204030204" pitchFamily="34" charset="0"/>
              </a:rPr>
              <a:t>Non-linear p&lt;0.001</a:t>
            </a:r>
          </a:p>
        </p:txBody>
      </p:sp>
      <p:pic>
        <p:nvPicPr>
          <p:cNvPr id="6" name="그림 5"/>
          <p:cNvPicPr>
            <a:picLocks noChangeAspect="1"/>
          </p:cNvPicPr>
          <p:nvPr/>
        </p:nvPicPr>
        <p:blipFill rotWithShape="1">
          <a:blip r:embed="rId3"/>
          <a:srcRect l="4367" b="8448"/>
          <a:stretch/>
        </p:blipFill>
        <p:spPr>
          <a:xfrm>
            <a:off x="1259456" y="3410927"/>
            <a:ext cx="4590380" cy="329585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308268" y="4372330"/>
            <a:ext cx="119135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Calibri" panose="020F0502020204030204" pitchFamily="34" charset="0"/>
                <a:cs typeface="Calibri" panose="020F0502020204030204" pitchFamily="34" charset="0"/>
              </a:rPr>
              <a:t>P &lt;0.001</a:t>
            </a:r>
          </a:p>
          <a:p>
            <a:r>
              <a:rPr lang="en-US" sz="1000" dirty="0">
                <a:latin typeface="Calibri" panose="020F0502020204030204" pitchFamily="34" charset="0"/>
                <a:cs typeface="Calibri" panose="020F0502020204030204" pitchFamily="34" charset="0"/>
              </a:rPr>
              <a:t>Non-linear p&lt;0.001</a:t>
            </a:r>
          </a:p>
        </p:txBody>
      </p:sp>
      <p:sp>
        <p:nvSpPr>
          <p:cNvPr id="8" name="TextBox 7"/>
          <p:cNvSpPr txBox="1"/>
          <p:nvPr/>
        </p:nvSpPr>
        <p:spPr>
          <a:xfrm rot="16200000">
            <a:off x="-271149" y="4897463"/>
            <a:ext cx="215931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Absolute bias </a:t>
            </a:r>
          </a:p>
          <a:p>
            <a:pPr algn="ctr"/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between radar and </a:t>
            </a:r>
            <a:r>
              <a:rPr lang="en-US" sz="12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capnometry</a:t>
            </a:r>
            <a:endParaRPr lang="en-US" sz="12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 rot="16200000">
            <a:off x="5056607" y="5006731"/>
            <a:ext cx="165737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Absolute bias </a:t>
            </a:r>
          </a:p>
          <a:p>
            <a:pPr algn="ctr"/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between radar and ECG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308268" y="6706784"/>
            <a:ext cx="216258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RR measured </a:t>
            </a:r>
            <a:r>
              <a:rPr lang="en-US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using </a:t>
            </a:r>
            <a:r>
              <a:rPr lang="en-US" sz="12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capnometry</a:t>
            </a:r>
            <a:endParaRPr lang="en-US" sz="12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688371" y="6706784"/>
            <a:ext cx="167347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HR measured using ECG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39338" y="7368104"/>
            <a:ext cx="9436711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100" dirty="0" smtClean="0">
                <a:latin typeface="times" panose="02020603050405020304" pitchFamily="18" charset="0"/>
                <a:cs typeface="times" panose="02020603050405020304" pitchFamily="18" charset="0"/>
              </a:rPr>
              <a:t>Supplementary figure 1. Linear regression models for absolute biases with restrictive cubic spline fit for RRs and HRs measured using the conventional methods.</a:t>
            </a:r>
          </a:p>
          <a:p>
            <a:r>
              <a:rPr lang="en-US" altLang="ko-KR" sz="1100" dirty="0" smtClean="0">
                <a:latin typeface="times" panose="02020603050405020304" pitchFamily="18" charset="0"/>
                <a:cs typeface="times" panose="02020603050405020304" pitchFamily="18" charset="0"/>
              </a:rPr>
              <a:t>Absolute biases of RR decreased as RRs measured using </a:t>
            </a:r>
            <a:r>
              <a:rPr lang="en-US" altLang="ko-KR" sz="1100" dirty="0" err="1" smtClean="0">
                <a:latin typeface="times" panose="02020603050405020304" pitchFamily="18" charset="0"/>
                <a:cs typeface="times" panose="02020603050405020304" pitchFamily="18" charset="0"/>
              </a:rPr>
              <a:t>capnometry</a:t>
            </a:r>
            <a:r>
              <a:rPr lang="en-US" altLang="ko-KR" sz="1100" dirty="0" smtClean="0">
                <a:latin typeface="times" panose="02020603050405020304" pitchFamily="18" charset="0"/>
                <a:cs typeface="times" panose="02020603050405020304" pitchFamily="18" charset="0"/>
              </a:rPr>
              <a:t> increased until the RRs reached 18 breath/minute then plateau.</a:t>
            </a:r>
          </a:p>
          <a:p>
            <a:r>
              <a:rPr lang="en-US" altLang="ko-KR" sz="1100" dirty="0" smtClean="0">
                <a:latin typeface="times" panose="02020603050405020304" pitchFamily="18" charset="0"/>
                <a:cs typeface="times" panose="02020603050405020304" pitchFamily="18" charset="0"/>
              </a:rPr>
              <a:t>Absolute biases of HR decreased as HRs measured using ECG increased until  the HRs reached 70 bpm then increased again after HRs reached 80 bpm.</a:t>
            </a:r>
          </a:p>
        </p:txBody>
      </p:sp>
    </p:spTree>
    <p:extLst>
      <p:ext uri="{BB962C8B-B14F-4D97-AF65-F5344CB8AC3E}">
        <p14:creationId xmlns:p14="http://schemas.microsoft.com/office/powerpoint/2010/main" val="4672535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58153" y="1010123"/>
            <a:ext cx="1907706" cy="2203200"/>
          </a:xfrm>
          <a:prstGeom prst="rect">
            <a:avLst/>
          </a:prstGeom>
        </p:spPr>
      </p:pic>
      <p:pic>
        <p:nvPicPr>
          <p:cNvPr id="180" name="그림 17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56237" y="5136951"/>
            <a:ext cx="1908000" cy="2203540"/>
          </a:xfrm>
          <a:prstGeom prst="rect">
            <a:avLst/>
          </a:prstGeom>
        </p:spPr>
      </p:pic>
      <p:pic>
        <p:nvPicPr>
          <p:cNvPr id="177" name="그림 17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62967" y="2961752"/>
            <a:ext cx="1908000" cy="2203540"/>
          </a:xfrm>
          <a:prstGeom prst="rect">
            <a:avLst/>
          </a:prstGeom>
        </p:spPr>
      </p:pic>
      <p:pic>
        <p:nvPicPr>
          <p:cNvPr id="171" name="그림 17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64781" y="977793"/>
            <a:ext cx="1908000" cy="2203540"/>
          </a:xfrm>
          <a:prstGeom prst="rect">
            <a:avLst/>
          </a:prstGeom>
        </p:spPr>
      </p:pic>
      <p:pic>
        <p:nvPicPr>
          <p:cNvPr id="149" name="그림 14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650818" y="5127664"/>
            <a:ext cx="1908000" cy="2203540"/>
          </a:xfrm>
          <a:prstGeom prst="rect">
            <a:avLst/>
          </a:prstGeom>
        </p:spPr>
      </p:pic>
      <p:pic>
        <p:nvPicPr>
          <p:cNvPr id="140" name="그림 13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654071" y="2982687"/>
            <a:ext cx="1908000" cy="2203540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 rot="16200000">
            <a:off x="1147043" y="3834826"/>
            <a:ext cx="1051891" cy="38536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952" dirty="0"/>
              <a:t>Absolute bias</a:t>
            </a:r>
          </a:p>
          <a:p>
            <a:pPr algn="ctr"/>
            <a:r>
              <a:rPr lang="en-US" sz="952" dirty="0"/>
              <a:t>(breath/minute)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2322134" y="7147153"/>
            <a:ext cx="788999" cy="2205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833" dirty="0"/>
              <a:t>BMI (kg/m</a:t>
            </a:r>
            <a:r>
              <a:rPr lang="en-US" sz="833" baseline="30000" dirty="0"/>
              <a:t>2</a:t>
            </a:r>
            <a:r>
              <a:rPr lang="en-US" sz="833" dirty="0"/>
              <a:t>)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2139019" y="6920143"/>
            <a:ext cx="369012" cy="214546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794" dirty="0"/>
              <a:t>&lt;20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2440801" y="6916788"/>
            <a:ext cx="529312" cy="214546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794" dirty="0"/>
              <a:t>20-24.9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2915893" y="6920143"/>
            <a:ext cx="369012" cy="214546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794" dirty="0"/>
              <a:t>≥25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2236597" y="4745772"/>
            <a:ext cx="369012" cy="214546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794" dirty="0"/>
              <a:t>&lt;50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2815903" y="4745772"/>
            <a:ext cx="369012" cy="214546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794" dirty="0"/>
              <a:t>≥50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2376520" y="4925953"/>
            <a:ext cx="737702" cy="2205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833" dirty="0"/>
              <a:t>Age (Years)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2275884" y="2731709"/>
            <a:ext cx="299241" cy="21454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794" dirty="0"/>
              <a:t>F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2848521" y="2731709"/>
            <a:ext cx="322039" cy="21454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794" dirty="0"/>
              <a:t>M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2353671" y="2885613"/>
            <a:ext cx="655331" cy="2205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833" dirty="0"/>
              <a:t>Sex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2384977" y="977913"/>
            <a:ext cx="655331" cy="2632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111" dirty="0"/>
              <a:t>RR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4679667" y="2696741"/>
            <a:ext cx="299241" cy="21454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794" dirty="0"/>
              <a:t>F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5269133" y="2696741"/>
            <a:ext cx="322039" cy="21454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794" dirty="0"/>
              <a:t>M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4768790" y="2861803"/>
            <a:ext cx="655331" cy="2205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833" dirty="0"/>
              <a:t>Sex</a:t>
            </a:r>
          </a:p>
        </p:txBody>
      </p:sp>
      <p:sp>
        <p:nvSpPr>
          <p:cNvPr id="54" name="TextBox 53"/>
          <p:cNvSpPr txBox="1"/>
          <p:nvPr/>
        </p:nvSpPr>
        <p:spPr>
          <a:xfrm>
            <a:off x="4648974" y="4732517"/>
            <a:ext cx="369012" cy="214546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794" dirty="0"/>
              <a:t>&lt;50</a:t>
            </a:r>
          </a:p>
        </p:txBody>
      </p:sp>
      <p:sp>
        <p:nvSpPr>
          <p:cNvPr id="55" name="TextBox 54"/>
          <p:cNvSpPr txBox="1"/>
          <p:nvPr/>
        </p:nvSpPr>
        <p:spPr>
          <a:xfrm>
            <a:off x="5232090" y="4732517"/>
            <a:ext cx="369012" cy="214546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794" dirty="0"/>
              <a:t>≥50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4769846" y="4912698"/>
            <a:ext cx="737702" cy="2205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833" dirty="0"/>
              <a:t>Age (Years)</a:t>
            </a:r>
          </a:p>
        </p:txBody>
      </p:sp>
      <p:sp>
        <p:nvSpPr>
          <p:cNvPr id="62" name="TextBox 61"/>
          <p:cNvSpPr txBox="1"/>
          <p:nvPr/>
        </p:nvSpPr>
        <p:spPr>
          <a:xfrm>
            <a:off x="4702903" y="7130274"/>
            <a:ext cx="788999" cy="2205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833" dirty="0"/>
              <a:t>BMI (kg/m</a:t>
            </a:r>
            <a:r>
              <a:rPr lang="en-US" sz="833" baseline="30000" dirty="0"/>
              <a:t>2</a:t>
            </a:r>
            <a:r>
              <a:rPr lang="en-US" sz="833" dirty="0"/>
              <a:t>)</a:t>
            </a:r>
          </a:p>
        </p:txBody>
      </p:sp>
      <p:sp>
        <p:nvSpPr>
          <p:cNvPr id="64" name="TextBox 63"/>
          <p:cNvSpPr txBox="1"/>
          <p:nvPr/>
        </p:nvSpPr>
        <p:spPr>
          <a:xfrm>
            <a:off x="4598388" y="6923367"/>
            <a:ext cx="369012" cy="214546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794" dirty="0"/>
              <a:t>&lt;20</a:t>
            </a:r>
          </a:p>
        </p:txBody>
      </p:sp>
      <p:sp>
        <p:nvSpPr>
          <p:cNvPr id="65" name="TextBox 64"/>
          <p:cNvSpPr txBox="1"/>
          <p:nvPr/>
        </p:nvSpPr>
        <p:spPr>
          <a:xfrm>
            <a:off x="4907790" y="6920012"/>
            <a:ext cx="529312" cy="214546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794" dirty="0"/>
              <a:t>20-24.9</a:t>
            </a:r>
          </a:p>
        </p:txBody>
      </p:sp>
      <p:sp>
        <p:nvSpPr>
          <p:cNvPr id="66" name="TextBox 65"/>
          <p:cNvSpPr txBox="1"/>
          <p:nvPr/>
        </p:nvSpPr>
        <p:spPr>
          <a:xfrm>
            <a:off x="5381927" y="6923367"/>
            <a:ext cx="369012" cy="214546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794" dirty="0"/>
              <a:t>≥25</a:t>
            </a:r>
          </a:p>
        </p:txBody>
      </p:sp>
      <p:sp>
        <p:nvSpPr>
          <p:cNvPr id="71" name="TextBox 70"/>
          <p:cNvSpPr txBox="1"/>
          <p:nvPr/>
        </p:nvSpPr>
        <p:spPr>
          <a:xfrm rot="16200000">
            <a:off x="3409151" y="3964868"/>
            <a:ext cx="1309974" cy="238848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952" dirty="0"/>
              <a:t>Absolute bias (bpm)</a:t>
            </a:r>
          </a:p>
        </p:txBody>
      </p:sp>
      <p:sp>
        <p:nvSpPr>
          <p:cNvPr id="72" name="TextBox 71"/>
          <p:cNvSpPr txBox="1"/>
          <p:nvPr/>
        </p:nvSpPr>
        <p:spPr>
          <a:xfrm rot="16200000">
            <a:off x="3398772" y="6208954"/>
            <a:ext cx="1309974" cy="238848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952" dirty="0"/>
              <a:t>Absolute bias (bpm)</a:t>
            </a:r>
          </a:p>
        </p:txBody>
      </p:sp>
      <p:sp>
        <p:nvSpPr>
          <p:cNvPr id="73" name="TextBox 72"/>
          <p:cNvSpPr txBox="1"/>
          <p:nvPr/>
        </p:nvSpPr>
        <p:spPr>
          <a:xfrm>
            <a:off x="4679667" y="950812"/>
            <a:ext cx="655331" cy="2632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111" dirty="0"/>
              <a:t>HR</a:t>
            </a:r>
          </a:p>
        </p:txBody>
      </p:sp>
      <p:sp>
        <p:nvSpPr>
          <p:cNvPr id="79" name="TextBox 78"/>
          <p:cNvSpPr txBox="1"/>
          <p:nvPr/>
        </p:nvSpPr>
        <p:spPr>
          <a:xfrm>
            <a:off x="2388480" y="1404193"/>
            <a:ext cx="655331" cy="2145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94" dirty="0"/>
              <a:t>P=0.117</a:t>
            </a:r>
          </a:p>
        </p:txBody>
      </p:sp>
      <p:sp>
        <p:nvSpPr>
          <p:cNvPr id="81" name="TextBox 80"/>
          <p:cNvSpPr txBox="1"/>
          <p:nvPr/>
        </p:nvSpPr>
        <p:spPr>
          <a:xfrm>
            <a:off x="2372231" y="3256669"/>
            <a:ext cx="655331" cy="2145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94" dirty="0"/>
              <a:t>P=0.057</a:t>
            </a:r>
          </a:p>
        </p:txBody>
      </p:sp>
      <p:sp>
        <p:nvSpPr>
          <p:cNvPr id="83" name="TextBox 82"/>
          <p:cNvSpPr txBox="1"/>
          <p:nvPr/>
        </p:nvSpPr>
        <p:spPr>
          <a:xfrm>
            <a:off x="2384978" y="5423296"/>
            <a:ext cx="655331" cy="2145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94" dirty="0"/>
              <a:t>P&lt;0.001</a:t>
            </a:r>
          </a:p>
        </p:txBody>
      </p:sp>
      <p:sp>
        <p:nvSpPr>
          <p:cNvPr id="88" name="TextBox 87"/>
          <p:cNvSpPr txBox="1"/>
          <p:nvPr/>
        </p:nvSpPr>
        <p:spPr>
          <a:xfrm>
            <a:off x="4774822" y="1360355"/>
            <a:ext cx="655331" cy="2145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94" dirty="0"/>
              <a:t>P&lt;0.001</a:t>
            </a:r>
          </a:p>
        </p:txBody>
      </p:sp>
      <p:sp>
        <p:nvSpPr>
          <p:cNvPr id="95" name="TextBox 94"/>
          <p:cNvSpPr txBox="1"/>
          <p:nvPr/>
        </p:nvSpPr>
        <p:spPr>
          <a:xfrm>
            <a:off x="4775646" y="3266136"/>
            <a:ext cx="655331" cy="2145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94" dirty="0"/>
              <a:t>P&lt;0.001</a:t>
            </a:r>
          </a:p>
        </p:txBody>
      </p:sp>
      <p:sp>
        <p:nvSpPr>
          <p:cNvPr id="96" name="TextBox 95"/>
          <p:cNvSpPr txBox="1"/>
          <p:nvPr/>
        </p:nvSpPr>
        <p:spPr>
          <a:xfrm>
            <a:off x="4811032" y="5443197"/>
            <a:ext cx="655331" cy="2145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94" dirty="0"/>
              <a:t>P&lt;0.001</a:t>
            </a:r>
          </a:p>
        </p:txBody>
      </p:sp>
      <p:sp>
        <p:nvSpPr>
          <p:cNvPr id="141" name="TextBox 140"/>
          <p:cNvSpPr txBox="1"/>
          <p:nvPr/>
        </p:nvSpPr>
        <p:spPr>
          <a:xfrm>
            <a:off x="1518653" y="1154396"/>
            <a:ext cx="36420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100" dirty="0"/>
              <a:t>(A)</a:t>
            </a:r>
            <a:endParaRPr lang="ko-KR" altLang="en-US" sz="1100" dirty="0"/>
          </a:p>
        </p:txBody>
      </p:sp>
      <p:sp>
        <p:nvSpPr>
          <p:cNvPr id="142" name="TextBox 141"/>
          <p:cNvSpPr txBox="1"/>
          <p:nvPr/>
        </p:nvSpPr>
        <p:spPr>
          <a:xfrm>
            <a:off x="1532962" y="3148087"/>
            <a:ext cx="36420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100" dirty="0"/>
              <a:t>(B)</a:t>
            </a:r>
            <a:endParaRPr lang="ko-KR" altLang="en-US" sz="1100" dirty="0"/>
          </a:p>
        </p:txBody>
      </p:sp>
      <p:sp>
        <p:nvSpPr>
          <p:cNvPr id="143" name="TextBox 142"/>
          <p:cNvSpPr txBox="1"/>
          <p:nvPr/>
        </p:nvSpPr>
        <p:spPr>
          <a:xfrm>
            <a:off x="1519879" y="5318964"/>
            <a:ext cx="36420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100" dirty="0"/>
              <a:t>(C)</a:t>
            </a:r>
            <a:endParaRPr lang="ko-KR" altLang="en-US" sz="1100" dirty="0"/>
          </a:p>
        </p:txBody>
      </p:sp>
      <p:sp>
        <p:nvSpPr>
          <p:cNvPr id="147" name="TextBox 146"/>
          <p:cNvSpPr txBox="1"/>
          <p:nvPr/>
        </p:nvSpPr>
        <p:spPr>
          <a:xfrm>
            <a:off x="6682822" y="1241190"/>
            <a:ext cx="501556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100" dirty="0">
                <a:latin typeface="times" panose="02020603050405020304" pitchFamily="18" charset="0"/>
                <a:cs typeface="times" panose="02020603050405020304" pitchFamily="18" charset="0"/>
              </a:rPr>
              <a:t>Supplementary figure </a:t>
            </a:r>
            <a:r>
              <a:rPr lang="en-US" altLang="ko-KR" sz="1100" dirty="0" smtClean="0">
                <a:latin typeface="times" panose="02020603050405020304" pitchFamily="18" charset="0"/>
                <a:cs typeface="times" panose="02020603050405020304" pitchFamily="18" charset="0"/>
              </a:rPr>
              <a:t>2. </a:t>
            </a:r>
            <a:r>
              <a:rPr lang="en-US" altLang="ko-KR" sz="1100" dirty="0">
                <a:latin typeface="times" panose="02020603050405020304" pitchFamily="18" charset="0"/>
                <a:cs typeface="times" panose="02020603050405020304" pitchFamily="18" charset="0"/>
              </a:rPr>
              <a:t>Comparisons of absolute biases between the radar and the conventional monitor according to sex, age and BMI.</a:t>
            </a:r>
          </a:p>
          <a:p>
            <a:r>
              <a:rPr lang="en-US" altLang="ko-KR" sz="1100" dirty="0">
                <a:latin typeface="times" panose="02020603050405020304" pitchFamily="18" charset="0"/>
                <a:cs typeface="times" panose="02020603050405020304" pitchFamily="18" charset="0"/>
              </a:rPr>
              <a:t>A, B, C represent the absolute bias levels in </a:t>
            </a:r>
            <a:r>
              <a:rPr lang="en-US" altLang="ko-KR" sz="1100" dirty="0" smtClean="0">
                <a:latin typeface="times" panose="02020603050405020304" pitchFamily="18" charset="0"/>
                <a:cs typeface="times" panose="02020603050405020304" pitchFamily="18" charset="0"/>
              </a:rPr>
              <a:t>RRs and HRs according to sex, age and BMI, respectively. Absolute </a:t>
            </a:r>
            <a:r>
              <a:rPr lang="en-US" altLang="ko-KR" sz="1100" dirty="0">
                <a:latin typeface="times" panose="02020603050405020304" pitchFamily="18" charset="0"/>
                <a:cs typeface="times" panose="02020603050405020304" pitchFamily="18" charset="0"/>
              </a:rPr>
              <a:t>biases </a:t>
            </a:r>
            <a:r>
              <a:rPr lang="en-US" altLang="ko-KR" sz="1100" dirty="0" smtClean="0">
                <a:latin typeface="times" panose="02020603050405020304" pitchFamily="18" charset="0"/>
                <a:cs typeface="times" panose="02020603050405020304" pitchFamily="18" charset="0"/>
              </a:rPr>
              <a:t>of RRs were lower in the </a:t>
            </a:r>
            <a:r>
              <a:rPr lang="en-US" altLang="ko-KR" sz="1100" dirty="0">
                <a:latin typeface="times" panose="02020603050405020304" pitchFamily="18" charset="0"/>
                <a:cs typeface="times" panose="02020603050405020304" pitchFamily="18" charset="0"/>
              </a:rPr>
              <a:t>BMI ≥25 </a:t>
            </a:r>
            <a:r>
              <a:rPr lang="en-US" altLang="ko-KR" sz="1100" dirty="0" smtClean="0">
                <a:latin typeface="times" panose="02020603050405020304" pitchFamily="18" charset="0"/>
                <a:cs typeface="times" panose="02020603050405020304" pitchFamily="18" charset="0"/>
              </a:rPr>
              <a:t>kg/m</a:t>
            </a:r>
            <a:r>
              <a:rPr lang="en-US" altLang="ko-KR" sz="1100" baseline="30000" dirty="0" smtClean="0">
                <a:latin typeface="times" panose="02020603050405020304" pitchFamily="18" charset="0"/>
                <a:cs typeface="times" panose="02020603050405020304" pitchFamily="18" charset="0"/>
              </a:rPr>
              <a:t>2</a:t>
            </a:r>
            <a:r>
              <a:rPr lang="en-US" altLang="ko-KR" sz="1100" dirty="0" smtClean="0">
                <a:latin typeface="times" panose="02020603050405020304" pitchFamily="18" charset="0"/>
                <a:cs typeface="times" panose="02020603050405020304" pitchFamily="18" charset="0"/>
              </a:rPr>
              <a:t>, whereas absolute biases of HRs </a:t>
            </a:r>
            <a:r>
              <a:rPr lang="en-US" altLang="ko-KR" sz="1100" dirty="0">
                <a:latin typeface="times" panose="02020603050405020304" pitchFamily="18" charset="0"/>
                <a:cs typeface="times" panose="02020603050405020304" pitchFamily="18" charset="0"/>
              </a:rPr>
              <a:t>are greater in male, in </a:t>
            </a:r>
            <a:r>
              <a:rPr lang="en-US" altLang="ko-KR" sz="1100" dirty="0" smtClean="0">
                <a:latin typeface="times" panose="02020603050405020304" pitchFamily="18" charset="0"/>
                <a:cs typeface="times" panose="02020603050405020304" pitchFamily="18" charset="0"/>
              </a:rPr>
              <a:t>patients </a:t>
            </a:r>
            <a:r>
              <a:rPr lang="en-US" altLang="ko-KR" sz="1100" dirty="0">
                <a:latin typeface="times" panose="02020603050405020304" pitchFamily="18" charset="0"/>
                <a:cs typeface="times" panose="02020603050405020304" pitchFamily="18" charset="0"/>
              </a:rPr>
              <a:t>≥50 years and in those with BMI ≥25 kg/m</a:t>
            </a:r>
            <a:r>
              <a:rPr lang="en-US" altLang="ko-KR" sz="1100" baseline="30000" dirty="0">
                <a:latin typeface="times" panose="02020603050405020304" pitchFamily="18" charset="0"/>
                <a:cs typeface="times" panose="02020603050405020304" pitchFamily="18" charset="0"/>
              </a:rPr>
              <a:t>2</a:t>
            </a:r>
            <a:r>
              <a:rPr lang="en-US" altLang="ko-KR" sz="1100" dirty="0">
                <a:latin typeface="times" panose="02020603050405020304" pitchFamily="18" charset="0"/>
                <a:cs typeface="times" panose="02020603050405020304" pitchFamily="18" charset="0"/>
              </a:rPr>
              <a:t> in both the supine and the sitting positions.</a:t>
            </a:r>
          </a:p>
        </p:txBody>
      </p:sp>
      <p:sp>
        <p:nvSpPr>
          <p:cNvPr id="151" name="TextBox 150"/>
          <p:cNvSpPr txBox="1"/>
          <p:nvPr/>
        </p:nvSpPr>
        <p:spPr>
          <a:xfrm rot="16200000">
            <a:off x="3442211" y="1904963"/>
            <a:ext cx="1309974" cy="238848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952" dirty="0"/>
              <a:t>Absolute bias (bpm)</a:t>
            </a:r>
          </a:p>
        </p:txBody>
      </p:sp>
      <p:sp>
        <p:nvSpPr>
          <p:cNvPr id="152" name="TextBox 151"/>
          <p:cNvSpPr txBox="1"/>
          <p:nvPr/>
        </p:nvSpPr>
        <p:spPr>
          <a:xfrm rot="16200000">
            <a:off x="1147042" y="6046039"/>
            <a:ext cx="1051891" cy="38536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952" dirty="0"/>
              <a:t>Absolute bias</a:t>
            </a:r>
          </a:p>
          <a:p>
            <a:pPr algn="ctr"/>
            <a:r>
              <a:rPr lang="en-US" sz="952" dirty="0"/>
              <a:t>(breath/minute)</a:t>
            </a:r>
          </a:p>
        </p:txBody>
      </p:sp>
      <p:sp>
        <p:nvSpPr>
          <p:cNvPr id="153" name="TextBox 152"/>
          <p:cNvSpPr txBox="1"/>
          <p:nvPr/>
        </p:nvSpPr>
        <p:spPr>
          <a:xfrm rot="16200000">
            <a:off x="1147043" y="1831705"/>
            <a:ext cx="1051891" cy="38536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952" dirty="0"/>
              <a:t>Absolute bias</a:t>
            </a:r>
          </a:p>
          <a:p>
            <a:pPr algn="ctr"/>
            <a:r>
              <a:rPr lang="en-US" sz="952" dirty="0"/>
              <a:t>(breath/minute)</a:t>
            </a:r>
          </a:p>
        </p:txBody>
      </p:sp>
    </p:spTree>
    <p:extLst>
      <p:ext uri="{BB962C8B-B14F-4D97-AF65-F5344CB8AC3E}">
        <p14:creationId xmlns:p14="http://schemas.microsoft.com/office/powerpoint/2010/main" val="4048946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10548</TotalTime>
  <Words>280</Words>
  <Application>Microsoft Office PowerPoint</Application>
  <PresentationFormat>사용자 지정</PresentationFormat>
  <Paragraphs>55</Paragraphs>
  <Slides>2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2</vt:i4>
      </vt:variant>
    </vt:vector>
  </HeadingPairs>
  <TitlesOfParts>
    <vt:vector size="8" baseType="lpstr">
      <vt:lpstr>맑은 고딕</vt:lpstr>
      <vt:lpstr>Arial</vt:lpstr>
      <vt:lpstr>Calibri</vt:lpstr>
      <vt:lpstr>Calibri Light</vt:lpstr>
      <vt:lpstr>times</vt:lpstr>
      <vt:lpstr>Office 테마</vt:lpstr>
      <vt:lpstr>PowerPoint 프레젠테이션</vt:lpstr>
      <vt:lpstr>PowerPoint 프레젠테이션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박준영</dc:creator>
  <cp:lastModifiedBy>박준영</cp:lastModifiedBy>
  <cp:revision>338</cp:revision>
  <dcterms:created xsi:type="dcterms:W3CDTF">2020-07-24T12:38:12Z</dcterms:created>
  <dcterms:modified xsi:type="dcterms:W3CDTF">2021-08-02T10:38:45Z</dcterms:modified>
</cp:coreProperties>
</file>