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91" r:id="rId2"/>
  </p:sldIdLst>
  <p:sldSz cx="6400800" cy="8504238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497"/>
    <a:srgbClr val="9E1100"/>
    <a:srgbClr val="B71700"/>
    <a:srgbClr val="77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49" autoAdjust="0"/>
    <p:restoredTop sz="94660"/>
  </p:normalViewPr>
  <p:slideViewPr>
    <p:cSldViewPr snapToGrid="0">
      <p:cViewPr varScale="1">
        <p:scale>
          <a:sx n="69" d="100"/>
          <a:sy n="69" d="100"/>
        </p:scale>
        <p:origin x="253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637DF36C-7C95-47F3-86B7-3372D9C0596E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1875" y="1154113"/>
            <a:ext cx="234632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0"/>
            <a:ext cx="5560060" cy="3636706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54E0D41-7045-4FA2-8157-D9AB9B268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6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1pPr>
    <a:lvl2pPr marL="42583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2pPr>
    <a:lvl3pPr marL="851672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3pPr>
    <a:lvl4pPr marL="1277508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4pPr>
    <a:lvl5pPr marL="1703344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5pPr>
    <a:lvl6pPr marL="2129180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6pPr>
    <a:lvl7pPr marL="2555016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7pPr>
    <a:lvl8pPr marL="2980853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8pPr>
    <a:lvl9pPr marL="3406689" algn="l" defTabSz="851672" rtl="0" eaLnBrk="1" latinLnBrk="0" hangingPunct="1">
      <a:defRPr sz="111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1391782"/>
            <a:ext cx="5440680" cy="2960735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1" y="4466694"/>
            <a:ext cx="4800600" cy="2053222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19" indent="0" algn="ctr">
              <a:buNone/>
              <a:defRPr sz="1400"/>
            </a:lvl2pPr>
            <a:lvl3pPr marL="640040" indent="0" algn="ctr">
              <a:buNone/>
              <a:defRPr sz="1260"/>
            </a:lvl3pPr>
            <a:lvl4pPr marL="960059" indent="0" algn="ctr">
              <a:buNone/>
              <a:defRPr sz="1120"/>
            </a:lvl4pPr>
            <a:lvl5pPr marL="1280078" indent="0" algn="ctr">
              <a:buNone/>
              <a:defRPr sz="1120"/>
            </a:lvl5pPr>
            <a:lvl6pPr marL="1600097" indent="0" algn="ctr">
              <a:buNone/>
              <a:defRPr sz="1120"/>
            </a:lvl6pPr>
            <a:lvl7pPr marL="1920118" indent="0" algn="ctr">
              <a:buNone/>
              <a:defRPr sz="1120"/>
            </a:lvl7pPr>
            <a:lvl8pPr marL="2240137" indent="0" algn="ctr">
              <a:buNone/>
              <a:defRPr sz="1120"/>
            </a:lvl8pPr>
            <a:lvl9pPr marL="2560156" indent="0" algn="ctr">
              <a:buNone/>
              <a:defRPr sz="11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4" y="452773"/>
            <a:ext cx="1380173" cy="72069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52773"/>
            <a:ext cx="4060508" cy="72069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9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2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2120156"/>
            <a:ext cx="5520690" cy="3537526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5691150"/>
            <a:ext cx="5520690" cy="1860301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4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059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07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09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118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137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156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1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263861"/>
            <a:ext cx="2720340" cy="53958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3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52775"/>
            <a:ext cx="5520690" cy="1643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084720"/>
            <a:ext cx="2707838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106409"/>
            <a:ext cx="2707838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084720"/>
            <a:ext cx="2721174" cy="1021689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19" indent="0">
              <a:buNone/>
              <a:defRPr sz="1400" b="1"/>
            </a:lvl2pPr>
            <a:lvl3pPr marL="640040" indent="0">
              <a:buNone/>
              <a:defRPr sz="1260" b="1"/>
            </a:lvl3pPr>
            <a:lvl4pPr marL="960059" indent="0">
              <a:buNone/>
              <a:defRPr sz="1120" b="1"/>
            </a:lvl4pPr>
            <a:lvl5pPr marL="1280078" indent="0">
              <a:buNone/>
              <a:defRPr sz="1120" b="1"/>
            </a:lvl5pPr>
            <a:lvl6pPr marL="1600097" indent="0">
              <a:buNone/>
              <a:defRPr sz="1120" b="1"/>
            </a:lvl6pPr>
            <a:lvl7pPr marL="1920118" indent="0">
              <a:buNone/>
              <a:defRPr sz="1120" b="1"/>
            </a:lvl7pPr>
            <a:lvl8pPr marL="2240137" indent="0">
              <a:buNone/>
              <a:defRPr sz="1120" b="1"/>
            </a:lvl8pPr>
            <a:lvl9pPr marL="2560156" indent="0">
              <a:buNone/>
              <a:defRPr sz="11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106409"/>
            <a:ext cx="2721174" cy="4569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4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7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19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5" y="1224456"/>
            <a:ext cx="3240405" cy="6043521"/>
          </a:xfrm>
        </p:spPr>
        <p:txBody>
          <a:bodyPr/>
          <a:lstStyle>
            <a:lvl1pPr>
              <a:defRPr sz="2239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0" y="566949"/>
            <a:ext cx="2064425" cy="1984322"/>
          </a:xfrm>
        </p:spPr>
        <p:txBody>
          <a:bodyPr anchor="b"/>
          <a:lstStyle>
            <a:lvl1pPr>
              <a:defRPr sz="22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5" y="1224456"/>
            <a:ext cx="3240405" cy="6043521"/>
          </a:xfrm>
        </p:spPr>
        <p:txBody>
          <a:bodyPr anchor="t"/>
          <a:lstStyle>
            <a:lvl1pPr marL="0" indent="0">
              <a:buNone/>
              <a:defRPr sz="2239"/>
            </a:lvl1pPr>
            <a:lvl2pPr marL="320019" indent="0">
              <a:buNone/>
              <a:defRPr sz="1960"/>
            </a:lvl2pPr>
            <a:lvl3pPr marL="640040" indent="0">
              <a:buNone/>
              <a:defRPr sz="1680"/>
            </a:lvl3pPr>
            <a:lvl4pPr marL="960059" indent="0">
              <a:buNone/>
              <a:defRPr sz="1400"/>
            </a:lvl4pPr>
            <a:lvl5pPr marL="1280078" indent="0">
              <a:buNone/>
              <a:defRPr sz="1400"/>
            </a:lvl5pPr>
            <a:lvl6pPr marL="1600097" indent="0">
              <a:buNone/>
              <a:defRPr sz="1400"/>
            </a:lvl6pPr>
            <a:lvl7pPr marL="1920118" indent="0">
              <a:buNone/>
              <a:defRPr sz="1400"/>
            </a:lvl7pPr>
            <a:lvl8pPr marL="2240137" indent="0">
              <a:buNone/>
              <a:defRPr sz="1400"/>
            </a:lvl8pPr>
            <a:lvl9pPr marL="2560156" indent="0">
              <a:buNone/>
              <a:defRPr sz="1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90" y="2551271"/>
            <a:ext cx="2064425" cy="4726546"/>
          </a:xfrm>
        </p:spPr>
        <p:txBody>
          <a:bodyPr/>
          <a:lstStyle>
            <a:lvl1pPr marL="0" indent="0">
              <a:buNone/>
              <a:defRPr sz="1120"/>
            </a:lvl1pPr>
            <a:lvl2pPr marL="320019" indent="0">
              <a:buNone/>
              <a:defRPr sz="980"/>
            </a:lvl2pPr>
            <a:lvl3pPr marL="640040" indent="0">
              <a:buNone/>
              <a:defRPr sz="839"/>
            </a:lvl3pPr>
            <a:lvl4pPr marL="960059" indent="0">
              <a:buNone/>
              <a:defRPr sz="699"/>
            </a:lvl4pPr>
            <a:lvl5pPr marL="1280078" indent="0">
              <a:buNone/>
              <a:defRPr sz="699"/>
            </a:lvl5pPr>
            <a:lvl6pPr marL="1600097" indent="0">
              <a:buNone/>
              <a:defRPr sz="699"/>
            </a:lvl6pPr>
            <a:lvl7pPr marL="1920118" indent="0">
              <a:buNone/>
              <a:defRPr sz="699"/>
            </a:lvl7pPr>
            <a:lvl8pPr marL="2240137" indent="0">
              <a:buNone/>
              <a:defRPr sz="699"/>
            </a:lvl8pPr>
            <a:lvl9pPr marL="2560156" indent="0">
              <a:buNone/>
              <a:defRPr sz="69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91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6" y="452775"/>
            <a:ext cx="5520690" cy="1643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6" y="2263861"/>
            <a:ext cx="5520690" cy="539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DE313-D068-4E7C-82BA-68491C41DEBA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7882172"/>
            <a:ext cx="216027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7882172"/>
            <a:ext cx="1440180" cy="4527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08FA7-44F4-473E-86BE-32CE1B9D0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2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004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10" indent="-160010" algn="l" defTabSz="640040" rtl="0" eaLnBrk="1" latinLnBrk="0" hangingPunct="1">
        <a:lnSpc>
          <a:spcPct val="90000"/>
        </a:lnSpc>
        <a:spcBef>
          <a:spcPts val="699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2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049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06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088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127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4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166" indent="-160010" algn="l" defTabSz="64004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1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40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059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07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9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118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137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156" algn="l" defTabSz="64004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258822B2-CC3A-A74C-8DD2-CB86D47B75FB}"/>
              </a:ext>
            </a:extLst>
          </p:cNvPr>
          <p:cNvSpPr txBox="1"/>
          <p:nvPr/>
        </p:nvSpPr>
        <p:spPr>
          <a:xfrm>
            <a:off x="162888" y="-398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FA5449-2112-6B49-A919-267D8D7715C3}"/>
              </a:ext>
            </a:extLst>
          </p:cNvPr>
          <p:cNvSpPr txBox="1"/>
          <p:nvPr/>
        </p:nvSpPr>
        <p:spPr>
          <a:xfrm>
            <a:off x="3117446" y="-398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6A4FFA-B608-7547-AE2A-A4D0F2388D86}"/>
              </a:ext>
            </a:extLst>
          </p:cNvPr>
          <p:cNvSpPr txBox="1"/>
          <p:nvPr/>
        </p:nvSpPr>
        <p:spPr>
          <a:xfrm>
            <a:off x="8798" y="4730842"/>
            <a:ext cx="59512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S10. Sorting 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of EAC47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by ALDH expression. 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EAC47 PDX cells were isolated and sorted by ALDH expression using a reversible ALDH inhibitor (DEAB). (</a:t>
            </a:r>
            <a:r>
              <a:rPr lang="en-US" sz="12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Post-ALDH sorting purity. (</a:t>
            </a:r>
            <a:r>
              <a:rPr lang="en-US" sz="12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ALDH</a:t>
            </a:r>
            <a:r>
              <a:rPr lang="en-US" sz="1200" i="0" baseline="300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EAC47 spheres were treated with NADI-351 and potency was determined. ALDH</a:t>
            </a:r>
            <a:r>
              <a:rPr lang="en-US" sz="1200" i="0" baseline="300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EAC47 cells did not form spheres. (</a:t>
            </a:r>
            <a:r>
              <a:rPr lang="en-US" sz="1200" b="1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/>
                <a:cs typeface="Times New Roman"/>
              </a:rPr>
              <a:t>Dose-response curves of cell viability from sorted OE33 Notch1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and Notch1</a:t>
            </a:r>
            <a:r>
              <a:rPr lang="en-US" sz="1200" baseline="30000" dirty="0">
                <a:latin typeface="Times New Roman"/>
                <a:cs typeface="Times New Roman"/>
              </a:rPr>
              <a:t>-</a:t>
            </a:r>
            <a:r>
              <a:rPr lang="en-US" sz="1200" dirty="0">
                <a:latin typeface="Times New Roman"/>
                <a:cs typeface="Times New Roman"/>
              </a:rPr>
              <a:t> colonies treated with NADI-351 every 48h for 2 weeks.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189159D-2D4B-8D45-8602-3DD914524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93" y="2765259"/>
            <a:ext cx="1966806" cy="155274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952199C-FA7E-ED4D-A41C-805FE9E2667D}"/>
              </a:ext>
            </a:extLst>
          </p:cNvPr>
          <p:cNvSpPr txBox="1"/>
          <p:nvPr/>
        </p:nvSpPr>
        <p:spPr>
          <a:xfrm>
            <a:off x="7760813" y="697105"/>
            <a:ext cx="738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95.80%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599F79-10D7-E24F-BEC5-4BA20D69819D}"/>
              </a:ext>
            </a:extLst>
          </p:cNvPr>
          <p:cNvSpPr txBox="1"/>
          <p:nvPr/>
        </p:nvSpPr>
        <p:spPr>
          <a:xfrm>
            <a:off x="8607375" y="697105"/>
            <a:ext cx="738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95.80%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647BCFE-C076-4D45-837D-EE04056251EB}"/>
              </a:ext>
            </a:extLst>
          </p:cNvPr>
          <p:cNvGrpSpPr/>
          <p:nvPr/>
        </p:nvGrpSpPr>
        <p:grpSpPr>
          <a:xfrm>
            <a:off x="251101" y="91587"/>
            <a:ext cx="5654845" cy="2232329"/>
            <a:chOff x="251101" y="2754113"/>
            <a:chExt cx="5654845" cy="223232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05DDB0A-3D9C-084C-9B4B-2FFA8AB6C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101" y="2880582"/>
              <a:ext cx="2733307" cy="2092161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E7A318F-9991-A54D-A3F2-045914C8A93F}"/>
                </a:ext>
              </a:extLst>
            </p:cNvPr>
            <p:cNvSpPr txBox="1"/>
            <p:nvPr/>
          </p:nvSpPr>
          <p:spPr>
            <a:xfrm>
              <a:off x="1172713" y="2754113"/>
              <a:ext cx="10374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EAC47 PDX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D043AE0-AAD9-5E4F-BFF7-47653401C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7446" y="2983209"/>
              <a:ext cx="2788500" cy="2003233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B844B9E-7CE3-DE43-B141-B7C737C31775}"/>
              </a:ext>
            </a:extLst>
          </p:cNvPr>
          <p:cNvSpPr txBox="1"/>
          <p:nvPr/>
        </p:nvSpPr>
        <p:spPr>
          <a:xfrm>
            <a:off x="121005" y="243363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6AC478B-4666-7742-A4B9-2F0D9927945A}"/>
              </a:ext>
            </a:extLst>
          </p:cNvPr>
          <p:cNvSpPr txBox="1"/>
          <p:nvPr/>
        </p:nvSpPr>
        <p:spPr>
          <a:xfrm>
            <a:off x="2164449" y="247463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6829317-0AC2-4FCC-A678-DA256088C0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975359"/>
              </p:ext>
            </p:extLst>
          </p:nvPr>
        </p:nvGraphicFramePr>
        <p:xfrm>
          <a:off x="2263499" y="2704675"/>
          <a:ext cx="2376233" cy="160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4" name="Prism 8" r:id="rId6" imgW="4061004" imgH="2742908" progId="Prism8.Document">
                  <p:embed/>
                </p:oleObj>
              </mc:Choice>
              <mc:Fallback>
                <p:oleObj name="Prism 8" r:id="rId6" imgW="4061004" imgH="274290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63499" y="2704675"/>
                        <a:ext cx="2376233" cy="1605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051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23391</TotalTime>
  <Words>99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Alvarez Trotta, Annamil Delcarmen</dc:creator>
  <cp:lastModifiedBy>Alvarez Trotta, Annamil Delcarmen</cp:lastModifiedBy>
  <cp:revision>300</cp:revision>
  <cp:lastPrinted>2021-03-04T23:36:20Z</cp:lastPrinted>
  <dcterms:created xsi:type="dcterms:W3CDTF">2020-05-07T14:50:35Z</dcterms:created>
  <dcterms:modified xsi:type="dcterms:W3CDTF">2021-03-31T15:33:02Z</dcterms:modified>
</cp:coreProperties>
</file>