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81" r:id="rId2"/>
  </p:sldIdLst>
  <p:sldSz cx="6400800" cy="8504238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497"/>
    <a:srgbClr val="9E1100"/>
    <a:srgbClr val="B71700"/>
    <a:srgbClr val="77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49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3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37DF36C-7C95-47F3-86B7-3372D9C0596E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1875" y="1154113"/>
            <a:ext cx="234632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0"/>
            <a:ext cx="5560060" cy="3636706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54E0D41-7045-4FA2-8157-D9AB9B268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6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1pPr>
    <a:lvl2pPr marL="42583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2pPr>
    <a:lvl3pPr marL="851672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3pPr>
    <a:lvl4pPr marL="1277508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4pPr>
    <a:lvl5pPr marL="1703344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5pPr>
    <a:lvl6pPr marL="212918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6pPr>
    <a:lvl7pPr marL="255501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7pPr>
    <a:lvl8pPr marL="2980853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8pPr>
    <a:lvl9pPr marL="3406689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1391782"/>
            <a:ext cx="5440680" cy="2960735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1" y="4466694"/>
            <a:ext cx="4800600" cy="2053222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19" indent="0" algn="ctr">
              <a:buNone/>
              <a:defRPr sz="1400"/>
            </a:lvl2pPr>
            <a:lvl3pPr marL="640040" indent="0" algn="ctr">
              <a:buNone/>
              <a:defRPr sz="1260"/>
            </a:lvl3pPr>
            <a:lvl4pPr marL="960059" indent="0" algn="ctr">
              <a:buNone/>
              <a:defRPr sz="1120"/>
            </a:lvl4pPr>
            <a:lvl5pPr marL="1280078" indent="0" algn="ctr">
              <a:buNone/>
              <a:defRPr sz="1120"/>
            </a:lvl5pPr>
            <a:lvl6pPr marL="1600097" indent="0" algn="ctr">
              <a:buNone/>
              <a:defRPr sz="1120"/>
            </a:lvl6pPr>
            <a:lvl7pPr marL="1920118" indent="0" algn="ctr">
              <a:buNone/>
              <a:defRPr sz="1120"/>
            </a:lvl7pPr>
            <a:lvl8pPr marL="2240137" indent="0" algn="ctr">
              <a:buNone/>
              <a:defRPr sz="1120"/>
            </a:lvl8pPr>
            <a:lvl9pPr marL="2560156" indent="0" algn="ctr">
              <a:buNone/>
              <a:defRPr sz="1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4" y="452773"/>
            <a:ext cx="1380173" cy="72069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52773"/>
            <a:ext cx="4060508" cy="72069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9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2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2120156"/>
            <a:ext cx="5520690" cy="3537526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5691150"/>
            <a:ext cx="5520690" cy="1860301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059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07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09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11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13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156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1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3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52775"/>
            <a:ext cx="5520690" cy="1643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084720"/>
            <a:ext cx="2707838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106409"/>
            <a:ext cx="2707838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084720"/>
            <a:ext cx="2721174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106409"/>
            <a:ext cx="2721174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4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7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9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5" y="1224456"/>
            <a:ext cx="3240405" cy="6043521"/>
          </a:xfrm>
        </p:spPr>
        <p:txBody>
          <a:bodyPr/>
          <a:lstStyle>
            <a:lvl1pPr>
              <a:defRPr sz="2239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5" y="1224456"/>
            <a:ext cx="3240405" cy="6043521"/>
          </a:xfrm>
        </p:spPr>
        <p:txBody>
          <a:bodyPr anchor="t"/>
          <a:lstStyle>
            <a:lvl1pPr marL="0" indent="0">
              <a:buNone/>
              <a:defRPr sz="2239"/>
            </a:lvl1pPr>
            <a:lvl2pPr marL="320019" indent="0">
              <a:buNone/>
              <a:defRPr sz="1960"/>
            </a:lvl2pPr>
            <a:lvl3pPr marL="640040" indent="0">
              <a:buNone/>
              <a:defRPr sz="1680"/>
            </a:lvl3pPr>
            <a:lvl4pPr marL="960059" indent="0">
              <a:buNone/>
              <a:defRPr sz="1400"/>
            </a:lvl4pPr>
            <a:lvl5pPr marL="1280078" indent="0">
              <a:buNone/>
              <a:defRPr sz="1400"/>
            </a:lvl5pPr>
            <a:lvl6pPr marL="1600097" indent="0">
              <a:buNone/>
              <a:defRPr sz="1400"/>
            </a:lvl6pPr>
            <a:lvl7pPr marL="1920118" indent="0">
              <a:buNone/>
              <a:defRPr sz="1400"/>
            </a:lvl7pPr>
            <a:lvl8pPr marL="2240137" indent="0">
              <a:buNone/>
              <a:defRPr sz="1400"/>
            </a:lvl8pPr>
            <a:lvl9pPr marL="256015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9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6" y="452775"/>
            <a:ext cx="5520690" cy="1643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6" y="2263861"/>
            <a:ext cx="5520690" cy="539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DE313-D068-4E7C-82BA-68491C41DEBA}" type="datetimeFigureOut">
              <a:rPr lang="en-US" smtClean="0"/>
              <a:t>3/5/2021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7882172"/>
            <a:ext cx="216027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004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10" indent="-160010" algn="l" defTabSz="640040" rtl="0" eaLnBrk="1" latinLnBrk="0" hangingPunct="1">
        <a:lnSpc>
          <a:spcPct val="90000"/>
        </a:lnSpc>
        <a:spcBef>
          <a:spcPts val="699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2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04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06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08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12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16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1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4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05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07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9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1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13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156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26" Type="http://schemas.microsoft.com/office/2007/relationships/hdphoto" Target="../media/hdphoto12.wdp"/><Relationship Id="rId39" Type="http://schemas.openxmlformats.org/officeDocument/2006/relationships/image" Target="../media/image20.png"/><Relationship Id="rId3" Type="http://schemas.openxmlformats.org/officeDocument/2006/relationships/image" Target="../media/image2.png"/><Relationship Id="rId21" Type="http://schemas.openxmlformats.org/officeDocument/2006/relationships/image" Target="../media/image11.png"/><Relationship Id="rId34" Type="http://schemas.microsoft.com/office/2007/relationships/hdphoto" Target="../media/hdphoto16.wdp"/><Relationship Id="rId42" Type="http://schemas.microsoft.com/office/2007/relationships/hdphoto" Target="../media/hdphoto20.wdp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openxmlformats.org/officeDocument/2006/relationships/image" Target="../media/image17.png"/><Relationship Id="rId38" Type="http://schemas.microsoft.com/office/2007/relationships/hdphoto" Target="../media/hdphoto18.wdp"/><Relationship Id="rId2" Type="http://schemas.openxmlformats.org/officeDocument/2006/relationships/image" Target="../media/image1.jpg"/><Relationship Id="rId16" Type="http://schemas.microsoft.com/office/2007/relationships/hdphoto" Target="../media/hdphoto7.wdp"/><Relationship Id="rId20" Type="http://schemas.microsoft.com/office/2007/relationships/hdphoto" Target="../media/hdphoto9.wdp"/><Relationship Id="rId29" Type="http://schemas.openxmlformats.org/officeDocument/2006/relationships/image" Target="../media/image15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24" Type="http://schemas.microsoft.com/office/2007/relationships/hdphoto" Target="../media/hdphoto11.wdp"/><Relationship Id="rId32" Type="http://schemas.microsoft.com/office/2007/relationships/hdphoto" Target="../media/hdphoto15.wdp"/><Relationship Id="rId37" Type="http://schemas.openxmlformats.org/officeDocument/2006/relationships/image" Target="../media/image19.png"/><Relationship Id="rId40" Type="http://schemas.microsoft.com/office/2007/relationships/hdphoto" Target="../media/hdphoto19.wdp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microsoft.com/office/2007/relationships/hdphoto" Target="../media/hdphoto13.wdp"/><Relationship Id="rId36" Type="http://schemas.microsoft.com/office/2007/relationships/hdphoto" Target="../media/hdphoto17.wdp"/><Relationship Id="rId10" Type="http://schemas.microsoft.com/office/2007/relationships/hdphoto" Target="../media/hdphoto4.wdp"/><Relationship Id="rId19" Type="http://schemas.openxmlformats.org/officeDocument/2006/relationships/image" Target="../media/image10.png"/><Relationship Id="rId31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Relationship Id="rId22" Type="http://schemas.microsoft.com/office/2007/relationships/hdphoto" Target="../media/hdphoto10.wdp"/><Relationship Id="rId27" Type="http://schemas.openxmlformats.org/officeDocument/2006/relationships/image" Target="../media/image14.png"/><Relationship Id="rId30" Type="http://schemas.microsoft.com/office/2007/relationships/hdphoto" Target="../media/hdphoto14.wdp"/><Relationship Id="rId3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8FBBCAD0-010E-4C67-8262-E1BA5AC2F3F4}"/>
              </a:ext>
            </a:extLst>
          </p:cNvPr>
          <p:cNvSpPr txBox="1"/>
          <p:nvPr/>
        </p:nvSpPr>
        <p:spPr>
          <a:xfrm>
            <a:off x="24554" y="0"/>
            <a:ext cx="3695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Notch-dependent cell lines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9BD8E7-6E9F-4F88-80B5-929C91EF2295}"/>
              </a:ext>
            </a:extLst>
          </p:cNvPr>
          <p:cNvSpPr txBox="1"/>
          <p:nvPr/>
        </p:nvSpPr>
        <p:spPr>
          <a:xfrm>
            <a:off x="2825711" y="3769372"/>
            <a:ext cx="3093782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A-B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NADI-351 dose-response effect on cell viability (MTT assay) or clonogenic growth (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CellTiter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-Glo) in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Notch-dependent cell lines MDA-MB-231 and PC-3.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C-D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NADI-351 dose-response effect on cell viability (MTT assay) in </a:t>
            </a: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Notch-independent cell lines MCF-7 and T47D (ER+ Luminal breast cancer).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Colony formation assays for NADI-351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(E)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NADI-130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(F)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were performed in normal cell lines (Het1A and MCF10A) and tumor cell lines (OE33, MDA-MB-231 and PC-3) (n=3). </a:t>
            </a:r>
            <a:endParaRPr lang="en-US" sz="1200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FE2231-A463-0542-852F-3AE3CAE828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268"/>
          <a:stretch/>
        </p:blipFill>
        <p:spPr>
          <a:xfrm>
            <a:off x="227887" y="262652"/>
            <a:ext cx="3151696" cy="1571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B7C3B8-AAB1-44F8-9B25-307B55348F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95"/>
          <a:stretch/>
        </p:blipFill>
        <p:spPr>
          <a:xfrm>
            <a:off x="227856" y="1999431"/>
            <a:ext cx="3214801" cy="13372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A0DACF-B8DF-4AE2-B851-62A4B0E0101A}"/>
              </a:ext>
            </a:extLst>
          </p:cNvPr>
          <p:cNvSpPr txBox="1"/>
          <p:nvPr/>
        </p:nvSpPr>
        <p:spPr>
          <a:xfrm>
            <a:off x="-12565" y="1729743"/>
            <a:ext cx="3695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Notch-independent cell lines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5E77D1A-781D-46E9-88C4-7F9F0DC876EF}"/>
              </a:ext>
            </a:extLst>
          </p:cNvPr>
          <p:cNvGrpSpPr/>
          <p:nvPr/>
        </p:nvGrpSpPr>
        <p:grpSpPr>
          <a:xfrm>
            <a:off x="297602" y="3606365"/>
            <a:ext cx="2234152" cy="3097568"/>
            <a:chOff x="3685341" y="101958"/>
            <a:chExt cx="2234152" cy="3097568"/>
          </a:xfrm>
        </p:grpSpPr>
        <p:pic>
          <p:nvPicPr>
            <p:cNvPr id="8" name="Picture 7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B1BCEB44-4C6C-4316-82C9-6B8324A6EA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2507" r="13812" b="62935"/>
            <a:stretch/>
          </p:blipFill>
          <p:spPr>
            <a:xfrm rot="16200000" flipH="1">
              <a:off x="3920721" y="497403"/>
              <a:ext cx="437548" cy="472780"/>
            </a:xfrm>
            <a:prstGeom prst="rect">
              <a:avLst/>
            </a:prstGeom>
          </p:spPr>
        </p:pic>
        <p:pic>
          <p:nvPicPr>
            <p:cNvPr id="9" name="Picture 8" descr="A picture containing indoor, displayed, several&#10;&#10;Description automatically generated">
              <a:extLst>
                <a:ext uri="{FF2B5EF4-FFF2-40B4-BE49-F238E27FC236}">
                  <a16:creationId xmlns:a16="http://schemas.microsoft.com/office/drawing/2014/main" id="{9FCA652F-0896-4108-A289-03FE4AFAB2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01" t="15690" r="54272" b="10915"/>
            <a:stretch/>
          </p:blipFill>
          <p:spPr>
            <a:xfrm rot="16200000" flipH="1">
              <a:off x="4842325" y="45310"/>
              <a:ext cx="437546" cy="137696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E8BCD0-3E57-46A6-B885-52CC182198CA}"/>
                </a:ext>
              </a:extLst>
            </p:cNvPr>
            <p:cNvSpPr txBox="1"/>
            <p:nvPr/>
          </p:nvSpPr>
          <p:spPr>
            <a:xfrm rot="16200000">
              <a:off x="3326923" y="646609"/>
              <a:ext cx="9562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Het1A</a:t>
              </a:r>
            </a:p>
          </p:txBody>
        </p:sp>
        <p:pic>
          <p:nvPicPr>
            <p:cNvPr id="11" name="Picture 10" descr="Map&#10;&#10;Description automatically generated">
              <a:extLst>
                <a:ext uri="{FF2B5EF4-FFF2-40B4-BE49-F238E27FC236}">
                  <a16:creationId xmlns:a16="http://schemas.microsoft.com/office/drawing/2014/main" id="{E69B2159-1F52-4F1B-AB73-DFF53BFF34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995"/>
            <a:stretch/>
          </p:blipFill>
          <p:spPr>
            <a:xfrm flipV="1">
              <a:off x="4368604" y="949655"/>
              <a:ext cx="1380978" cy="467415"/>
            </a:xfrm>
            <a:prstGeom prst="rect">
              <a:avLst/>
            </a:prstGeom>
          </p:spPr>
        </p:pic>
        <p:pic>
          <p:nvPicPr>
            <p:cNvPr id="12" name="Picture 11" descr="Map&#10;&#10;Description automatically generated">
              <a:extLst>
                <a:ext uri="{FF2B5EF4-FFF2-40B4-BE49-F238E27FC236}">
                  <a16:creationId xmlns:a16="http://schemas.microsoft.com/office/drawing/2014/main" id="{0CE8F6D6-B592-4518-8FB0-A42F92F6E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5578" r="83961"/>
            <a:stretch/>
          </p:blipFill>
          <p:spPr>
            <a:xfrm flipV="1">
              <a:off x="3900720" y="947794"/>
              <a:ext cx="467206" cy="47178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5CE2684-B27C-4216-8277-F2EBE1A30D7B}"/>
                </a:ext>
              </a:extLst>
            </p:cNvPr>
            <p:cNvSpPr txBox="1"/>
            <p:nvPr/>
          </p:nvSpPr>
          <p:spPr>
            <a:xfrm rot="16200000">
              <a:off x="3417729" y="1079576"/>
              <a:ext cx="8061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MCF10A</a:t>
              </a:r>
            </a:p>
          </p:txBody>
        </p:sp>
        <p:pic>
          <p:nvPicPr>
            <p:cNvPr id="14" name="Picture 13" descr="Map&#10;&#10;Description automatically generated">
              <a:extLst>
                <a:ext uri="{FF2B5EF4-FFF2-40B4-BE49-F238E27FC236}">
                  <a16:creationId xmlns:a16="http://schemas.microsoft.com/office/drawing/2014/main" id="{F39B166D-FEFD-49F5-86A5-465A540211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8" r="83960"/>
            <a:stretch/>
          </p:blipFill>
          <p:spPr>
            <a:xfrm flipV="1">
              <a:off x="3903104" y="1406781"/>
              <a:ext cx="475300" cy="46441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F5CA8CF-0058-45B4-BA6F-38F66C605A91}"/>
                </a:ext>
              </a:extLst>
            </p:cNvPr>
            <p:cNvSpPr txBox="1"/>
            <p:nvPr/>
          </p:nvSpPr>
          <p:spPr>
            <a:xfrm rot="16200000">
              <a:off x="3296923" y="1537532"/>
              <a:ext cx="10477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OE33</a:t>
              </a:r>
            </a:p>
          </p:txBody>
        </p:sp>
        <p:pic>
          <p:nvPicPr>
            <p:cNvPr id="16" name="Picture 15" descr="Map&#10;&#10;Description automatically generated">
              <a:extLst>
                <a:ext uri="{FF2B5EF4-FFF2-40B4-BE49-F238E27FC236}">
                  <a16:creationId xmlns:a16="http://schemas.microsoft.com/office/drawing/2014/main" id="{F5D11AFF-DFFA-4F3A-81C9-B5115D3E7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73"/>
            <a:stretch/>
          </p:blipFill>
          <p:spPr>
            <a:xfrm flipV="1">
              <a:off x="4382955" y="1419215"/>
              <a:ext cx="1366627" cy="451982"/>
            </a:xfrm>
            <a:prstGeom prst="rect">
              <a:avLst/>
            </a:prstGeom>
          </p:spPr>
        </p:pic>
        <p:pic>
          <p:nvPicPr>
            <p:cNvPr id="17" name="Picture 16" descr="Map&#10;&#10;Description automatically generated">
              <a:extLst>
                <a:ext uri="{FF2B5EF4-FFF2-40B4-BE49-F238E27FC236}">
                  <a16:creationId xmlns:a16="http://schemas.microsoft.com/office/drawing/2014/main" id="{30EF9F17-1AC5-4E63-A2E7-7C2C0B57B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hq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077"/>
            <a:stretch/>
          </p:blipFill>
          <p:spPr>
            <a:xfrm flipV="1">
              <a:off x="3902766" y="1870946"/>
              <a:ext cx="463265" cy="482929"/>
            </a:xfrm>
            <a:prstGeom prst="rect">
              <a:avLst/>
            </a:prstGeom>
          </p:spPr>
        </p:pic>
        <p:pic>
          <p:nvPicPr>
            <p:cNvPr id="18" name="Picture 17" descr="Map&#10;&#10;Description automatically generated">
              <a:extLst>
                <a:ext uri="{FF2B5EF4-FFF2-40B4-BE49-F238E27FC236}">
                  <a16:creationId xmlns:a16="http://schemas.microsoft.com/office/drawing/2014/main" id="{D1FF9FFF-819B-4CAA-A228-2AD44C90E3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73"/>
            <a:stretch/>
          </p:blipFill>
          <p:spPr>
            <a:xfrm flipV="1">
              <a:off x="4365482" y="1870931"/>
              <a:ext cx="1386484" cy="48584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87A6B8-50EB-45AE-8B08-24F2389E2BA1}"/>
                </a:ext>
              </a:extLst>
            </p:cNvPr>
            <p:cNvSpPr txBox="1"/>
            <p:nvPr/>
          </p:nvSpPr>
          <p:spPr>
            <a:xfrm rot="16200000">
              <a:off x="3218715" y="2019843"/>
              <a:ext cx="12051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MDA-MB-231</a:t>
              </a:r>
            </a:p>
          </p:txBody>
        </p:sp>
        <p:pic>
          <p:nvPicPr>
            <p:cNvPr id="20" name="Picture 19" descr="Map&#10;&#10;Description automatically generated">
              <a:extLst>
                <a:ext uri="{FF2B5EF4-FFF2-40B4-BE49-F238E27FC236}">
                  <a16:creationId xmlns:a16="http://schemas.microsoft.com/office/drawing/2014/main" id="{11D79B44-8C57-41DE-9069-1306046802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hq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077"/>
            <a:stretch/>
          </p:blipFill>
          <p:spPr>
            <a:xfrm flipV="1">
              <a:off x="3900261" y="2351060"/>
              <a:ext cx="459969" cy="476257"/>
            </a:xfrm>
            <a:prstGeom prst="rect">
              <a:avLst/>
            </a:prstGeom>
          </p:spPr>
        </p:pic>
        <p:pic>
          <p:nvPicPr>
            <p:cNvPr id="21" name="Picture 20" descr="Map&#10;&#10;Description automatically generated">
              <a:extLst>
                <a:ext uri="{FF2B5EF4-FFF2-40B4-BE49-F238E27FC236}">
                  <a16:creationId xmlns:a16="http://schemas.microsoft.com/office/drawing/2014/main" id="{7ABA5972-1214-4BB8-861D-D20E7D161A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hq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673"/>
            <a:stretch/>
          </p:blipFill>
          <p:spPr>
            <a:xfrm flipV="1">
              <a:off x="4360230" y="2356339"/>
              <a:ext cx="1386484" cy="4737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F5981E9-CDDD-42DE-B330-020A23EF48DF}"/>
                </a:ext>
              </a:extLst>
            </p:cNvPr>
            <p:cNvSpPr txBox="1"/>
            <p:nvPr/>
          </p:nvSpPr>
          <p:spPr>
            <a:xfrm rot="16200000">
              <a:off x="3303590" y="2567929"/>
              <a:ext cx="10477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PC-3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4B382A-AF40-4558-8618-CC3969BD0E6A}"/>
                </a:ext>
              </a:extLst>
            </p:cNvPr>
            <p:cNvSpPr txBox="1"/>
            <p:nvPr/>
          </p:nvSpPr>
          <p:spPr>
            <a:xfrm>
              <a:off x="3722026" y="363643"/>
              <a:ext cx="8293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96E173F-EB89-4637-A649-1A94CBD33D7D}"/>
                </a:ext>
              </a:extLst>
            </p:cNvPr>
            <p:cNvSpPr txBox="1"/>
            <p:nvPr/>
          </p:nvSpPr>
          <p:spPr>
            <a:xfrm>
              <a:off x="4160647" y="354491"/>
              <a:ext cx="8293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 µM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FAC6034-8D2C-42EF-BAAB-3EA9A22F1107}"/>
                </a:ext>
              </a:extLst>
            </p:cNvPr>
            <p:cNvSpPr txBox="1"/>
            <p:nvPr/>
          </p:nvSpPr>
          <p:spPr>
            <a:xfrm>
              <a:off x="4580419" y="356151"/>
              <a:ext cx="8293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 µM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5A20076-1084-4830-8CD3-00BC90D6EB7E}"/>
                </a:ext>
              </a:extLst>
            </p:cNvPr>
            <p:cNvSpPr txBox="1"/>
            <p:nvPr/>
          </p:nvSpPr>
          <p:spPr>
            <a:xfrm>
              <a:off x="5090152" y="347173"/>
              <a:ext cx="8293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0.3 µM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31B1EC7-6DBF-454F-937C-C4CB32E08DED}"/>
                </a:ext>
              </a:extLst>
            </p:cNvPr>
            <p:cNvSpPr txBox="1"/>
            <p:nvPr/>
          </p:nvSpPr>
          <p:spPr>
            <a:xfrm>
              <a:off x="4341284" y="114539"/>
              <a:ext cx="124060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NADI-130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401A02-4EE5-4D1A-89F3-D3142FC43E10}"/>
                </a:ext>
              </a:extLst>
            </p:cNvPr>
            <p:cNvCxnSpPr/>
            <p:nvPr/>
          </p:nvCxnSpPr>
          <p:spPr>
            <a:xfrm>
              <a:off x="4382955" y="360740"/>
              <a:ext cx="12482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7661B36-3401-4EDD-9D26-847085C03D4A}"/>
                </a:ext>
              </a:extLst>
            </p:cNvPr>
            <p:cNvSpPr txBox="1"/>
            <p:nvPr/>
          </p:nvSpPr>
          <p:spPr>
            <a:xfrm>
              <a:off x="3685341" y="101958"/>
              <a:ext cx="293670" cy="307777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F3FEC62-0827-4BF9-AFF5-45A5F3D578CC}"/>
              </a:ext>
            </a:extLst>
          </p:cNvPr>
          <p:cNvGrpSpPr/>
          <p:nvPr/>
        </p:nvGrpSpPr>
        <p:grpSpPr>
          <a:xfrm>
            <a:off x="3582916" y="262652"/>
            <a:ext cx="2340591" cy="3196491"/>
            <a:chOff x="369053" y="3663552"/>
            <a:chExt cx="2340591" cy="319649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C0BF803-9A83-4348-AE74-36D134676B03}"/>
                </a:ext>
              </a:extLst>
            </p:cNvPr>
            <p:cNvGrpSpPr/>
            <p:nvPr/>
          </p:nvGrpSpPr>
          <p:grpSpPr>
            <a:xfrm>
              <a:off x="395496" y="3818020"/>
              <a:ext cx="2314148" cy="3042023"/>
              <a:chOff x="300061" y="3366971"/>
              <a:chExt cx="2314148" cy="3042023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A1A2A09-6850-4059-B6FB-AB8D759B18D2}"/>
                  </a:ext>
                </a:extLst>
              </p:cNvPr>
              <p:cNvSpPr txBox="1"/>
              <p:nvPr/>
            </p:nvSpPr>
            <p:spPr>
              <a:xfrm rot="16200000">
                <a:off x="-48642" y="3737395"/>
                <a:ext cx="9562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Het1A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034DA09-CA3F-4392-BE6E-A989372E96C8}"/>
                  </a:ext>
                </a:extLst>
              </p:cNvPr>
              <p:cNvSpPr txBox="1"/>
              <p:nvPr/>
            </p:nvSpPr>
            <p:spPr>
              <a:xfrm rot="16200000">
                <a:off x="-77355" y="5777397"/>
                <a:ext cx="10477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PC-3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8F8C7FE-0AD2-48EB-95FC-2135496541CD}"/>
                  </a:ext>
                </a:extLst>
              </p:cNvPr>
              <p:cNvGrpSpPr/>
              <p:nvPr/>
            </p:nvGrpSpPr>
            <p:grpSpPr>
              <a:xfrm>
                <a:off x="300061" y="3429443"/>
                <a:ext cx="2314148" cy="2640392"/>
                <a:chOff x="300061" y="3429443"/>
                <a:chExt cx="2314148" cy="2640392"/>
              </a:xfrm>
            </p:grpSpPr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8EB84F45-EEC8-4879-83F5-E9E7F84BE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3">
                  <a:extLst>
                    <a:ext uri="{BEBA8EAE-BF5A-486C-A8C5-ECC9F3942E4B}">
                      <a14:imgProps xmlns:a14="http://schemas.microsoft.com/office/drawing/2010/main">
                        <a14:imgLayer r:embed="rId24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</a:extLst>
                </a:blip>
                <a:srcRect l="40938" t="23056" r="47656" b="15000"/>
                <a:stretch/>
              </p:blipFill>
              <p:spPr>
                <a:xfrm rot="16200000">
                  <a:off x="1506934" y="3110842"/>
                  <a:ext cx="482309" cy="1473355"/>
                </a:xfrm>
                <a:prstGeom prst="rect">
                  <a:avLst/>
                </a:prstGeom>
              </p:spPr>
            </p:pic>
            <p:pic>
              <p:nvPicPr>
                <p:cNvPr id="32" name="Picture 31" descr="A picture containing indoor&#10;&#10;Description automatically generated">
                  <a:extLst>
                    <a:ext uri="{FF2B5EF4-FFF2-40B4-BE49-F238E27FC236}">
                      <a16:creationId xmlns:a16="http://schemas.microsoft.com/office/drawing/2014/main" id="{C07171FF-47C3-4041-B5BA-050A7A417D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5" cstate="hqprint">
                  <a:extLst>
                    <a:ext uri="{BEBA8EAE-BF5A-486C-A8C5-ECC9F3942E4B}">
                      <a14:imgProps xmlns:a14="http://schemas.microsoft.com/office/drawing/2010/main">
                        <a14:imgLayer r:embed="rId26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4576" t="6499" r="4420" b="65265"/>
                <a:stretch/>
              </p:blipFill>
              <p:spPr>
                <a:xfrm rot="16200000">
                  <a:off x="519871" y="3599073"/>
                  <a:ext cx="484246" cy="498834"/>
                </a:xfrm>
                <a:prstGeom prst="rect">
                  <a:avLst/>
                </a:prstGeom>
              </p:spPr>
            </p:pic>
            <p:pic>
              <p:nvPicPr>
                <p:cNvPr id="33" name="Picture 32" descr="Map&#10;&#10;Description automatically generated">
                  <a:extLst>
                    <a:ext uri="{FF2B5EF4-FFF2-40B4-BE49-F238E27FC236}">
                      <a16:creationId xmlns:a16="http://schemas.microsoft.com/office/drawing/2014/main" id="{8694BF74-5A6A-48B3-B549-D3E60A0ECB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 cstate="hqprint">
                  <a:extLst>
                    <a:ext uri="{BEBA8EAE-BF5A-486C-A8C5-ECC9F3942E4B}">
                      <a14:imgProps xmlns:a14="http://schemas.microsoft.com/office/drawing/2010/main">
                        <a14:imgLayer r:embed="rId28"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246" r="84316"/>
                <a:stretch/>
              </p:blipFill>
              <p:spPr>
                <a:xfrm>
                  <a:off x="519495" y="4090519"/>
                  <a:ext cx="491916" cy="505484"/>
                </a:xfrm>
                <a:prstGeom prst="rect">
                  <a:avLst/>
                </a:prstGeom>
              </p:spPr>
            </p:pic>
            <p:pic>
              <p:nvPicPr>
                <p:cNvPr id="34" name="Picture 33" descr="Map&#10;&#10;Description automatically generated">
                  <a:extLst>
                    <a:ext uri="{FF2B5EF4-FFF2-40B4-BE49-F238E27FC236}">
                      <a16:creationId xmlns:a16="http://schemas.microsoft.com/office/drawing/2014/main" id="{33A90610-F79D-4D02-AF0C-683F64EA89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9" cstate="hqprint">
                  <a:extLst>
                    <a:ext uri="{BEBA8EAE-BF5A-486C-A8C5-ECC9F3942E4B}">
                      <a14:imgProps xmlns:a14="http://schemas.microsoft.com/office/drawing/2010/main">
                        <a14:imgLayer r:embed="rId30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2353"/>
                <a:stretch/>
              </p:blipFill>
              <p:spPr>
                <a:xfrm>
                  <a:off x="1011414" y="4090267"/>
                  <a:ext cx="1473353" cy="505736"/>
                </a:xfrm>
                <a:prstGeom prst="rect">
                  <a:avLst/>
                </a:prstGeom>
              </p:spPr>
            </p:pic>
            <p:pic>
              <p:nvPicPr>
                <p:cNvPr id="36" name="Picture 35" descr="A picture containing map&#10;&#10;Description automatically generated">
                  <a:extLst>
                    <a:ext uri="{FF2B5EF4-FFF2-40B4-BE49-F238E27FC236}">
                      <a16:creationId xmlns:a16="http://schemas.microsoft.com/office/drawing/2014/main" id="{4AF8E47E-F00B-4B01-ACC2-9BBD11A856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1" cstate="hqprint">
                  <a:extLst>
                    <a:ext uri="{BEBA8EAE-BF5A-486C-A8C5-ECC9F3942E4B}">
                      <a14:imgProps xmlns:a14="http://schemas.microsoft.com/office/drawing/2010/main">
                        <a14:imgLayer r:embed="rId32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305" r="84316"/>
                <a:stretch/>
              </p:blipFill>
              <p:spPr>
                <a:xfrm>
                  <a:off x="519499" y="4592881"/>
                  <a:ext cx="484989" cy="475759"/>
                </a:xfrm>
                <a:prstGeom prst="rect">
                  <a:avLst/>
                </a:prstGeom>
              </p:spPr>
            </p:pic>
            <p:pic>
              <p:nvPicPr>
                <p:cNvPr id="37" name="Picture 36" descr="Map&#10;&#10;Description automatically generated">
                  <a:extLst>
                    <a:ext uri="{FF2B5EF4-FFF2-40B4-BE49-F238E27FC236}">
                      <a16:creationId xmlns:a16="http://schemas.microsoft.com/office/drawing/2014/main" id="{C95E2A50-AD7E-4A37-B888-5B81989A61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3" cstate="hqprint">
                  <a:extLst>
                    <a:ext uri="{BEBA8EAE-BF5A-486C-A8C5-ECC9F3942E4B}">
                      <a14:imgProps xmlns:a14="http://schemas.microsoft.com/office/drawing/2010/main">
                        <a14:imgLayer r:embed="rId34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305" r="52353"/>
                <a:stretch/>
              </p:blipFill>
              <p:spPr>
                <a:xfrm>
                  <a:off x="1004492" y="4592882"/>
                  <a:ext cx="1487193" cy="475758"/>
                </a:xfrm>
                <a:prstGeom prst="rect">
                  <a:avLst/>
                </a:prstGeom>
              </p:spPr>
            </p:pic>
            <p:pic>
              <p:nvPicPr>
                <p:cNvPr id="38" name="Picture 37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EFC2DEEA-080F-4014-B2FB-3FB6F0B270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5" cstate="hqprint">
                  <a:extLst>
                    <a:ext uri="{BEBA8EAE-BF5A-486C-A8C5-ECC9F3942E4B}">
                      <a14:imgProps xmlns:a14="http://schemas.microsoft.com/office/drawing/2010/main">
                        <a14:imgLayer r:embed="rId36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84108"/>
                <a:stretch/>
              </p:blipFill>
              <p:spPr>
                <a:xfrm>
                  <a:off x="520190" y="5061179"/>
                  <a:ext cx="494215" cy="516193"/>
                </a:xfrm>
                <a:prstGeom prst="rect">
                  <a:avLst/>
                </a:prstGeom>
              </p:spPr>
            </p:pic>
            <p:pic>
              <p:nvPicPr>
                <p:cNvPr id="39" name="Picture 38" descr="Map&#10;&#10;Description automatically generated">
                  <a:extLst>
                    <a:ext uri="{FF2B5EF4-FFF2-40B4-BE49-F238E27FC236}">
                      <a16:creationId xmlns:a16="http://schemas.microsoft.com/office/drawing/2014/main" id="{B463A701-B2C3-4F17-B1F1-ECBC599207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7" cstate="hqprint">
                  <a:extLst>
                    <a:ext uri="{BEBA8EAE-BF5A-486C-A8C5-ECC9F3942E4B}">
                      <a14:imgProps xmlns:a14="http://schemas.microsoft.com/office/drawing/2010/main">
                        <a14:imgLayer r:embed="rId38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2353"/>
                <a:stretch/>
              </p:blipFill>
              <p:spPr>
                <a:xfrm>
                  <a:off x="1011404" y="5067988"/>
                  <a:ext cx="1473353" cy="516107"/>
                </a:xfrm>
                <a:prstGeom prst="rect">
                  <a:avLst/>
                </a:prstGeom>
              </p:spPr>
            </p:pic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5B1DCBE5-65D8-471D-A786-A50FD82CA1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9" cstate="hqprint">
                  <a:extLst>
                    <a:ext uri="{BEBA8EAE-BF5A-486C-A8C5-ECC9F3942E4B}">
                      <a14:imgProps xmlns:a14="http://schemas.microsoft.com/office/drawing/2010/main">
                        <a14:imgLayer r:embed="rId40">
                          <a14:imgEffect>
                            <a14:brightnessContrast bright="20000"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947" r="83938"/>
                <a:stretch/>
              </p:blipFill>
              <p:spPr>
                <a:xfrm>
                  <a:off x="519488" y="5579859"/>
                  <a:ext cx="491916" cy="489976"/>
                </a:xfrm>
                <a:prstGeom prst="rect">
                  <a:avLst/>
                </a:prstGeom>
              </p:spPr>
            </p:pic>
            <p:pic>
              <p:nvPicPr>
                <p:cNvPr id="41" name="Picture 40" descr="A picture containing text, device, gauge&#10;&#10;Description automatically generated">
                  <a:extLst>
                    <a:ext uri="{FF2B5EF4-FFF2-40B4-BE49-F238E27FC236}">
                      <a16:creationId xmlns:a16="http://schemas.microsoft.com/office/drawing/2014/main" id="{6155BC75-F257-4096-9F00-7F08CD3EAC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1" cstate="hqprint">
                  <a:extLst>
                    <a:ext uri="{BEBA8EAE-BF5A-486C-A8C5-ECC9F3942E4B}">
                      <a14:imgProps xmlns:a14="http://schemas.microsoft.com/office/drawing/2010/main">
                        <a14:imgLayer r:embed="rId42"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2353"/>
                <a:stretch/>
              </p:blipFill>
              <p:spPr>
                <a:xfrm>
                  <a:off x="1004476" y="5575596"/>
                  <a:ext cx="1480281" cy="488472"/>
                </a:xfrm>
                <a:prstGeom prst="rect">
                  <a:avLst/>
                </a:prstGeom>
              </p:spPr>
            </p:pic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E817ACE-5D42-4D98-9B5B-A044D824205E}"/>
                    </a:ext>
                  </a:extLst>
                </p:cNvPr>
                <p:cNvSpPr txBox="1"/>
                <p:nvPr/>
              </p:nvSpPr>
              <p:spPr>
                <a:xfrm rot="16200000">
                  <a:off x="27489" y="4226946"/>
                  <a:ext cx="80613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MCF10A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1939005-2237-4939-BDB7-C450D3DDBDEC}"/>
                    </a:ext>
                  </a:extLst>
                </p:cNvPr>
                <p:cNvSpPr txBox="1"/>
                <p:nvPr/>
              </p:nvSpPr>
              <p:spPr>
                <a:xfrm rot="16200000">
                  <a:off x="-93528" y="4690249"/>
                  <a:ext cx="104775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OE33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F16B7F6-A9CB-4E49-A883-735F42DFDDC9}"/>
                    </a:ext>
                  </a:extLst>
                </p:cNvPr>
                <p:cNvSpPr txBox="1"/>
                <p:nvPr/>
              </p:nvSpPr>
              <p:spPr>
                <a:xfrm rot="16200000">
                  <a:off x="-165303" y="5221663"/>
                  <a:ext cx="120512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MDA-MB-231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47B4A0C-E45B-416F-ABE2-577C9F368A27}"/>
                    </a:ext>
                  </a:extLst>
                </p:cNvPr>
                <p:cNvSpPr txBox="1"/>
                <p:nvPr/>
              </p:nvSpPr>
              <p:spPr>
                <a:xfrm>
                  <a:off x="300061" y="3442889"/>
                  <a:ext cx="82934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DMSO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CA72A47-35F5-49CE-A963-A545B4443FEB}"/>
                    </a:ext>
                  </a:extLst>
                </p:cNvPr>
                <p:cNvSpPr txBox="1"/>
                <p:nvPr/>
              </p:nvSpPr>
              <p:spPr>
                <a:xfrm>
                  <a:off x="805813" y="3436166"/>
                  <a:ext cx="82934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 µM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212202F-0FEC-4F3B-A059-8AE761E3F4CF}"/>
                    </a:ext>
                  </a:extLst>
                </p:cNvPr>
                <p:cNvSpPr txBox="1"/>
                <p:nvPr/>
              </p:nvSpPr>
              <p:spPr>
                <a:xfrm>
                  <a:off x="1279116" y="3429443"/>
                  <a:ext cx="82934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 µM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AC2B7AB-C0EF-40FE-9821-A737F5F6E925}"/>
                    </a:ext>
                  </a:extLst>
                </p:cNvPr>
                <p:cNvSpPr txBox="1"/>
                <p:nvPr/>
              </p:nvSpPr>
              <p:spPr>
                <a:xfrm>
                  <a:off x="1784868" y="3431716"/>
                  <a:ext cx="82934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0.3 µM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21B9A45-D2AB-4F2E-812B-5956E3610F24}"/>
                </a:ext>
              </a:extLst>
            </p:cNvPr>
            <p:cNvSpPr txBox="1"/>
            <p:nvPr/>
          </p:nvSpPr>
          <p:spPr>
            <a:xfrm>
              <a:off x="369053" y="3667600"/>
              <a:ext cx="304892" cy="307777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376578A-024E-4A84-A251-953F17924C26}"/>
                </a:ext>
              </a:extLst>
            </p:cNvPr>
            <p:cNvSpPr txBox="1"/>
            <p:nvPr/>
          </p:nvSpPr>
          <p:spPr>
            <a:xfrm>
              <a:off x="1135583" y="3663552"/>
              <a:ext cx="124060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NADI-351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66ED823-3BB4-4EC3-926E-0945AEF3E44B}"/>
                </a:ext>
              </a:extLst>
            </p:cNvPr>
            <p:cNvCxnSpPr/>
            <p:nvPr/>
          </p:nvCxnSpPr>
          <p:spPr>
            <a:xfrm>
              <a:off x="1177254" y="3909753"/>
              <a:ext cx="12482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9938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23387</TotalTime>
  <Words>132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Alvarez Trotta, Annamil Delcarmen</dc:creator>
  <cp:lastModifiedBy>Alvarez Trotta, Annamil Delcarmen</cp:lastModifiedBy>
  <cp:revision>299</cp:revision>
  <cp:lastPrinted>2021-03-04T23:36:20Z</cp:lastPrinted>
  <dcterms:created xsi:type="dcterms:W3CDTF">2020-05-07T14:50:35Z</dcterms:created>
  <dcterms:modified xsi:type="dcterms:W3CDTF">2021-03-05T22:02:32Z</dcterms:modified>
</cp:coreProperties>
</file>