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</p:sldIdLst>
  <p:sldSz cx="6858000" cy="9144000" type="letter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000"/>
    <a:srgbClr val="0F99B2"/>
    <a:srgbClr val="0099CC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249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5180-3F8F-4D1E-88D1-A8BAB57A4011}" type="datetimeFigureOut">
              <a:rPr lang="en-US" smtClean="0"/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62A6-4DFD-43F7-AFBC-4FFC2EF16C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020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5180-3F8F-4D1E-88D1-A8BAB57A4011}" type="datetimeFigureOut">
              <a:rPr lang="en-US" smtClean="0"/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62A6-4DFD-43F7-AFBC-4FFC2EF16C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457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5180-3F8F-4D1E-88D1-A8BAB57A4011}" type="datetimeFigureOut">
              <a:rPr lang="en-US" smtClean="0"/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62A6-4DFD-43F7-AFBC-4FFC2EF16C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449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5180-3F8F-4D1E-88D1-A8BAB57A4011}" type="datetimeFigureOut">
              <a:rPr lang="en-US" smtClean="0"/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62A6-4DFD-43F7-AFBC-4FFC2EF16C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517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5180-3F8F-4D1E-88D1-A8BAB57A4011}" type="datetimeFigureOut">
              <a:rPr lang="en-US" smtClean="0"/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62A6-4DFD-43F7-AFBC-4FFC2EF16C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002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5180-3F8F-4D1E-88D1-A8BAB57A4011}" type="datetimeFigureOut">
              <a:rPr lang="en-US" smtClean="0"/>
              <a:t>7/25/2019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62A6-4DFD-43F7-AFBC-4FFC2EF16C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70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5180-3F8F-4D1E-88D1-A8BAB57A4011}" type="datetimeFigureOut">
              <a:rPr lang="en-US" smtClean="0"/>
              <a:t>7/25/2019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62A6-4DFD-43F7-AFBC-4FFC2EF16C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96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5180-3F8F-4D1E-88D1-A8BAB57A4011}" type="datetimeFigureOut">
              <a:rPr lang="en-US" smtClean="0"/>
              <a:t>7/25/2019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62A6-4DFD-43F7-AFBC-4FFC2EF16C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663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5180-3F8F-4D1E-88D1-A8BAB57A4011}" type="datetimeFigureOut">
              <a:rPr lang="en-US" smtClean="0"/>
              <a:t>7/25/2019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62A6-4DFD-43F7-AFBC-4FFC2EF16C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955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5180-3F8F-4D1E-88D1-A8BAB57A4011}" type="datetimeFigureOut">
              <a:rPr lang="en-US" smtClean="0"/>
              <a:t>7/25/2019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62A6-4DFD-43F7-AFBC-4FFC2EF16C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101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5180-3F8F-4D1E-88D1-A8BAB57A4011}" type="datetimeFigureOut">
              <a:rPr lang="en-US" smtClean="0"/>
              <a:t>7/25/2019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62A6-4DFD-43F7-AFBC-4FFC2EF16C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738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35180-3F8F-4D1E-88D1-A8BAB57A4011}" type="datetimeFigureOut">
              <a:rPr lang="en-US" smtClean="0"/>
              <a:t>7/25/2019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362A6-4DFD-43F7-AFBC-4FFC2EF16C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226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506651" y="1469312"/>
            <a:ext cx="1637969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Total Patients Recruited </a:t>
            </a:r>
          </a:p>
          <a:p>
            <a:pPr algn="ctr"/>
            <a:r>
              <a:rPr lang="en-US" sz="1400" dirty="0" smtClean="0"/>
              <a:t>(n= 49)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1471402" y="2594304"/>
            <a:ext cx="128678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Initial</a:t>
            </a:r>
          </a:p>
          <a:p>
            <a:pPr algn="ctr"/>
            <a:r>
              <a:rPr lang="en-US" sz="1200" dirty="0" smtClean="0"/>
              <a:t>Combination Arm</a:t>
            </a:r>
          </a:p>
          <a:p>
            <a:pPr algn="ctr"/>
            <a:r>
              <a:rPr lang="en-US" sz="1200" dirty="0" smtClean="0"/>
              <a:t>(n= 8)</a:t>
            </a:r>
            <a:endParaRPr lang="en-US" sz="1200" dirty="0"/>
          </a:p>
        </p:txBody>
      </p:sp>
      <p:sp>
        <p:nvSpPr>
          <p:cNvPr id="9" name="Oval 8"/>
          <p:cNvSpPr/>
          <p:nvPr/>
        </p:nvSpPr>
        <p:spPr>
          <a:xfrm>
            <a:off x="3542309" y="3098327"/>
            <a:ext cx="1359673" cy="785854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Randomized 2:1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(n=41)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2615" y="4381315"/>
            <a:ext cx="128678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Combination Arm</a:t>
            </a:r>
          </a:p>
          <a:p>
            <a:pPr algn="ctr"/>
            <a:r>
              <a:rPr lang="en-US" sz="1200" dirty="0" smtClean="0"/>
              <a:t>(n= 27)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4621035" y="4381315"/>
            <a:ext cx="128678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 smtClean="0"/>
              <a:t>Enza</a:t>
            </a:r>
            <a:r>
              <a:rPr lang="en-US" sz="1200" dirty="0" smtClean="0"/>
              <a:t> Alone</a:t>
            </a:r>
          </a:p>
          <a:p>
            <a:pPr algn="ctr"/>
            <a:r>
              <a:rPr lang="en-US" sz="1200" dirty="0" smtClean="0"/>
              <a:t>(n= 14)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05627" y="7180176"/>
            <a:ext cx="128678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Primary Endpoint Safety</a:t>
            </a:r>
          </a:p>
          <a:p>
            <a:pPr algn="ctr"/>
            <a:r>
              <a:rPr lang="en-US" sz="1200" dirty="0" smtClean="0"/>
              <a:t>Combination Arm</a:t>
            </a:r>
          </a:p>
          <a:p>
            <a:pPr algn="ctr"/>
            <a:r>
              <a:rPr lang="en-US" sz="1200" dirty="0" smtClean="0"/>
              <a:t>(n= 35)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536468" y="5503777"/>
            <a:ext cx="1286787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Primary Endpoint </a:t>
            </a:r>
            <a:r>
              <a:rPr lang="en-US" sz="1200" dirty="0"/>
              <a:t>N-telopeptide, </a:t>
            </a:r>
            <a:r>
              <a:rPr lang="en-US" sz="1200" dirty="0" smtClean="0"/>
              <a:t>Randomized Evaluable Only</a:t>
            </a:r>
          </a:p>
          <a:p>
            <a:pPr algn="ctr"/>
            <a:r>
              <a:rPr lang="en-US" sz="1200" dirty="0" smtClean="0"/>
              <a:t>(n= 39)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4592553" y="7646241"/>
            <a:ext cx="128678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Any Adverse Events</a:t>
            </a:r>
          </a:p>
          <a:p>
            <a:pPr algn="ctr"/>
            <a:r>
              <a:rPr lang="en-US" sz="1200" dirty="0" smtClean="0"/>
              <a:t>All Patients</a:t>
            </a:r>
          </a:p>
          <a:p>
            <a:pPr algn="ctr"/>
            <a:r>
              <a:rPr lang="en-US" sz="1200" dirty="0" smtClean="0"/>
              <a:t>(n= 49)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4638797" y="5766532"/>
            <a:ext cx="128678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 smtClean="0"/>
              <a:t>Enza</a:t>
            </a:r>
            <a:r>
              <a:rPr lang="en-US" sz="1200" dirty="0" smtClean="0"/>
              <a:t> Alone Evaluable</a:t>
            </a:r>
          </a:p>
          <a:p>
            <a:pPr algn="ctr"/>
            <a:r>
              <a:rPr lang="en-US" sz="1200" dirty="0" smtClean="0"/>
              <a:t>(n= 12)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4031974" y="4948064"/>
            <a:ext cx="770617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Non-Evaluable </a:t>
            </a:r>
            <a:r>
              <a:rPr lang="en-US" sz="1000" dirty="0"/>
              <a:t>Patients </a:t>
            </a:r>
            <a:endParaRPr lang="en-US" sz="1000" dirty="0" smtClean="0"/>
          </a:p>
          <a:p>
            <a:pPr algn="ctr"/>
            <a:r>
              <a:rPr lang="en-US" sz="1000" dirty="0" smtClean="0"/>
              <a:t>(n= 2)</a:t>
            </a:r>
            <a:endParaRPr lang="en-US" sz="10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2861507" y="2309493"/>
            <a:ext cx="273626" cy="1760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504900" y="2324031"/>
            <a:ext cx="542318" cy="702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262894" y="3955564"/>
            <a:ext cx="721582" cy="2782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525739" y="3955184"/>
            <a:ext cx="721582" cy="2782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5263771" y="4890018"/>
            <a:ext cx="656" cy="7659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Arc 24"/>
          <p:cNvSpPr/>
          <p:nvPr/>
        </p:nvSpPr>
        <p:spPr>
          <a:xfrm rot="5400000">
            <a:off x="4570349" y="4641007"/>
            <a:ext cx="544663" cy="842181"/>
          </a:xfrm>
          <a:prstGeom prst="arc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3886531" y="5980450"/>
            <a:ext cx="656330" cy="681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173895" y="4904305"/>
            <a:ext cx="1" cy="548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1309818" y="4930325"/>
            <a:ext cx="1346588" cy="890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1240239" y="3319256"/>
            <a:ext cx="754887" cy="25105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05627" y="5899930"/>
            <a:ext cx="133548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All Patients Combination Arm</a:t>
            </a:r>
          </a:p>
          <a:p>
            <a:pPr algn="ctr"/>
            <a:r>
              <a:rPr lang="en-US" sz="1200" dirty="0" smtClean="0"/>
              <a:t>(n= 35)</a:t>
            </a:r>
            <a:endParaRPr lang="en-US" sz="1200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1240236" y="6616385"/>
            <a:ext cx="1" cy="5029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038016" y="6555968"/>
            <a:ext cx="720173" cy="4382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Arc 43"/>
          <p:cNvSpPr/>
          <p:nvPr/>
        </p:nvSpPr>
        <p:spPr>
          <a:xfrm>
            <a:off x="5706398" y="4612147"/>
            <a:ext cx="544336" cy="301752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Arc 44"/>
          <p:cNvSpPr/>
          <p:nvPr/>
        </p:nvSpPr>
        <p:spPr>
          <a:xfrm flipV="1">
            <a:off x="5707725" y="4597574"/>
            <a:ext cx="544336" cy="3017520"/>
          </a:xfrm>
          <a:prstGeom prst="arc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2861507" y="6779650"/>
            <a:ext cx="128678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Secondary and Exploratory </a:t>
            </a:r>
            <a:r>
              <a:rPr lang="en-US" sz="1200" dirty="0"/>
              <a:t>Endpoints, </a:t>
            </a:r>
          </a:p>
          <a:p>
            <a:pPr algn="ctr"/>
            <a:r>
              <a:rPr lang="en-US" sz="1200" dirty="0" smtClean="0"/>
              <a:t>All Evaluable Patients</a:t>
            </a:r>
          </a:p>
          <a:p>
            <a:pPr algn="ctr"/>
            <a:r>
              <a:rPr lang="en-US" sz="1200" dirty="0" smtClean="0"/>
              <a:t>(n= 47)</a:t>
            </a:r>
            <a:endParaRPr lang="en-US" sz="1200" dirty="0"/>
          </a:p>
        </p:txBody>
      </p:sp>
      <p:sp>
        <p:nvSpPr>
          <p:cNvPr id="17" name="Arc 16"/>
          <p:cNvSpPr/>
          <p:nvPr/>
        </p:nvSpPr>
        <p:spPr>
          <a:xfrm rot="21369869" flipH="1" flipV="1">
            <a:off x="1989757" y="6596717"/>
            <a:ext cx="1265309" cy="1673200"/>
          </a:xfrm>
          <a:custGeom>
            <a:avLst/>
            <a:gdLst>
              <a:gd name="connsiteX0" fmla="*/ 1260555 w 2521111"/>
              <a:gd name="connsiteY0" fmla="*/ 0 h 3345761"/>
              <a:gd name="connsiteX1" fmla="*/ 2521111 w 2521111"/>
              <a:gd name="connsiteY1" fmla="*/ 1672881 h 3345761"/>
              <a:gd name="connsiteX2" fmla="*/ 1260556 w 2521111"/>
              <a:gd name="connsiteY2" fmla="*/ 1672881 h 3345761"/>
              <a:gd name="connsiteX3" fmla="*/ 1260555 w 2521111"/>
              <a:gd name="connsiteY3" fmla="*/ 0 h 3345761"/>
              <a:gd name="connsiteX0" fmla="*/ 1260555 w 2521111"/>
              <a:gd name="connsiteY0" fmla="*/ 0 h 3345761"/>
              <a:gd name="connsiteX1" fmla="*/ 2521111 w 2521111"/>
              <a:gd name="connsiteY1" fmla="*/ 1672881 h 3345761"/>
              <a:gd name="connsiteX0" fmla="*/ 4753 w 1265309"/>
              <a:gd name="connsiteY0" fmla="*/ 319 h 1673200"/>
              <a:gd name="connsiteX1" fmla="*/ 1265309 w 1265309"/>
              <a:gd name="connsiteY1" fmla="*/ 1673200 h 1673200"/>
              <a:gd name="connsiteX2" fmla="*/ 4754 w 1265309"/>
              <a:gd name="connsiteY2" fmla="*/ 1673200 h 1673200"/>
              <a:gd name="connsiteX3" fmla="*/ 4753 w 1265309"/>
              <a:gd name="connsiteY3" fmla="*/ 319 h 1673200"/>
              <a:gd name="connsiteX0" fmla="*/ 0 w 1265309"/>
              <a:gd name="connsiteY0" fmla="*/ 0 h 1673200"/>
              <a:gd name="connsiteX1" fmla="*/ 1265309 w 1265309"/>
              <a:gd name="connsiteY1" fmla="*/ 1673200 h 167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65309" h="1673200" stroke="0" extrusionOk="0">
                <a:moveTo>
                  <a:pt x="4753" y="319"/>
                </a:moveTo>
                <a:cubicBezTo>
                  <a:pt x="700939" y="319"/>
                  <a:pt x="1265309" y="749293"/>
                  <a:pt x="1265309" y="1673200"/>
                </a:cubicBezTo>
                <a:lnTo>
                  <a:pt x="4754" y="1673200"/>
                </a:lnTo>
                <a:cubicBezTo>
                  <a:pt x="4754" y="1115573"/>
                  <a:pt x="4753" y="557946"/>
                  <a:pt x="4753" y="319"/>
                </a:cubicBezTo>
                <a:close/>
              </a:path>
              <a:path w="1265309" h="1673200" fill="none">
                <a:moveTo>
                  <a:pt x="0" y="0"/>
                </a:moveTo>
                <a:cubicBezTo>
                  <a:pt x="696186" y="0"/>
                  <a:pt x="1265309" y="749293"/>
                  <a:pt x="1265309" y="167320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4216589" y="6488814"/>
            <a:ext cx="956345" cy="887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3295324" y="8107282"/>
            <a:ext cx="1247537" cy="1184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70142" y="607952"/>
            <a:ext cx="59226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Supplementary Figure </a:t>
            </a:r>
            <a:r>
              <a:rPr lang="en-US" sz="1400" b="1" dirty="0" smtClean="0"/>
              <a:t>1. Schematic representation of trial design, patient recruitment, arm assignment, and assignment to endpoint investigations. Combination Arm = radium 223 + enzalutamide; </a:t>
            </a:r>
            <a:r>
              <a:rPr lang="en-US" sz="1400" b="1" dirty="0" err="1" smtClean="0"/>
              <a:t>Enza</a:t>
            </a:r>
            <a:r>
              <a:rPr lang="en-US" sz="1400" b="1" dirty="0" smtClean="0"/>
              <a:t> Alone = enzalutamide monotherapy.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670338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8996</TotalTime>
  <Words>140</Words>
  <Application>Microsoft Office PowerPoint</Application>
  <PresentationFormat>Letter Paper (8.5x11 in)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HCI-SCCM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Roberto Nussenzveig</dc:creator>
  <cp:lastModifiedBy>Roberto Nussenzveig</cp:lastModifiedBy>
  <cp:revision>27</cp:revision>
  <cp:lastPrinted>2019-04-18T22:16:11Z</cp:lastPrinted>
  <dcterms:created xsi:type="dcterms:W3CDTF">2019-04-01T17:37:01Z</dcterms:created>
  <dcterms:modified xsi:type="dcterms:W3CDTF">2019-07-26T03:39:00Z</dcterms:modified>
</cp:coreProperties>
</file>