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597"/>
    <a:srgbClr val="6BBEFD"/>
    <a:srgbClr val="0262AA"/>
    <a:srgbClr val="0378CF"/>
    <a:srgbClr val="28A1FC"/>
    <a:srgbClr val="0376CD"/>
    <a:srgbClr val="025591"/>
    <a:srgbClr val="064B8A"/>
    <a:srgbClr val="5A76EC"/>
    <a:srgbClr val="184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91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8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1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9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76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6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3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A15A4-93D2-4B15-A880-ECF97313ADB6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36FF-6DCC-4E97-AF60-C86EC7CE7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6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699" y="5444271"/>
            <a:ext cx="4799163" cy="139330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7499" y="91440"/>
            <a:ext cx="11937003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Renal Cell Carcinoma (RCC) and Kidney Transplantation – a Narrative Review</a:t>
            </a:r>
            <a:endParaRPr lang="en-US" dirty="0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29085" y="5840183"/>
            <a:ext cx="5797891" cy="514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Dahle </a:t>
            </a:r>
            <a:r>
              <a:rPr lang="en-US" b="1" dirty="0"/>
              <a:t>et al. </a:t>
            </a:r>
            <a:r>
              <a:rPr lang="en-US" b="1" i="1" dirty="0"/>
              <a:t>Transplantation</a:t>
            </a:r>
            <a:r>
              <a:rPr lang="en-US" b="1" dirty="0"/>
              <a:t>. </a:t>
            </a:r>
            <a:r>
              <a:rPr lang="en-US" b="1" dirty="0" smtClean="0"/>
              <a:t>February 2021</a:t>
            </a:r>
            <a:endParaRPr lang="en-US" b="1" dirty="0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129085" y="6484776"/>
            <a:ext cx="8827136" cy="315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/>
              <a:t>@</a:t>
            </a:r>
            <a:r>
              <a:rPr lang="en-US" sz="8000" b="1" dirty="0" err="1"/>
              <a:t>TransplantJrnl</a:t>
            </a:r>
            <a:r>
              <a:rPr lang="en-US" sz="8000" b="1" dirty="0"/>
              <a:t>                                            </a:t>
            </a:r>
            <a:r>
              <a:rPr lang="en-US" dirty="0"/>
              <a:t>Copyright © 2019  Wolters Kluwer Health, Inc. All rights reserved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46" y="1022841"/>
            <a:ext cx="3950208" cy="4405915"/>
          </a:xfrm>
          <a:prstGeom prst="rect">
            <a:avLst/>
          </a:prstGeom>
          <a:solidFill>
            <a:srgbClr val="6BBE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241401" y="1022840"/>
            <a:ext cx="3950208" cy="4403294"/>
          </a:xfrm>
          <a:prstGeom prst="rect">
            <a:avLst/>
          </a:prstGeom>
          <a:solidFill>
            <a:srgbClr val="6BBE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901440" y="1022840"/>
            <a:ext cx="4389120" cy="4405916"/>
          </a:xfrm>
          <a:prstGeom prst="rect">
            <a:avLst/>
          </a:prstGeom>
          <a:solidFill>
            <a:srgbClr val="026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9187788" y="1198670"/>
            <a:ext cx="30042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u="sng" dirty="0" smtClean="0"/>
              <a:t>Small RCC </a:t>
            </a:r>
            <a:r>
              <a:rPr lang="nb-NO" dirty="0" smtClean="0"/>
              <a:t>(&lt;2-4 cm) in </a:t>
            </a:r>
            <a:r>
              <a:rPr lang="nb-NO" dirty="0" err="1" smtClean="0"/>
              <a:t>candidate</a:t>
            </a:r>
            <a:r>
              <a:rPr lang="nb-NO" dirty="0" smtClean="0"/>
              <a:t> or donor organ </a:t>
            </a:r>
            <a:r>
              <a:rPr lang="nb-NO" dirty="0" err="1" smtClean="0"/>
              <a:t>need</a:t>
            </a:r>
            <a:r>
              <a:rPr lang="nb-NO" dirty="0" smtClean="0"/>
              <a:t> not </a:t>
            </a:r>
            <a:r>
              <a:rPr lang="nb-NO" dirty="0" err="1" smtClean="0"/>
              <a:t>delay</a:t>
            </a:r>
            <a:r>
              <a:rPr lang="nb-NO" dirty="0" smtClean="0"/>
              <a:t> transplant </a:t>
            </a:r>
            <a:r>
              <a:rPr lang="nb-NO" dirty="0" err="1" smtClean="0"/>
              <a:t>if</a:t>
            </a:r>
            <a:r>
              <a:rPr lang="nb-NO" dirty="0" smtClean="0"/>
              <a:t> </a:t>
            </a:r>
            <a:r>
              <a:rPr lang="nb-NO" dirty="0" err="1" smtClean="0"/>
              <a:t>excised</a:t>
            </a:r>
            <a:r>
              <a:rPr lang="nb-NO" dirty="0"/>
              <a:t> </a:t>
            </a:r>
            <a:r>
              <a:rPr lang="nb-NO" dirty="0" smtClean="0"/>
              <a:t>&amp; </a:t>
            </a:r>
            <a:r>
              <a:rPr lang="nb-NO" dirty="0" err="1" smtClean="0"/>
              <a:t>clear</a:t>
            </a:r>
            <a:r>
              <a:rPr lang="nb-NO" dirty="0" smtClean="0"/>
              <a:t> margins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r>
              <a:rPr lang="nb-NO" u="sng" dirty="0" err="1" smtClean="0"/>
              <a:t>Localized</a:t>
            </a:r>
            <a:r>
              <a:rPr lang="nb-NO" u="sng" dirty="0" smtClean="0"/>
              <a:t> RCC </a:t>
            </a:r>
            <a:r>
              <a:rPr lang="nb-NO" dirty="0" err="1" smtClean="0"/>
              <a:t>treated</a:t>
            </a:r>
            <a:r>
              <a:rPr lang="nb-NO" dirty="0" smtClean="0"/>
              <a:t> </a:t>
            </a:r>
            <a:r>
              <a:rPr lang="nb-NO" dirty="0" err="1" smtClean="0"/>
              <a:t>similary</a:t>
            </a:r>
            <a:r>
              <a:rPr lang="nb-NO" dirty="0" smtClean="0"/>
              <a:t> as in non-</a:t>
            </a:r>
            <a:r>
              <a:rPr lang="nb-NO" dirty="0" err="1" smtClean="0"/>
              <a:t>tx</a:t>
            </a:r>
            <a:r>
              <a:rPr lang="nb-NO" dirty="0" smtClean="0"/>
              <a:t> </a:t>
            </a:r>
            <a:r>
              <a:rPr lang="nb-NO" dirty="0" err="1" smtClean="0"/>
              <a:t>population</a:t>
            </a:r>
            <a:endParaRPr lang="nb-N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Thermal</a:t>
            </a:r>
            <a:r>
              <a:rPr lang="nb-NO" dirty="0" smtClean="0"/>
              <a:t> </a:t>
            </a:r>
            <a:r>
              <a:rPr lang="nb-NO" dirty="0" err="1" smtClean="0"/>
              <a:t>ablation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Nephron</a:t>
            </a:r>
            <a:r>
              <a:rPr lang="nb-NO" dirty="0" smtClean="0"/>
              <a:t> sparing </a:t>
            </a:r>
            <a:r>
              <a:rPr lang="nb-NO" dirty="0" err="1" smtClean="0"/>
              <a:t>surgery</a:t>
            </a:r>
            <a:endParaRPr lang="nb-N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Nephrectomy</a:t>
            </a:r>
            <a:endParaRPr lang="nb-NO" dirty="0" smtClean="0"/>
          </a:p>
          <a:p>
            <a:endParaRPr lang="nb-NO" sz="1200" dirty="0"/>
          </a:p>
          <a:p>
            <a:r>
              <a:rPr lang="nb-NO" u="sng" dirty="0" err="1" smtClean="0"/>
              <a:t>Methastatic</a:t>
            </a:r>
            <a:r>
              <a:rPr lang="nb-NO" u="sng" dirty="0" smtClean="0"/>
              <a:t> RCC</a:t>
            </a:r>
            <a:r>
              <a:rPr lang="nb-NO" dirty="0" smtClean="0"/>
              <a:t>: </a:t>
            </a:r>
            <a:r>
              <a:rPr lang="nb-NO" dirty="0" err="1" smtClean="0"/>
              <a:t>lack</a:t>
            </a:r>
            <a:r>
              <a:rPr lang="nb-NO" dirty="0" smtClean="0"/>
              <a:t> trials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Adjust</a:t>
            </a:r>
            <a:r>
              <a:rPr lang="nb-NO" dirty="0" smtClean="0"/>
              <a:t> </a:t>
            </a:r>
            <a:r>
              <a:rPr lang="nb-NO" dirty="0" err="1" smtClean="0"/>
              <a:t>immunosuppression</a:t>
            </a:r>
            <a:endParaRPr lang="nb-N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Tyrosin </a:t>
            </a:r>
            <a:r>
              <a:rPr lang="nb-NO" dirty="0" err="1" smtClean="0"/>
              <a:t>kinase</a:t>
            </a:r>
            <a:r>
              <a:rPr lang="nb-NO" dirty="0" smtClean="0"/>
              <a:t> </a:t>
            </a:r>
            <a:r>
              <a:rPr lang="nb-NO" dirty="0" err="1" smtClean="0"/>
              <a:t>inhibition</a:t>
            </a:r>
            <a:endParaRPr lang="nb-N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Immunotherapy</a:t>
            </a:r>
            <a:r>
              <a:rPr lang="nb-NO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/>
          </a:p>
        </p:txBody>
      </p:sp>
      <p:sp>
        <p:nvSpPr>
          <p:cNvPr id="3" name="TekstSylinder 2"/>
          <p:cNvSpPr txBox="1"/>
          <p:nvPr/>
        </p:nvSpPr>
        <p:spPr>
          <a:xfrm>
            <a:off x="637768" y="1353786"/>
            <a:ext cx="2918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u="sng" dirty="0" smtClean="0"/>
              <a:t>How to handle RCC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before</a:t>
            </a:r>
            <a:r>
              <a:rPr lang="nb-NO" dirty="0" smtClean="0"/>
              <a:t> </a:t>
            </a:r>
            <a:r>
              <a:rPr lang="nb-NO" dirty="0" err="1" smtClean="0"/>
              <a:t>tx</a:t>
            </a:r>
            <a:endParaRPr lang="nb-NO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at </a:t>
            </a:r>
            <a:r>
              <a:rPr lang="nb-NO" dirty="0" err="1" smtClean="0"/>
              <a:t>tx</a:t>
            </a:r>
            <a:r>
              <a:rPr lang="nb-NO" dirty="0" smtClean="0"/>
              <a:t> in donor organ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tx</a:t>
            </a:r>
            <a:endParaRPr lang="nb-NO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76" y="2805113"/>
            <a:ext cx="13811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4542653" y="1317225"/>
            <a:ext cx="28973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>
                <a:solidFill>
                  <a:schemeClr val="bg1"/>
                </a:solidFill>
              </a:rPr>
              <a:t>Literature</a:t>
            </a:r>
            <a:r>
              <a:rPr lang="nb-NO" dirty="0" smtClean="0">
                <a:solidFill>
                  <a:schemeClr val="bg1"/>
                </a:solidFill>
              </a:rPr>
              <a:t> </a:t>
            </a:r>
            <a:r>
              <a:rPr lang="nb-NO" dirty="0" err="1" smtClean="0">
                <a:solidFill>
                  <a:schemeClr val="bg1"/>
                </a:solidFill>
              </a:rPr>
              <a:t>search</a:t>
            </a:r>
            <a:endParaRPr lang="nb-NO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bg1"/>
                </a:solidFill>
              </a:rPr>
              <a:t>RCC and </a:t>
            </a:r>
            <a:r>
              <a:rPr lang="nb-NO" dirty="0" err="1" smtClean="0">
                <a:solidFill>
                  <a:schemeClr val="bg1"/>
                </a:solidFill>
              </a:rPr>
              <a:t>kidney</a:t>
            </a:r>
            <a:r>
              <a:rPr lang="nb-NO" dirty="0" smtClean="0">
                <a:solidFill>
                  <a:schemeClr val="bg1"/>
                </a:solidFill>
              </a:rPr>
              <a:t> </a:t>
            </a:r>
            <a:r>
              <a:rPr lang="nb-NO" dirty="0" err="1" smtClean="0">
                <a:solidFill>
                  <a:schemeClr val="bg1"/>
                </a:solidFill>
              </a:rPr>
              <a:t>tx</a:t>
            </a:r>
            <a:endParaRPr lang="nb-NO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bg1"/>
              </a:solidFill>
            </a:endParaRPr>
          </a:p>
          <a:p>
            <a:r>
              <a:rPr lang="nb-NO" dirty="0" err="1" smtClean="0">
                <a:solidFill>
                  <a:schemeClr val="bg1"/>
                </a:solidFill>
              </a:rPr>
              <a:t>Synthesis</a:t>
            </a:r>
            <a:r>
              <a:rPr lang="nb-NO" dirty="0" smtClean="0">
                <a:solidFill>
                  <a:schemeClr val="bg1"/>
                </a:solidFill>
              </a:rPr>
              <a:t> </a:t>
            </a:r>
            <a:r>
              <a:rPr lang="nb-NO" dirty="0" err="1" smtClean="0">
                <a:solidFill>
                  <a:schemeClr val="bg1"/>
                </a:solidFill>
              </a:rPr>
              <a:t>of</a:t>
            </a:r>
            <a:endParaRPr lang="nb-NO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bg1"/>
                </a:solidFill>
              </a:rPr>
              <a:t>Narrative </a:t>
            </a:r>
            <a:r>
              <a:rPr lang="nb-NO" dirty="0" err="1" smtClean="0">
                <a:solidFill>
                  <a:schemeClr val="bg1"/>
                </a:solidFill>
              </a:rPr>
              <a:t>review</a:t>
            </a:r>
            <a:endParaRPr lang="nb-NO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bg1"/>
                </a:solidFill>
              </a:rPr>
              <a:t>Supplemental </a:t>
            </a:r>
            <a:r>
              <a:rPr lang="nb-NO" dirty="0" err="1" smtClean="0">
                <a:solidFill>
                  <a:schemeClr val="bg1"/>
                </a:solidFill>
              </a:rPr>
              <a:t>litterature</a:t>
            </a:r>
            <a:r>
              <a:rPr lang="nb-NO" dirty="0" smtClean="0">
                <a:solidFill>
                  <a:schemeClr val="bg1"/>
                </a:solidFill>
              </a:rPr>
              <a:t> </a:t>
            </a:r>
            <a:r>
              <a:rPr lang="nb-NO" dirty="0" err="1" smtClean="0">
                <a:solidFill>
                  <a:schemeClr val="bg1"/>
                </a:solidFill>
              </a:rPr>
              <a:t>overview</a:t>
            </a:r>
            <a:endParaRPr lang="nb-NO" dirty="0" smtClean="0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605" y="1206722"/>
            <a:ext cx="902833" cy="123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201" y="3613757"/>
            <a:ext cx="1538287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605" y="2644346"/>
            <a:ext cx="902833" cy="123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kstSylinder 20"/>
          <p:cNvSpPr txBox="1"/>
          <p:nvPr/>
        </p:nvSpPr>
        <p:spPr>
          <a:xfrm>
            <a:off x="8380741" y="3923989"/>
            <a:ext cx="864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9600" dirty="0" smtClean="0"/>
              <a:t>?</a:t>
            </a:r>
            <a:endParaRPr lang="nb-NO" sz="9600" dirty="0"/>
          </a:p>
        </p:txBody>
      </p:sp>
    </p:spTree>
    <p:extLst>
      <p:ext uri="{BB962C8B-B14F-4D97-AF65-F5344CB8AC3E}">
        <p14:creationId xmlns:p14="http://schemas.microsoft.com/office/powerpoint/2010/main" val="1318907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108</Words>
  <Application>Microsoft Office PowerPoint</Application>
  <PresentationFormat>Egendefinert</PresentationFormat>
  <Paragraphs>25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 Theme</vt:lpstr>
      <vt:lpstr>Renal Cell Carcinoma (RCC) and Kidney Transplantation – a Narrative Review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article</dc:title>
  <dc:creator>Langenfeld, Sean J</dc:creator>
  <cp:lastModifiedBy>Dag Olav Dahle</cp:lastModifiedBy>
  <cp:revision>42</cp:revision>
  <dcterms:created xsi:type="dcterms:W3CDTF">2017-01-16T16:30:16Z</dcterms:created>
  <dcterms:modified xsi:type="dcterms:W3CDTF">2021-02-05T14:53:51Z</dcterms:modified>
</cp:coreProperties>
</file>