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0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72" r:id="rId4"/>
    <p:sldId id="273" r:id="rId5"/>
    <p:sldId id="279" r:id="rId6"/>
    <p:sldId id="274" r:id="rId7"/>
    <p:sldId id="284" r:id="rId8"/>
    <p:sldId id="282" r:id="rId9"/>
    <p:sldId id="257" r:id="rId10"/>
    <p:sldId id="28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67465"/>
  </p:normalViewPr>
  <p:slideViewPr>
    <p:cSldViewPr snapToGrid="0" snapToObjects="1">
      <p:cViewPr varScale="1">
        <p:scale>
          <a:sx n="62" d="100"/>
          <a:sy n="62" d="100"/>
        </p:scale>
        <p:origin x="22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62782968833154"/>
          <c:y val="0.10128444830131725"/>
          <c:w val="0.62515829601445205"/>
          <c:h val="0.8607338835856888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0"/>
              </a:schemeClr>
            </a:solidFill>
            <a:ln>
              <a:noFill/>
            </a:ln>
          </c:spPr>
          <c:explosion val="2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93-414E-9469-041CC8C4B0DD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alpha val="74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93-414E-9469-041CC8C4B0D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93-414E-9469-041CC8C4B0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7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F06557-B5CD-EB44-B120-9FEB752EC9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4F601-44FC-1140-861F-EA9D8B4A98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B8056-A087-224E-B2DD-6CBB98C71CCB}" type="datetimeFigureOut">
              <a:rPr lang="en-US" smtClean="0"/>
              <a:t>9/5/21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80C14F-D50B-B343-BA94-B5D01CB7C5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3E2231-63DA-3348-BD18-1607F4F810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DCC90-AD22-2149-B440-3D77FD3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7398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A9007-7119-3342-A98F-3E07190EBB05}" type="datetimeFigureOut">
              <a:rPr lang="en-US" smtClean="0"/>
              <a:t>9/5/21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8EA21-FE11-274B-8794-93429BE69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1076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FA7AC921-C3C3-B644-9C90-724203832B2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22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10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5A291CBC-0344-7540-8FE3-7CE6A23B917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83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0293F8-AC02-574C-B904-12EC414ACC83}" type="slidenum">
              <a:rPr lang="en-US" smtClean="0"/>
              <a:t>2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67D34AD0-D178-BD4F-AE5F-5A50E97A655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13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0293F8-AC02-574C-B904-12EC414ACC83}" type="slidenum">
              <a:rPr lang="en-US" smtClean="0"/>
              <a:t>3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EF3402FA-42D7-1241-AFD1-883270CE1E4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57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4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3C03CB1-0DA3-414F-AE7D-EC99C11D7D8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25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5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6A7D7070-BA33-0E49-AF15-987168F8DAA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29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6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5506FEA5-027E-C941-98DC-B68E4058821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53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7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F8D0BC04-975C-8A46-A71B-FE850071606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03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8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C380C6C-0B0F-9E43-92E2-D98A9E92452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06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68EA21-FE11-274B-8794-93429BE692A3}" type="slidenum">
              <a:rPr lang="en-US" smtClean="0"/>
              <a:t>9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AB475CB-C616-8742-9E8E-5FDE6B84982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7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E143-AF53-B94C-A7CC-E166B27E84F4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62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932D-3FED-CA46-8A9D-04B660143BA1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70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51E3-0892-BF4D-A94E-B3ACDCD8B51A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606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0DCC-2CCA-8F44-9FA0-600C7CDE19CD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078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E890-68B5-A64E-ACAF-C1EB7ED9E703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49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DF3BC-D325-BF4F-99A2-2D86898FD466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89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CA0C-36DB-3948-8752-B07AF8E0B3B1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025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D3C-2506-4A4C-8A17-1E0EC4C3F4CD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58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481F6-3D0D-924A-89ED-D6AB3374EBDA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796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E7025-BDD0-684E-9BF4-F46C2693CE24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0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00700-0791-4B44-98F1-73690799C79C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95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D06B9-5A23-5343-A505-9FDEB49E2327}" type="datetime1">
              <a:rPr lang="en-GB" smtClean="0"/>
              <a:t>05/09/2021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4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4a"/><Relationship Id="rId7" Type="http://schemas.openxmlformats.org/officeDocument/2006/relationships/image" Target="../media/image1.gi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m4a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18" Type="http://schemas.openxmlformats.org/officeDocument/2006/relationships/image" Target="../media/image37.svg"/><Relationship Id="rId26" Type="http://schemas.openxmlformats.org/officeDocument/2006/relationships/image" Target="../media/image45.svg"/><Relationship Id="rId3" Type="http://schemas.openxmlformats.org/officeDocument/2006/relationships/image" Target="../media/image22.png"/><Relationship Id="rId21" Type="http://schemas.openxmlformats.org/officeDocument/2006/relationships/image" Target="../media/image40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5.svg"/><Relationship Id="rId20" Type="http://schemas.openxmlformats.org/officeDocument/2006/relationships/image" Target="../media/image3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24" Type="http://schemas.openxmlformats.org/officeDocument/2006/relationships/image" Target="../media/image43.sv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29.svg"/><Relationship Id="rId19" Type="http://schemas.openxmlformats.org/officeDocument/2006/relationships/image" Target="../media/image38.png"/><Relationship Id="rId4" Type="http://schemas.openxmlformats.org/officeDocument/2006/relationships/image" Target="../media/image23.svg"/><Relationship Id="rId9" Type="http://schemas.openxmlformats.org/officeDocument/2006/relationships/image" Target="../media/image28.png"/><Relationship Id="rId14" Type="http://schemas.openxmlformats.org/officeDocument/2006/relationships/image" Target="../media/image33.svg"/><Relationship Id="rId22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 3">
            <a:extLst>
              <a:ext uri="{FF2B5EF4-FFF2-40B4-BE49-F238E27FC236}">
                <a16:creationId xmlns:a16="http://schemas.microsoft.com/office/drawing/2014/main" id="{88C23DB2-F530-498A-AAC8-7FDD774A3D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t="284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BDF5D8-7CF9-764B-A9DB-8427624FD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1166513"/>
            <a:ext cx="10458682" cy="2719687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+mn-lt"/>
              </a:rPr>
              <a:t>Inflammation and JNK role in Niacin-GPR109A Diminished Flushed Effect in Schizophrenia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4FC59F-C237-7E47-84E3-060F4A865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5516" y="4910668"/>
            <a:ext cx="6470693" cy="152904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By Sabrina Ansarey </a:t>
            </a:r>
          </a:p>
          <a:p>
            <a:r>
              <a:rPr lang="en-US" sz="2800" dirty="0">
                <a:solidFill>
                  <a:schemeClr val="bg1"/>
                </a:solidFill>
              </a:rPr>
              <a:t>Brian Morris (Supervisor)</a:t>
            </a:r>
          </a:p>
          <a:p>
            <a:r>
              <a:rPr lang="en-US" sz="2800" dirty="0">
                <a:solidFill>
                  <a:schemeClr val="bg1"/>
                </a:solidFill>
              </a:rPr>
              <a:t>2504243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34D1FFB-F85A-D941-A6F6-F84BE2AE5C8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58"/>
    </mc:Choice>
    <mc:Fallback xmlns="">
      <p:transition spd="slow" advTm="165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audio isNarration="1"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2" objId="4"/>
        <p14:playEvt time="10620" objId="4"/>
        <p14:pauseEvt time="16043" objId="4"/>
        <p14:stopEvt time="16558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5730933-1D93-4E2B-B03B-D2ED7ADD3F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16733" b="82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E5CECE-5460-2642-B12B-AAEDB3B80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29" y="2954909"/>
            <a:ext cx="5719483" cy="94818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54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Acknowledgement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FBBC6-73BF-794B-8ECA-045C54682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4572002"/>
            <a:ext cx="10261600" cy="173915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200" cap="all" spc="200" dirty="0"/>
              <a:t>Many thanks to Dr. Brian Morris (supervisor), </a:t>
            </a:r>
            <a:br>
              <a:rPr lang="en-US" sz="3200" cap="all" spc="200" dirty="0"/>
            </a:br>
            <a:r>
              <a:rPr lang="en-US" sz="3200" cap="all" spc="200" dirty="0"/>
              <a:t>Dr. Guillaume Rousselet and Dr. Michael Kohl</a:t>
            </a:r>
          </a:p>
          <a:p>
            <a:pPr marL="0" indent="0">
              <a:buNone/>
            </a:pPr>
            <a:r>
              <a:rPr lang="en-US" sz="3200" cap="all" spc="200" dirty="0"/>
              <a:t>From University of Glasgow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73143-BF17-4545-A862-423A59882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3436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10</a:t>
            </a:fld>
            <a:r>
              <a:rPr lang="en-US" sz="2400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4258449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2AAD6-2646-E844-8B81-7D5107D9C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844" y="400231"/>
            <a:ext cx="8761413" cy="7069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05" y="2877566"/>
            <a:ext cx="2414331" cy="2414331"/>
          </a:xfrm>
          <a:prstGeom prst="rect">
            <a:avLst/>
          </a:prstGeom>
        </p:spPr>
      </p:pic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17239006"/>
              </p:ext>
            </p:extLst>
          </p:nvPr>
        </p:nvGraphicFramePr>
        <p:xfrm>
          <a:off x="914225" y="3014855"/>
          <a:ext cx="2762230" cy="2006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11089" y="3800261"/>
            <a:ext cx="658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Bahnschrift" panose="020B0502040204020203" pitchFamily="34" charset="0"/>
              </a:rPr>
              <a:t>1%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334" y="2471647"/>
            <a:ext cx="1977602" cy="19776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44565" y="4370154"/>
            <a:ext cx="1803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Heterogeneous syndrome</a:t>
            </a:r>
            <a:endParaRPr lang="en-US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/>
          <p:cNvCxnSpPr>
            <a:stCxn id="5" idx="3"/>
          </p:cNvCxnSpPr>
          <p:nvPr/>
        </p:nvCxnSpPr>
        <p:spPr>
          <a:xfrm flipV="1">
            <a:off x="6647936" y="2471647"/>
            <a:ext cx="938870" cy="9888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8632341" y="2220922"/>
            <a:ext cx="2998189" cy="31324"/>
            <a:chOff x="7272861" y="3043882"/>
            <a:chExt cx="2998189" cy="31324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7272861" y="3043882"/>
              <a:ext cx="298401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287037" y="3075206"/>
              <a:ext cx="2984013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/>
          <p:cNvCxnSpPr/>
          <p:nvPr/>
        </p:nvCxnSpPr>
        <p:spPr>
          <a:xfrm>
            <a:off x="6647937" y="3460448"/>
            <a:ext cx="1006259" cy="1099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5" idx="3"/>
          </p:cNvCxnSpPr>
          <p:nvPr/>
        </p:nvCxnSpPr>
        <p:spPr>
          <a:xfrm>
            <a:off x="6647936" y="3460448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8641485" y="3451984"/>
            <a:ext cx="2998189" cy="31324"/>
            <a:chOff x="7251597" y="4274944"/>
            <a:chExt cx="2998189" cy="31324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7251597" y="4274944"/>
              <a:ext cx="298401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265773" y="4306268"/>
              <a:ext cx="2984013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8659773" y="4714370"/>
            <a:ext cx="2998189" cy="31324"/>
            <a:chOff x="7272861" y="5537330"/>
            <a:chExt cx="2998189" cy="3132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7272861" y="5537330"/>
              <a:ext cx="298401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287037" y="5568654"/>
              <a:ext cx="2984013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8555901" y="1835972"/>
            <a:ext cx="3069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POSITIVE SYMPTOMS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571309" y="3084809"/>
            <a:ext cx="3069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NEGATIVE SYMPTOMS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589597" y="4345263"/>
            <a:ext cx="3069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COGNITIVE SYMPTOMS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540496" y="3471642"/>
            <a:ext cx="3063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Depression, social withdrawal, anhedonia and apathy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40496" y="4747402"/>
            <a:ext cx="3099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Inattention, dysfunctional executive function and impaired working memory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288" y="1916373"/>
            <a:ext cx="846198" cy="8461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83" y="3132083"/>
            <a:ext cx="880536" cy="8805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962" y="4403314"/>
            <a:ext cx="1501192" cy="1045342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709990" y="4299097"/>
            <a:ext cx="1636152" cy="1410727"/>
            <a:chOff x="3247430" y="5331350"/>
            <a:chExt cx="1636152" cy="141072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430" y="5331350"/>
              <a:ext cx="1636152" cy="141072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 rot="20609354">
              <a:off x="3628633" y="5660696"/>
              <a:ext cx="6329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Bahnschrift" panose="020B0502040204020203" pitchFamily="34" charset="0"/>
                  <a:cs typeface="Arial" panose="020B0604020202020204" pitchFamily="34" charset="0"/>
                </a:rPr>
                <a:t>DSM-IV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B3298F3-9BF6-8847-A946-6E977BDD8A23}"/>
              </a:ext>
            </a:extLst>
          </p:cNvPr>
          <p:cNvSpPr txBox="1"/>
          <p:nvPr/>
        </p:nvSpPr>
        <p:spPr>
          <a:xfrm>
            <a:off x="8596129" y="2291057"/>
            <a:ext cx="248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Hallucination, delusion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2A3EF1-889F-C94E-AC10-DE66F69FF04A}"/>
              </a:ext>
            </a:extLst>
          </p:cNvPr>
          <p:cNvSpPr txBox="1"/>
          <p:nvPr/>
        </p:nvSpPr>
        <p:spPr>
          <a:xfrm>
            <a:off x="461176" y="1531615"/>
            <a:ext cx="33952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F0"/>
                </a:solidFill>
                <a:latin typeface="Bahnschrift" panose="020B0502040204020203" pitchFamily="34" charset="0"/>
              </a:rPr>
              <a:t>Schizophrenia is a neuropsychiatric illness </a:t>
            </a:r>
            <a:r>
              <a:rPr lang="en-US" dirty="0">
                <a:latin typeface="Bahnschrift" panose="020B0502040204020203" pitchFamily="34" charset="0"/>
              </a:rPr>
              <a:t>which has a prevalence of 1% of the world population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2A82DC-1835-704A-A0AA-85F839E58DEA}"/>
              </a:ext>
            </a:extLst>
          </p:cNvPr>
          <p:cNvSpPr txBox="1"/>
          <p:nvPr/>
        </p:nvSpPr>
        <p:spPr>
          <a:xfrm>
            <a:off x="10139680" y="6319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DFE27D8-8FD6-5F41-AAEB-B1F01A8F6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25277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2</a:t>
            </a:fld>
            <a:r>
              <a:rPr lang="en-US" sz="2400" dirty="0"/>
              <a:t> of 10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092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47"/>
    </mc:Choice>
    <mc:Fallback xmlns="">
      <p:transition spd="slow" advTm="55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Chart bld="category"/>
        </p:bldSub>
      </p:bldGraphic>
      <p:bldP spid="3" grpId="0"/>
      <p:bldP spid="6" grpId="0"/>
      <p:bldP spid="34" grpId="0"/>
      <p:bldP spid="35" grpId="0"/>
      <p:bldP spid="36" grpId="0"/>
      <p:bldP spid="38" grpId="0"/>
      <p:bldP spid="39" grpId="0"/>
      <p:bldP spid="13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F5100-41FA-204A-9CD7-F621F3319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4984" y="402202"/>
            <a:ext cx="8761413" cy="7069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Problem with schizophrenia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1" y="2479146"/>
            <a:ext cx="1526823" cy="2715153"/>
          </a:xfrm>
        </p:spPr>
      </p:pic>
      <p:grpSp>
        <p:nvGrpSpPr>
          <p:cNvPr id="20" name="Group 19"/>
          <p:cNvGrpSpPr/>
          <p:nvPr/>
        </p:nvGrpSpPr>
        <p:grpSpPr>
          <a:xfrm>
            <a:off x="1919853" y="2488032"/>
            <a:ext cx="1521191" cy="2705137"/>
            <a:chOff x="2142279" y="3150972"/>
            <a:chExt cx="1521191" cy="270513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279" y="3150972"/>
              <a:ext cx="1521191" cy="270513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664120" y="4236729"/>
              <a:ext cx="52645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 Narrow" panose="020B0606020202030204" pitchFamily="34" charset="0"/>
                </a:rPr>
                <a:t>ADHD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6432" y="4562441"/>
              <a:ext cx="546891" cy="501316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960818" y="2497749"/>
            <a:ext cx="1503392" cy="2673486"/>
            <a:chOff x="1047317" y="3160689"/>
            <a:chExt cx="1503392" cy="267348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317" y="3160689"/>
              <a:ext cx="1503392" cy="267348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482889" y="4202585"/>
              <a:ext cx="6039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 Narrow" panose="020B0606020202030204" pitchFamily="34" charset="0"/>
                </a:rPr>
                <a:t>Bipolar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288"/>
            <a:stretch/>
          </p:blipFill>
          <p:spPr>
            <a:xfrm>
              <a:off x="1545391" y="4496844"/>
              <a:ext cx="519964" cy="515017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337177" y="3563601"/>
            <a:ext cx="832931" cy="837216"/>
            <a:chOff x="337177" y="4226541"/>
            <a:chExt cx="832931" cy="837216"/>
          </a:xfrm>
        </p:grpSpPr>
        <p:sp>
          <p:nvSpPr>
            <p:cNvPr id="3" name="TextBox 2"/>
            <p:cNvSpPr txBox="1"/>
            <p:nvPr/>
          </p:nvSpPr>
          <p:spPr>
            <a:xfrm>
              <a:off x="337177" y="4226541"/>
              <a:ext cx="8329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 Narrow" panose="020B0606020202030204" pitchFamily="34" charset="0"/>
                </a:rPr>
                <a:t>Depressed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078" y="4496844"/>
              <a:ext cx="382989" cy="566913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85" y="3102178"/>
            <a:ext cx="2667771" cy="1594645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929446" y="2895806"/>
            <a:ext cx="1952894" cy="1952894"/>
            <a:chOff x="4090086" y="3558746"/>
            <a:chExt cx="1952894" cy="195289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3262" y="3916995"/>
              <a:ext cx="817244" cy="81724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2754" y="4202585"/>
              <a:ext cx="1087329" cy="1087329"/>
            </a:xfrm>
            <a:prstGeom prst="rect">
              <a:avLst/>
            </a:prstGeom>
          </p:spPr>
        </p:pic>
        <p:sp>
          <p:nvSpPr>
            <p:cNvPr id="16" name="Donut 15"/>
            <p:cNvSpPr/>
            <p:nvPr/>
          </p:nvSpPr>
          <p:spPr>
            <a:xfrm>
              <a:off x="4090086" y="3558746"/>
              <a:ext cx="1952894" cy="1952894"/>
            </a:xfrm>
            <a:prstGeom prst="donut">
              <a:avLst>
                <a:gd name="adj" fmla="val 3341"/>
              </a:avLst>
            </a:prstGeom>
            <a:solidFill>
              <a:srgbClr val="33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457" y="2824808"/>
            <a:ext cx="1952894" cy="1952894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3441044" y="3470426"/>
            <a:ext cx="377194" cy="99961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6130897" y="3470426"/>
            <a:ext cx="377194" cy="99961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9603310" y="3470426"/>
            <a:ext cx="377194" cy="99961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E79B28D1-14D0-644E-8463-213DFCAB4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37077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3</a:t>
            </a:fld>
            <a:r>
              <a:rPr lang="en-US" sz="2400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149662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7B1A2-3C83-8D4E-A185-00BC53774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157" y="229967"/>
            <a:ext cx="6120643" cy="901377"/>
          </a:xfrm>
        </p:spPr>
        <p:txBody>
          <a:bodyPr>
            <a:normAutofit/>
          </a:bodyPr>
          <a:lstStyle/>
          <a:p>
            <a:r>
              <a:rPr lang="en-US" sz="4300" b="1" dirty="0">
                <a:latin typeface="Calibri" panose="020F0502020204030204" pitchFamily="34" charset="0"/>
                <a:cs typeface="Calibri" panose="020F0502020204030204" pitchFamily="34" charset="0"/>
              </a:rPr>
              <a:t>Niacin flush response</a:t>
            </a:r>
          </a:p>
        </p:txBody>
      </p:sp>
      <p:pic>
        <p:nvPicPr>
          <p:cNvPr id="4" name="Content Placeholder 3" descr="A picture containing crusader, kitchenware&#10;&#10;Description automatically generated">
            <a:extLst>
              <a:ext uri="{FF2B5EF4-FFF2-40B4-BE49-F238E27FC236}">
                <a16:creationId xmlns:a16="http://schemas.microsoft.com/office/drawing/2014/main" id="{6FEC8C49-0054-A846-B0C2-AE118E22949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19" y="1253229"/>
            <a:ext cx="3486468" cy="2840890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FE05B616-F5DD-AA49-BC92-04F4B0EC00E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57" y="1580709"/>
            <a:ext cx="3031174" cy="25747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25F562-ECF3-334B-B42C-A1DE9A3EAC7D}"/>
              </a:ext>
            </a:extLst>
          </p:cNvPr>
          <p:cNvSpPr txBox="1"/>
          <p:nvPr/>
        </p:nvSpPr>
        <p:spPr>
          <a:xfrm>
            <a:off x="323859" y="4145723"/>
            <a:ext cx="38193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Flushing in general population depressed, bipolar, social phobia patients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8A9A67-ECB7-5B40-A2F5-B94447B9C5E4}"/>
              </a:ext>
            </a:extLst>
          </p:cNvPr>
          <p:cNvSpPr txBox="1"/>
          <p:nvPr/>
        </p:nvSpPr>
        <p:spPr>
          <a:xfrm>
            <a:off x="4305737" y="4155475"/>
            <a:ext cx="25494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Diminished flushing in schizophrenia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B6B125-414D-694A-BDD3-1E924944AAD6}"/>
              </a:ext>
            </a:extLst>
          </p:cNvPr>
          <p:cNvSpPr txBox="1"/>
          <p:nvPr/>
        </p:nvSpPr>
        <p:spPr>
          <a:xfrm>
            <a:off x="7360231" y="1706214"/>
            <a:ext cx="48317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   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Investigate  whether reduced PGD</a:t>
            </a:r>
            <a:r>
              <a:rPr lang="en-US" sz="2200" baseline="-25000" dirty="0"/>
              <a:t>2</a:t>
            </a:r>
            <a:r>
              <a:rPr lang="en-US" sz="2200" dirty="0"/>
              <a:t> </a:t>
            </a:r>
            <a:br>
              <a:rPr lang="en-US" sz="2200" dirty="0"/>
            </a:br>
            <a:r>
              <a:rPr lang="en-US" sz="2200" dirty="0"/>
              <a:t>or PGE</a:t>
            </a:r>
            <a:r>
              <a:rPr lang="en-US" sz="2200" baseline="-25000" dirty="0"/>
              <a:t>2</a:t>
            </a:r>
            <a:r>
              <a:rPr lang="en-US" sz="2200" dirty="0"/>
              <a:t> is the cellular cause behind diminished flush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8597BF-3BEB-3142-93E6-188B26EF5D01}"/>
              </a:ext>
            </a:extLst>
          </p:cNvPr>
          <p:cNvSpPr txBox="1"/>
          <p:nvPr/>
        </p:nvSpPr>
        <p:spPr>
          <a:xfrm>
            <a:off x="7945120" y="1378734"/>
            <a:ext cx="35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Aims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101DB4-EFDA-BE42-848D-EB5BE0751999}"/>
              </a:ext>
            </a:extLst>
          </p:cNvPr>
          <p:cNvSpPr txBox="1"/>
          <p:nvPr/>
        </p:nvSpPr>
        <p:spPr>
          <a:xfrm>
            <a:off x="7411220" y="2936430"/>
            <a:ext cx="48317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    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Link the cell alteration in skin cells </a:t>
            </a:r>
            <a:br>
              <a:rPr lang="en-US" sz="2200" dirty="0"/>
            </a:br>
            <a:r>
              <a:rPr lang="en-US" sz="2200" dirty="0"/>
              <a:t>to brain cells - microglia and neuron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1DE6EF-E289-664E-90C1-F4AEF5ACCD20}"/>
              </a:ext>
            </a:extLst>
          </p:cNvPr>
          <p:cNvSpPr txBox="1"/>
          <p:nvPr/>
        </p:nvSpPr>
        <p:spPr>
          <a:xfrm>
            <a:off x="7411220" y="3934252"/>
            <a:ext cx="4831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Treatment to alleviate cell alteration  behind diminished flush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D3312A-A59B-354B-A687-E3C3385E95D3}"/>
              </a:ext>
            </a:extLst>
          </p:cNvPr>
          <p:cNvSpPr txBox="1"/>
          <p:nvPr/>
        </p:nvSpPr>
        <p:spPr>
          <a:xfrm>
            <a:off x="1039906" y="5593976"/>
            <a:ext cx="109548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Hypothesis: </a:t>
            </a:r>
            <a:r>
              <a:rPr lang="en-GB" sz="2400" dirty="0">
                <a:cs typeface="Calibri" panose="020F0502020204030204" pitchFamily="34" charset="0"/>
              </a:rPr>
              <a:t>Stimulation of GPR109A by niacin will result in prostaglandin D2 or E2 release from either microglial or neuronal cells, and this will be mediated by JNK. </a:t>
            </a:r>
          </a:p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44F3D28-05B5-1F4B-BD54-C4A540BF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0870" y="28635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4</a:t>
            </a:fld>
            <a:r>
              <a:rPr lang="en-US" sz="2400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426498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0" grpId="0"/>
      <p:bldP spid="7" grpId="0"/>
      <p:bldP spid="9" grpId="0"/>
      <p:bldP spid="11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17709F-A3F5-8E4D-84D9-3FAD7D3A3557}"/>
              </a:ext>
            </a:extLst>
          </p:cNvPr>
          <p:cNvSpPr txBox="1"/>
          <p:nvPr/>
        </p:nvSpPr>
        <p:spPr>
          <a:xfrm>
            <a:off x="1918369" y="-80966"/>
            <a:ext cx="1052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Findings in the Literature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AB92E-1C09-C74D-AEDB-A8A724ADB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19595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5</a:t>
            </a:fld>
            <a:r>
              <a:rPr lang="en-US" sz="2400" dirty="0"/>
              <a:t> of 10</a:t>
            </a:r>
          </a:p>
        </p:txBody>
      </p:sp>
      <p:pic>
        <p:nvPicPr>
          <p:cNvPr id="9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2A1056BB-50D2-3849-9027-0C488DDC9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7172" y="860973"/>
            <a:ext cx="9092127" cy="5977432"/>
          </a:xfrm>
        </p:spPr>
      </p:pic>
    </p:spTree>
    <p:extLst>
      <p:ext uri="{BB962C8B-B14F-4D97-AF65-F5344CB8AC3E}">
        <p14:creationId xmlns:p14="http://schemas.microsoft.com/office/powerpoint/2010/main" val="14138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Content Placeholder 3">
            <a:extLst>
              <a:ext uri="{FF2B5EF4-FFF2-40B4-BE49-F238E27FC236}">
                <a16:creationId xmlns:a16="http://schemas.microsoft.com/office/drawing/2014/main" id="{E2F01FF5-1946-F545-BFDF-06FBAC5B69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84449"/>
              </p:ext>
            </p:extLst>
          </p:nvPr>
        </p:nvGraphicFramePr>
        <p:xfrm>
          <a:off x="-361936" y="1492615"/>
          <a:ext cx="11385535" cy="5270112"/>
        </p:xfrm>
        <a:graphic>
          <a:graphicData uri="http://schemas.openxmlformats.org/drawingml/2006/table">
            <a:tbl>
              <a:tblPr firstRow="1" firstCol="1" bandRow="1">
                <a:noFill/>
                <a:tableStyleId>{8799B23B-EC83-4686-B30A-512413B5E67A}</a:tableStyleId>
              </a:tblPr>
              <a:tblGrid>
                <a:gridCol w="1355422">
                  <a:extLst>
                    <a:ext uri="{9D8B030D-6E8A-4147-A177-3AD203B41FA5}">
                      <a16:colId xmlns:a16="http://schemas.microsoft.com/office/drawing/2014/main" val="246124602"/>
                    </a:ext>
                  </a:extLst>
                </a:gridCol>
                <a:gridCol w="4744286">
                  <a:extLst>
                    <a:ext uri="{9D8B030D-6E8A-4147-A177-3AD203B41FA5}">
                      <a16:colId xmlns:a16="http://schemas.microsoft.com/office/drawing/2014/main" val="1077502827"/>
                    </a:ext>
                  </a:extLst>
                </a:gridCol>
                <a:gridCol w="3420533">
                  <a:extLst>
                    <a:ext uri="{9D8B030D-6E8A-4147-A177-3AD203B41FA5}">
                      <a16:colId xmlns:a16="http://schemas.microsoft.com/office/drawing/2014/main" val="4136833577"/>
                    </a:ext>
                  </a:extLst>
                </a:gridCol>
                <a:gridCol w="1865294">
                  <a:extLst>
                    <a:ext uri="{9D8B030D-6E8A-4147-A177-3AD203B41FA5}">
                      <a16:colId xmlns:a16="http://schemas.microsoft.com/office/drawing/2014/main" val="3243804440"/>
                    </a:ext>
                  </a:extLst>
                </a:gridCol>
              </a:tblGrid>
              <a:tr h="404104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Gene</a:t>
                      </a:r>
                      <a:endParaRPr lang="en-GB" sz="1800" b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Aliases for Gene</a:t>
                      </a:r>
                      <a:endParaRPr lang="en-GB" sz="1800" b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(GRCh37/hg19)</a:t>
                      </a:r>
                    </a:p>
                    <a:p>
                      <a:pPr algn="l"/>
                      <a:r>
                        <a:rPr lang="en-GB" sz="18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800" b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128 GWAS Chr. Position</a:t>
                      </a: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0133048"/>
                  </a:ext>
                </a:extLst>
              </a:tr>
              <a:tr h="569008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HCAR2</a:t>
                      </a:r>
                      <a:endParaRPr lang="en-GB" sz="18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Hydroxycarboxylic Acid Receptor 2 (GPR109A)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chr12:123,185,840-123,187,904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Yes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2419641"/>
                  </a:ext>
                </a:extLst>
              </a:tr>
              <a:tr h="569008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PLA2G4A</a:t>
                      </a: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Phospholipase A2 Group IVA (cPLA</a:t>
                      </a:r>
                      <a:r>
                        <a:rPr lang="en-GB" sz="1800" cap="none" spc="0" baseline="-25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chr1:186,798,032-186,958,113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9767071"/>
                  </a:ext>
                </a:extLst>
              </a:tr>
              <a:tr h="569008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PTGS2</a:t>
                      </a: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Prostaglandin-endoperoxide synthase 2 (COX-2)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 chr1:186,640,923-186,649,559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6809202"/>
                  </a:ext>
                </a:extLst>
              </a:tr>
              <a:tr h="569008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PTGDS</a:t>
                      </a:r>
                    </a:p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8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Prostaglandin D2 Synthase</a:t>
                      </a:r>
                    </a:p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chr9:139,871,956-139,879,887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36452"/>
                  </a:ext>
                </a:extLst>
              </a:tr>
              <a:tr h="569008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 PTGES2 </a:t>
                      </a:r>
                      <a:endParaRPr lang="en-GB" sz="18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Prostaglandin E Synthase 2</a:t>
                      </a: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chr9:130,882,972-130,890,741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2710640"/>
                  </a:ext>
                </a:extLst>
              </a:tr>
              <a:tr h="332457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PEGER2</a:t>
                      </a:r>
                      <a:endParaRPr lang="en-GB" sz="18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Prostaglandin E Receptor 2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chr14:52,781,016-52,795,324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536907"/>
                  </a:ext>
                </a:extLst>
              </a:tr>
              <a:tr h="313908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PTGER4 </a:t>
                      </a:r>
                      <a:endParaRPr lang="en-GB" sz="18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Prostaglandin E Receptor 4 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chr5:40,679,600-40,693,837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0820943"/>
                  </a:ext>
                </a:extLst>
              </a:tr>
              <a:tr h="805559">
                <a:tc>
                  <a:txBody>
                    <a:bodyPr/>
                    <a:lstStyle/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PPARG</a:t>
                      </a:r>
                    </a:p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r"/>
                      <a:r>
                        <a:rPr lang="en-GB" sz="18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8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Peroxisome Proliferator Activated Receptor Gamma</a:t>
                      </a:r>
                    </a:p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(PPAR-y)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chr3:12,328,867-12,475,855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</a:t>
                      </a:r>
                      <a:endParaRPr lang="en-GB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041" marR="78781" marT="52520" marB="525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962883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23E208A-0ED3-654C-BD31-92E8424288AE}"/>
              </a:ext>
            </a:extLst>
          </p:cNvPr>
          <p:cNvSpPr txBox="1"/>
          <p:nvPr/>
        </p:nvSpPr>
        <p:spPr>
          <a:xfrm>
            <a:off x="1634474" y="27361"/>
            <a:ext cx="89230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GPR109A-COX-prostaglandin pathway gene against 128 GWAS schizophrenia</a:t>
            </a:r>
            <a:endParaRPr lang="en-US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63D211-313C-7C4D-BA94-0D93A5E24D8F}"/>
              </a:ext>
            </a:extLst>
          </p:cNvPr>
          <p:cNvSpPr txBox="1"/>
          <p:nvPr/>
        </p:nvSpPr>
        <p:spPr>
          <a:xfrm>
            <a:off x="11023779" y="2601267"/>
            <a:ext cx="1463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Expected genetic alteration here.</a:t>
            </a:r>
          </a:p>
        </p:txBody>
      </p:sp>
      <p:sp>
        <p:nvSpPr>
          <p:cNvPr id="4" name="Right Bracket 3">
            <a:extLst>
              <a:ext uri="{FF2B5EF4-FFF2-40B4-BE49-F238E27FC236}">
                <a16:creationId xmlns:a16="http://schemas.microsoft.com/office/drawing/2014/main" id="{A18E3AAC-AD86-5648-BFB9-8C69CBB1250C}"/>
              </a:ext>
            </a:extLst>
          </p:cNvPr>
          <p:cNvSpPr/>
          <p:nvPr/>
        </p:nvSpPr>
        <p:spPr>
          <a:xfrm>
            <a:off x="10561883" y="2810936"/>
            <a:ext cx="173670" cy="827062"/>
          </a:xfrm>
          <a:prstGeom prst="rightBracket">
            <a:avLst/>
          </a:prstGeom>
          <a:ln w="38100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id="{A5739406-E62F-2440-BF37-79462C8E36EB}"/>
              </a:ext>
            </a:extLst>
          </p:cNvPr>
          <p:cNvSpPr/>
          <p:nvPr/>
        </p:nvSpPr>
        <p:spPr>
          <a:xfrm>
            <a:off x="10584789" y="5951629"/>
            <a:ext cx="173670" cy="652371"/>
          </a:xfrm>
          <a:prstGeom prst="rightBracket">
            <a:avLst/>
          </a:prstGeom>
          <a:ln w="38100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DC96F4-E00F-DB44-A0B7-87D85EB52F28}"/>
              </a:ext>
            </a:extLst>
          </p:cNvPr>
          <p:cNvSpPr txBox="1"/>
          <p:nvPr/>
        </p:nvSpPr>
        <p:spPr>
          <a:xfrm>
            <a:off x="10972800" y="5657671"/>
            <a:ext cx="1443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Maybe, genetic alteration here.</a:t>
            </a: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EAD139E2-496E-A441-A3EB-54BBA0DC9647}"/>
              </a:ext>
            </a:extLst>
          </p:cNvPr>
          <p:cNvSpPr/>
          <p:nvPr/>
        </p:nvSpPr>
        <p:spPr>
          <a:xfrm>
            <a:off x="10569028" y="3967434"/>
            <a:ext cx="173670" cy="1714077"/>
          </a:xfrm>
          <a:prstGeom prst="rightBracket">
            <a:avLst/>
          </a:prstGeom>
          <a:ln w="38100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245430-6C65-5344-B578-C25D28A0B770}"/>
              </a:ext>
            </a:extLst>
          </p:cNvPr>
          <p:cNvSpPr txBox="1"/>
          <p:nvPr/>
        </p:nvSpPr>
        <p:spPr>
          <a:xfrm>
            <a:off x="10972800" y="3973099"/>
            <a:ext cx="14433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Research suggests, does not contribute significantly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F9FE6DC-ED60-444A-9DF3-8CF2941C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0871" y="27361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6</a:t>
            </a:fld>
            <a:r>
              <a:rPr lang="en-US" sz="2400" dirty="0"/>
              <a:t> of 10 </a:t>
            </a:r>
          </a:p>
        </p:txBody>
      </p:sp>
    </p:spTree>
    <p:extLst>
      <p:ext uri="{BB962C8B-B14F-4D97-AF65-F5344CB8AC3E}">
        <p14:creationId xmlns:p14="http://schemas.microsoft.com/office/powerpoint/2010/main" val="171864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 animBg="1"/>
      <p:bldP spid="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4C3A3-B484-8E47-9CE1-9E9333D76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97" y="-250400"/>
            <a:ext cx="11665543" cy="1325563"/>
          </a:xfrm>
        </p:spPr>
        <p:txBody>
          <a:bodyPr>
            <a:normAutofit/>
          </a:bodyPr>
          <a:lstStyle/>
          <a:p>
            <a:pPr algn="ctr"/>
            <a:r>
              <a:rPr lang="en-US" sz="4300" b="1" dirty="0">
                <a:latin typeface="+mn-lt"/>
              </a:rPr>
              <a:t>Discussion: limitation and strength of review</a:t>
            </a: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A661E88C-8B5E-3C4E-8186-B818078FA05B}"/>
              </a:ext>
            </a:extLst>
          </p:cNvPr>
          <p:cNvGrpSpPr/>
          <p:nvPr/>
        </p:nvGrpSpPr>
        <p:grpSpPr>
          <a:xfrm>
            <a:off x="5910669" y="1419503"/>
            <a:ext cx="5828644" cy="4215300"/>
            <a:chOff x="123176" y="1263606"/>
            <a:chExt cx="5828644" cy="4215300"/>
          </a:xfrm>
        </p:grpSpPr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E853B360-912A-D84A-87A6-9B2D08F8AF0C}"/>
                </a:ext>
              </a:extLst>
            </p:cNvPr>
            <p:cNvCxnSpPr>
              <a:cxnSpLocks/>
              <a:endCxn id="86" idx="0"/>
            </p:cNvCxnSpPr>
            <p:nvPr/>
          </p:nvCxnSpPr>
          <p:spPr>
            <a:xfrm flipH="1">
              <a:off x="4261554" y="3912338"/>
              <a:ext cx="4436" cy="53875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D528C314-F6D4-264E-915E-61571994BC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1553" y="2325358"/>
              <a:ext cx="0" cy="47291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Graphic 6" descr="Speedometer Low">
              <a:extLst>
                <a:ext uri="{FF2B5EF4-FFF2-40B4-BE49-F238E27FC236}">
                  <a16:creationId xmlns:a16="http://schemas.microsoft.com/office/drawing/2014/main" id="{752A1B3A-A10E-104F-B091-CF444735A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3176" y="2927920"/>
              <a:ext cx="914400" cy="914400"/>
            </a:xfrm>
            <a:prstGeom prst="rect">
              <a:avLst/>
            </a:prstGeom>
          </p:spPr>
        </p:pic>
        <p:pic>
          <p:nvPicPr>
            <p:cNvPr id="52" name="Graphic 51" descr="Medicine">
              <a:extLst>
                <a:ext uri="{FF2B5EF4-FFF2-40B4-BE49-F238E27FC236}">
                  <a16:creationId xmlns:a16="http://schemas.microsoft.com/office/drawing/2014/main" id="{825E2098-A688-964A-97C0-4C0FA0138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77105" y="1379094"/>
              <a:ext cx="914400" cy="914400"/>
            </a:xfrm>
            <a:prstGeom prst="rect">
              <a:avLst/>
            </a:prstGeom>
          </p:spPr>
        </p:pic>
        <p:pic>
          <p:nvPicPr>
            <p:cNvPr id="54" name="Graphic 53" descr="Earth globe: Americas">
              <a:extLst>
                <a:ext uri="{FF2B5EF4-FFF2-40B4-BE49-F238E27FC236}">
                  <a16:creationId xmlns:a16="http://schemas.microsoft.com/office/drawing/2014/main" id="{5459DE2F-D7F6-F648-89F3-97DAC4FBE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759349" y="4136013"/>
              <a:ext cx="914400" cy="914400"/>
            </a:xfrm>
            <a:prstGeom prst="rect">
              <a:avLst/>
            </a:prstGeom>
          </p:spPr>
        </p:pic>
        <p:pic>
          <p:nvPicPr>
            <p:cNvPr id="64" name="Graphic 63" descr="Inpatient">
              <a:extLst>
                <a:ext uri="{FF2B5EF4-FFF2-40B4-BE49-F238E27FC236}">
                  <a16:creationId xmlns:a16="http://schemas.microsoft.com/office/drawing/2014/main" id="{B6D33311-2E9C-0A44-A7FB-9BDC5387B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210885" y="1263606"/>
              <a:ext cx="914400" cy="914400"/>
            </a:xfrm>
            <a:prstGeom prst="rect">
              <a:avLst/>
            </a:prstGeom>
          </p:spPr>
        </p:pic>
        <p:pic>
          <p:nvPicPr>
            <p:cNvPr id="84" name="Graphic 83" descr="School girl">
              <a:extLst>
                <a:ext uri="{FF2B5EF4-FFF2-40B4-BE49-F238E27FC236}">
                  <a16:creationId xmlns:a16="http://schemas.microsoft.com/office/drawing/2014/main" id="{CFE761B5-390F-904C-A588-D088401CB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069823" y="4433976"/>
              <a:ext cx="755703" cy="755703"/>
            </a:xfrm>
            <a:prstGeom prst="rect">
              <a:avLst/>
            </a:prstGeom>
          </p:spPr>
        </p:pic>
        <p:pic>
          <p:nvPicPr>
            <p:cNvPr id="86" name="Graphic 85" descr="School girl">
              <a:extLst>
                <a:ext uri="{FF2B5EF4-FFF2-40B4-BE49-F238E27FC236}">
                  <a16:creationId xmlns:a16="http://schemas.microsoft.com/office/drawing/2014/main" id="{B70020E8-A3DF-EE49-9342-EED428527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883702" y="4451090"/>
              <a:ext cx="755703" cy="755703"/>
            </a:xfrm>
            <a:prstGeom prst="rect">
              <a:avLst/>
            </a:prstGeom>
          </p:spPr>
        </p:pic>
        <p:pic>
          <p:nvPicPr>
            <p:cNvPr id="88" name="Graphic 87" descr="Gauge">
              <a:extLst>
                <a:ext uri="{FF2B5EF4-FFF2-40B4-BE49-F238E27FC236}">
                  <a16:creationId xmlns:a16="http://schemas.microsoft.com/office/drawing/2014/main" id="{6C82B8D7-C696-D446-8CE3-59AAC85C3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205214" y="2861782"/>
              <a:ext cx="914400" cy="914400"/>
            </a:xfrm>
            <a:prstGeom prst="rect">
              <a:avLst/>
            </a:prstGeom>
          </p:spPr>
        </p:pic>
        <p:pic>
          <p:nvPicPr>
            <p:cNvPr id="90" name="Graphic 89" descr="Man with cane">
              <a:extLst>
                <a:ext uri="{FF2B5EF4-FFF2-40B4-BE49-F238E27FC236}">
                  <a16:creationId xmlns:a16="http://schemas.microsoft.com/office/drawing/2014/main" id="{D7038663-F861-0A42-9F0E-DF4D88C48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633839" y="4469850"/>
              <a:ext cx="755703" cy="755703"/>
            </a:xfrm>
            <a:prstGeom prst="rect">
              <a:avLst/>
            </a:prstGeom>
          </p:spPr>
        </p:pic>
        <p:pic>
          <p:nvPicPr>
            <p:cNvPr id="98" name="Graphic 97" descr="Heart with pulse">
              <a:extLst>
                <a:ext uri="{FF2B5EF4-FFF2-40B4-BE49-F238E27FC236}">
                  <a16:creationId xmlns:a16="http://schemas.microsoft.com/office/drawing/2014/main" id="{49F7430A-136C-204B-9A51-CA8822BCF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5037420" y="1441625"/>
              <a:ext cx="914400" cy="914400"/>
            </a:xfrm>
            <a:prstGeom prst="rect">
              <a:avLst/>
            </a:prstGeom>
          </p:spPr>
        </p:pic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FD927335-E717-F84B-B14C-1ACA9A8FDFA6}"/>
                </a:ext>
              </a:extLst>
            </p:cNvPr>
            <p:cNvSpPr/>
            <p:nvPr/>
          </p:nvSpPr>
          <p:spPr>
            <a:xfrm>
              <a:off x="2894936" y="2798268"/>
              <a:ext cx="2758060" cy="114621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dirty="0"/>
                <a:t>Patient Demographics</a:t>
              </a:r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156D3AC7-F5D9-5C46-85AF-10352EE153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2151" y="3769768"/>
              <a:ext cx="727972" cy="5980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21ED2893-B5D5-1443-8D6D-855F3DF72B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0321" y="3371462"/>
              <a:ext cx="694615" cy="1365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FDFE3BB0-4E4C-0743-89F7-F57E74DF65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94936" y="2457174"/>
              <a:ext cx="332682" cy="5727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4AA0E4A5-8711-A24A-9EA0-D062DDB457AE}"/>
                </a:ext>
              </a:extLst>
            </p:cNvPr>
            <p:cNvSpPr txBox="1"/>
            <p:nvPr/>
          </p:nvSpPr>
          <p:spPr>
            <a:xfrm>
              <a:off x="1554378" y="4998229"/>
              <a:ext cx="1201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Ethnicity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132E185E-2C67-AC4C-ACEC-23F4E89C5392}"/>
                </a:ext>
              </a:extLst>
            </p:cNvPr>
            <p:cNvSpPr txBox="1"/>
            <p:nvPr/>
          </p:nvSpPr>
          <p:spPr>
            <a:xfrm>
              <a:off x="372095" y="3727605"/>
              <a:ext cx="1975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Stage of illness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C18409A-F3E8-394A-90FE-19CF6D4DF475}"/>
                </a:ext>
              </a:extLst>
            </p:cNvPr>
            <p:cNvSpPr txBox="1"/>
            <p:nvPr/>
          </p:nvSpPr>
          <p:spPr>
            <a:xfrm>
              <a:off x="1610050" y="1848613"/>
              <a:ext cx="17754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Use of antipsychotics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9192E118-1600-824A-9B00-31F113679F6B}"/>
                </a:ext>
              </a:extLst>
            </p:cNvPr>
            <p:cNvSpPr txBox="1"/>
            <p:nvPr/>
          </p:nvSpPr>
          <p:spPr>
            <a:xfrm>
              <a:off x="3396190" y="1684686"/>
              <a:ext cx="16891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Health comorbidities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A49003E-5391-214E-ADD9-F8E9E82D2BCB}"/>
                </a:ext>
              </a:extLst>
            </p:cNvPr>
            <p:cNvSpPr txBox="1"/>
            <p:nvPr/>
          </p:nvSpPr>
          <p:spPr>
            <a:xfrm>
              <a:off x="4019494" y="5078796"/>
              <a:ext cx="6266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Age 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2FCA076-AD79-2448-A2EC-2E9487EB56DA}"/>
              </a:ext>
            </a:extLst>
          </p:cNvPr>
          <p:cNvGrpSpPr/>
          <p:nvPr/>
        </p:nvGrpSpPr>
        <p:grpSpPr>
          <a:xfrm>
            <a:off x="110841" y="964611"/>
            <a:ext cx="5146026" cy="2562663"/>
            <a:chOff x="56332" y="802490"/>
            <a:chExt cx="5146026" cy="2562663"/>
          </a:xfrm>
        </p:grpSpPr>
        <p:pic>
          <p:nvPicPr>
            <p:cNvPr id="109" name="Picture 10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5C57892-EE60-984A-A0A5-4DA9BCCF1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641932" y="913260"/>
              <a:ext cx="1383758" cy="1040420"/>
            </a:xfrm>
            <a:prstGeom prst="rect">
              <a:avLst/>
            </a:prstGeom>
          </p:spPr>
        </p:pic>
        <p:pic>
          <p:nvPicPr>
            <p:cNvPr id="111" name="Picture 110" descr="A picture containing mirror&#10;&#10;Description automatically generated">
              <a:extLst>
                <a:ext uri="{FF2B5EF4-FFF2-40B4-BE49-F238E27FC236}">
                  <a16:creationId xmlns:a16="http://schemas.microsoft.com/office/drawing/2014/main" id="{00061468-F37B-2A4A-B203-1B9FC60E3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 rot="16200000">
              <a:off x="1468662" y="646470"/>
              <a:ext cx="1016816" cy="1623056"/>
            </a:xfrm>
            <a:prstGeom prst="rect">
              <a:avLst/>
            </a:prstGeom>
          </p:spPr>
        </p:pic>
        <p:pic>
          <p:nvPicPr>
            <p:cNvPr id="140" name="Graphic 139" descr="Checkbox Crossed">
              <a:extLst>
                <a:ext uri="{FF2B5EF4-FFF2-40B4-BE49-F238E27FC236}">
                  <a16:creationId xmlns:a16="http://schemas.microsoft.com/office/drawing/2014/main" id="{C6AC6C4B-F057-F345-ACE7-E2B01342A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56332" y="825549"/>
              <a:ext cx="1270001" cy="1270001"/>
            </a:xfrm>
            <a:prstGeom prst="rect">
              <a:avLst/>
            </a:prstGeom>
          </p:spPr>
        </p:pic>
        <p:pic>
          <p:nvPicPr>
            <p:cNvPr id="142" name="Graphic 141" descr="Checkbox Ticked">
              <a:extLst>
                <a:ext uri="{FF2B5EF4-FFF2-40B4-BE49-F238E27FC236}">
                  <a16:creationId xmlns:a16="http://schemas.microsoft.com/office/drawing/2014/main" id="{5A27FF9E-B7C5-0C45-A697-A17081AE3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2522652" y="802490"/>
              <a:ext cx="1270001" cy="1270001"/>
            </a:xfrm>
            <a:prstGeom prst="rect">
              <a:avLst/>
            </a:prstGeom>
          </p:spPr>
        </p:pic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96148AC-9CD0-DD4B-89AF-3651AC3C412A}"/>
                </a:ext>
              </a:extLst>
            </p:cNvPr>
            <p:cNvSpPr txBox="1"/>
            <p:nvPr/>
          </p:nvSpPr>
          <p:spPr>
            <a:xfrm>
              <a:off x="153457" y="2072491"/>
              <a:ext cx="504890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Lack of research on neuron and GPR109A-COX-Prostaglandin pathway, compared to strong evidence on microglia with the pathway.</a:t>
              </a:r>
            </a:p>
            <a:p>
              <a:endParaRPr lang="en-US" dirty="0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0741AF58-224A-D64B-8E3B-14BEE9175B17}"/>
              </a:ext>
            </a:extLst>
          </p:cNvPr>
          <p:cNvGrpSpPr/>
          <p:nvPr/>
        </p:nvGrpSpPr>
        <p:grpSpPr>
          <a:xfrm>
            <a:off x="213003" y="3878162"/>
            <a:ext cx="5475106" cy="2556113"/>
            <a:chOff x="7064188" y="3846831"/>
            <a:chExt cx="5475106" cy="2572710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B039B6B-0682-CA4A-B0CB-99264E22B7B9}"/>
                </a:ext>
              </a:extLst>
            </p:cNvPr>
            <p:cNvSpPr txBox="1"/>
            <p:nvPr/>
          </p:nvSpPr>
          <p:spPr>
            <a:xfrm>
              <a:off x="7870754" y="3846831"/>
              <a:ext cx="3178246" cy="402708"/>
            </a:xfrm>
            <a:prstGeom prst="rect">
              <a:avLst/>
            </a:prstGeom>
            <a:noFill/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Stages of schizophrenia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E1C4B955-FAAC-6040-AABD-7E942F31116D}"/>
                </a:ext>
              </a:extLst>
            </p:cNvPr>
            <p:cNvSpPr txBox="1"/>
            <p:nvPr/>
          </p:nvSpPr>
          <p:spPr>
            <a:xfrm>
              <a:off x="7146109" y="4535607"/>
              <a:ext cx="1270000" cy="402708"/>
            </a:xfrm>
            <a:prstGeom prst="rect">
              <a:avLst/>
            </a:prstGeom>
            <a:noFill/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Prodromal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3E4B53C2-450D-7A43-8CEB-26F0C228FC57}"/>
                </a:ext>
              </a:extLst>
            </p:cNvPr>
            <p:cNvSpPr txBox="1"/>
            <p:nvPr/>
          </p:nvSpPr>
          <p:spPr>
            <a:xfrm>
              <a:off x="8938021" y="4527835"/>
              <a:ext cx="812796" cy="402708"/>
            </a:xfrm>
            <a:prstGeom prst="rect">
              <a:avLst/>
            </a:prstGeom>
            <a:noFill/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Acute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4A5486DC-DC03-9245-8283-E14A5DF99560}"/>
                </a:ext>
              </a:extLst>
            </p:cNvPr>
            <p:cNvSpPr txBox="1"/>
            <p:nvPr/>
          </p:nvSpPr>
          <p:spPr>
            <a:xfrm>
              <a:off x="10162829" y="4543824"/>
              <a:ext cx="1016000" cy="402708"/>
            </a:xfrm>
            <a:prstGeom prst="rect">
              <a:avLst/>
            </a:prstGeom>
            <a:noFill/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Chronic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61259946-9796-6D49-A0C2-5DBF297669C8}"/>
                </a:ext>
              </a:extLst>
            </p:cNvPr>
            <p:cNvCxnSpPr/>
            <p:nvPr/>
          </p:nvCxnSpPr>
          <p:spPr>
            <a:xfrm flipH="1">
              <a:off x="7926012" y="4227151"/>
              <a:ext cx="235844" cy="28813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2AD2C4EE-1F60-B146-AEEC-EAB8421CF84E}"/>
                </a:ext>
              </a:extLst>
            </p:cNvPr>
            <p:cNvCxnSpPr/>
            <p:nvPr/>
          </p:nvCxnSpPr>
          <p:spPr>
            <a:xfrm>
              <a:off x="9344419" y="4227151"/>
              <a:ext cx="0" cy="2693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645A00DE-B104-FE4E-8C51-F599D99A8DE5}"/>
                </a:ext>
              </a:extLst>
            </p:cNvPr>
            <p:cNvCxnSpPr/>
            <p:nvPr/>
          </p:nvCxnSpPr>
          <p:spPr>
            <a:xfrm>
              <a:off x="10434899" y="4245911"/>
              <a:ext cx="184168" cy="2693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A656AD1D-C3AB-1B4C-9A02-339E64226A1E}"/>
                </a:ext>
              </a:extLst>
            </p:cNvPr>
            <p:cNvSpPr txBox="1"/>
            <p:nvPr/>
          </p:nvSpPr>
          <p:spPr>
            <a:xfrm>
              <a:off x="7064188" y="5118486"/>
              <a:ext cx="5475106" cy="1301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Widespread research on all stages of schizophrenia and GPR109A flushing response, but limited research focusing on the prodromal alone. </a:t>
              </a:r>
            </a:p>
            <a:p>
              <a:endParaRPr lang="en-US" dirty="0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5D429-05F0-4348-846F-70933A69B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0871" y="39220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7</a:t>
            </a:fld>
            <a:r>
              <a:rPr lang="en-US" sz="2400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90063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0DA656BF-AC83-A347-995D-8003F005FC9F}"/>
              </a:ext>
            </a:extLst>
          </p:cNvPr>
          <p:cNvGrpSpPr/>
          <p:nvPr/>
        </p:nvGrpSpPr>
        <p:grpSpPr>
          <a:xfrm>
            <a:off x="6491057" y="4469698"/>
            <a:ext cx="5690917" cy="2342777"/>
            <a:chOff x="6491057" y="4428455"/>
            <a:chExt cx="5690917" cy="2342777"/>
          </a:xfrm>
        </p:grpSpPr>
        <p:pic>
          <p:nvPicPr>
            <p:cNvPr id="18" name="Picture 17" descr="A picture containing table&#10;&#10;Description automatically generated">
              <a:extLst>
                <a:ext uri="{FF2B5EF4-FFF2-40B4-BE49-F238E27FC236}">
                  <a16:creationId xmlns:a16="http://schemas.microsoft.com/office/drawing/2014/main" id="{32361229-27C1-D845-89AA-362944DD6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91057" y="4428455"/>
              <a:ext cx="5690917" cy="234277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D92DA8-CA11-7548-8431-67A4EE40A1F4}"/>
                </a:ext>
              </a:extLst>
            </p:cNvPr>
            <p:cNvSpPr txBox="1"/>
            <p:nvPr/>
          </p:nvSpPr>
          <p:spPr>
            <a:xfrm>
              <a:off x="7736548" y="5441972"/>
              <a:ext cx="19865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Reduce hyperactive microglia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C8A98E8-2D17-7A40-9183-390522FC5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668" y="27178"/>
            <a:ext cx="8178053" cy="1036762"/>
          </a:xfrm>
        </p:spPr>
        <p:txBody>
          <a:bodyPr>
            <a:normAutofit/>
          </a:bodyPr>
          <a:lstStyle/>
          <a:p>
            <a:r>
              <a:rPr lang="en-US" sz="4300" b="1" dirty="0">
                <a:latin typeface="+mn-lt"/>
              </a:rPr>
              <a:t>Revision for the current 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A26E1-AEB3-9249-BDA8-C93FE5CE7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756" y="4990930"/>
            <a:ext cx="5540188" cy="1448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Stimulation of GPR109A by niacin will result in prostaglandin D2 or E2 release from either microglial or neuronal cells, and this will be mediated by JNK. </a:t>
            </a:r>
          </a:p>
          <a:p>
            <a:endParaRPr lang="en-US" dirty="0"/>
          </a:p>
        </p:txBody>
      </p:sp>
      <p:pic>
        <p:nvPicPr>
          <p:cNvPr id="7" name="Picture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6EA51A9A-50B9-2F40-911A-E56CFDD45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17" y="1475416"/>
            <a:ext cx="5199529" cy="351551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FEB0D9-4A01-A14E-9AAA-669B856D8D6F}"/>
              </a:ext>
            </a:extLst>
          </p:cNvPr>
          <p:cNvCxnSpPr>
            <a:cxnSpLocks/>
          </p:cNvCxnSpPr>
          <p:nvPr/>
        </p:nvCxnSpPr>
        <p:spPr>
          <a:xfrm>
            <a:off x="5360286" y="4025538"/>
            <a:ext cx="1646166" cy="90260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12A775F-BEC6-8546-BFF7-8B8AE8E0241F}"/>
              </a:ext>
            </a:extLst>
          </p:cNvPr>
          <p:cNvSpPr txBox="1"/>
          <p:nvPr/>
        </p:nvSpPr>
        <p:spPr>
          <a:xfrm>
            <a:off x="1425386" y="1012393"/>
            <a:ext cx="2855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Early hypothesis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0A2353-38AC-B245-8E4A-E091AFBEB085}"/>
              </a:ext>
            </a:extLst>
          </p:cNvPr>
          <p:cNvSpPr txBox="1"/>
          <p:nvPr/>
        </p:nvSpPr>
        <p:spPr>
          <a:xfrm>
            <a:off x="7046261" y="1012393"/>
            <a:ext cx="4984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New hypothesis to investigate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A42B66-72AA-1641-A97D-5A6A109D0774}"/>
              </a:ext>
            </a:extLst>
          </p:cNvPr>
          <p:cNvSpPr txBox="1"/>
          <p:nvPr/>
        </p:nvSpPr>
        <p:spPr>
          <a:xfrm>
            <a:off x="7135300" y="1654404"/>
            <a:ext cx="4984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Reduced Flush response due to genetic defect in GPR109A receptor, this may reduce PGD</a:t>
            </a:r>
            <a:r>
              <a:rPr lang="en-US" sz="2400" baseline="-25000" dirty="0"/>
              <a:t>2 </a:t>
            </a:r>
            <a:r>
              <a:rPr lang="en-US" sz="2400" dirty="0"/>
              <a:t>release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1E56A2-D40D-7746-877E-77687D0FFBD5}"/>
              </a:ext>
            </a:extLst>
          </p:cNvPr>
          <p:cNvCxnSpPr>
            <a:cxnSpLocks/>
          </p:cNvCxnSpPr>
          <p:nvPr/>
        </p:nvCxnSpPr>
        <p:spPr>
          <a:xfrm flipV="1">
            <a:off x="5432612" y="2343402"/>
            <a:ext cx="1646166" cy="75828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EDC9A2-87E0-7D45-9210-2CA5E521A458}"/>
              </a:ext>
            </a:extLst>
          </p:cNvPr>
          <p:cNvCxnSpPr/>
          <p:nvPr/>
        </p:nvCxnSpPr>
        <p:spPr>
          <a:xfrm>
            <a:off x="8513484" y="2986002"/>
            <a:ext cx="0" cy="1610422"/>
          </a:xfrm>
          <a:prstGeom prst="straightConnector1">
            <a:avLst/>
          </a:prstGeom>
          <a:ln w="730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2E79CE9-A5BC-AE44-BABA-FADBBE76A425}"/>
              </a:ext>
            </a:extLst>
          </p:cNvPr>
          <p:cNvSpPr txBox="1"/>
          <p:nvPr/>
        </p:nvSpPr>
        <p:spPr>
          <a:xfrm>
            <a:off x="8652819" y="3162691"/>
            <a:ext cx="2897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 between disrupted  GPR109A gene as a result of ROS  and reversed by  JNK inhibitor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CD0B76-3A63-5141-911B-158AB43A1299}"/>
              </a:ext>
            </a:extLst>
          </p:cNvPr>
          <p:cNvSpPr txBox="1"/>
          <p:nvPr/>
        </p:nvSpPr>
        <p:spPr>
          <a:xfrm>
            <a:off x="7736548" y="3429610"/>
            <a:ext cx="753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??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26DB2E-A7C1-4143-980A-C458268F1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8774" y="6456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8</a:t>
            </a:fld>
            <a:r>
              <a:rPr lang="en-US" sz="2400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204727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  <p:bldP spid="13" grpId="0"/>
      <p:bldP spid="1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D307D-496A-3042-AD91-378521BD7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387" y="681318"/>
            <a:ext cx="2456178" cy="860462"/>
          </a:xfrm>
        </p:spPr>
        <p:txBody>
          <a:bodyPr>
            <a:normAutofit/>
          </a:bodyPr>
          <a:lstStyle/>
          <a:p>
            <a:r>
              <a:rPr lang="en-US" sz="4300" dirty="0">
                <a:latin typeface="+mn-lt"/>
              </a:rPr>
              <a:t>Summary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3F20222D-3652-4297-B467-5043B95AB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1541780"/>
            <a:ext cx="3988804" cy="9550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Schizophrenia patients have diminished flush.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pic>
        <p:nvPicPr>
          <p:cNvPr id="20" name="Picture 19" descr="A close up of a map&#10;&#10;Description automatically generated">
            <a:extLst>
              <a:ext uri="{FF2B5EF4-FFF2-40B4-BE49-F238E27FC236}">
                <a16:creationId xmlns:a16="http://schemas.microsoft.com/office/drawing/2014/main" id="{015D0376-1853-0F4C-94AF-3663AB8BEF7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0" y="548640"/>
            <a:ext cx="6844936" cy="6007813"/>
          </a:xfrm>
          <a:prstGeom prst="rect">
            <a:avLst/>
          </a:prstGeom>
        </p:spPr>
      </p:pic>
      <p:sp>
        <p:nvSpPr>
          <p:cNvPr id="5" name="Content Placeholder 15">
            <a:extLst>
              <a:ext uri="{FF2B5EF4-FFF2-40B4-BE49-F238E27FC236}">
                <a16:creationId xmlns:a16="http://schemas.microsoft.com/office/drawing/2014/main" id="{94EC3897-7C01-2A41-8FA7-50595399F2F3}"/>
              </a:ext>
            </a:extLst>
          </p:cNvPr>
          <p:cNvSpPr txBox="1">
            <a:spLocks/>
          </p:cNvSpPr>
          <p:nvPr/>
        </p:nvSpPr>
        <p:spPr>
          <a:xfrm>
            <a:off x="7859484" y="2509520"/>
            <a:ext cx="3988805" cy="1838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Diminished flush has alteration in the </a:t>
            </a:r>
            <a:r>
              <a:rPr lang="en-GB" dirty="0"/>
              <a:t>GPR109A-COX-prostaglandin pathway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EE5C2A9E-1E31-924A-AF98-7E6240B8FC34}"/>
              </a:ext>
            </a:extLst>
          </p:cNvPr>
          <p:cNvSpPr txBox="1">
            <a:spLocks/>
          </p:cNvSpPr>
          <p:nvPr/>
        </p:nvSpPr>
        <p:spPr>
          <a:xfrm>
            <a:off x="7859485" y="4429312"/>
            <a:ext cx="3988804" cy="1838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JNK inhibitor is a potential treatment for diminished flush and even schizophrenia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F5F1E-18DF-5B43-AE62-58A31AFC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0552" y="17929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z="2400" smtClean="0"/>
              <a:t>9</a:t>
            </a:fld>
            <a:r>
              <a:rPr lang="en-US" sz="2400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274431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2099</TotalTime>
  <Words>516</Words>
  <Application>Microsoft Macintosh PowerPoint</Application>
  <PresentationFormat>Widescreen</PresentationFormat>
  <Paragraphs>131</Paragraphs>
  <Slides>10</Slides>
  <Notes>10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Bahnschrift</vt:lpstr>
      <vt:lpstr>Calibri</vt:lpstr>
      <vt:lpstr>Calibri Light</vt:lpstr>
      <vt:lpstr>Office Theme</vt:lpstr>
      <vt:lpstr>Inflammation and JNK role in Niacin-GPR109A Diminished Flushed Effect in Schizophrenia</vt:lpstr>
      <vt:lpstr>Introduction</vt:lpstr>
      <vt:lpstr>Problem with schizophrenia</vt:lpstr>
      <vt:lpstr>Niacin flush response</vt:lpstr>
      <vt:lpstr>PowerPoint Presentation</vt:lpstr>
      <vt:lpstr>PowerPoint Presentation</vt:lpstr>
      <vt:lpstr>Discussion: limitation and strength of review</vt:lpstr>
      <vt:lpstr>Revision for the current Hypothesis</vt:lpstr>
      <vt:lpstr>Summary</vt:lpstr>
      <vt:lpstr>Acknowledgement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Inflammation and JNKs relation to the Niacin-GPR109A Diminished Flushing effect in neuronal and microglia cells in schizophrenia</dc:title>
  <dc:creator>sabrinaansarey@gmail.com</dc:creator>
  <cp:lastModifiedBy>sabrinaansarey@gmail.com</cp:lastModifiedBy>
  <cp:revision>64</cp:revision>
  <dcterms:created xsi:type="dcterms:W3CDTF">2020-08-13T10:47:36Z</dcterms:created>
  <dcterms:modified xsi:type="dcterms:W3CDTF">2021-09-05T22:47:28Z</dcterms:modified>
</cp:coreProperties>
</file>