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9" r:id="rId2"/>
    <p:sldId id="291" r:id="rId3"/>
    <p:sldId id="260" r:id="rId4"/>
    <p:sldId id="287" r:id="rId5"/>
    <p:sldId id="286" r:id="rId6"/>
    <p:sldId id="290" r:id="rId7"/>
  </p:sldIdLst>
  <p:sldSz cx="6858000" cy="9906000" type="A4"/>
  <p:notesSz cx="6669088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 preferSingleView="1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3732" y="10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2C983B-B34B-4ABB-88C5-EE7159818EA0}" type="datetimeFigureOut">
              <a:rPr lang="de-DE" smtClean="0"/>
              <a:t>24.08.2021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046288" y="744538"/>
            <a:ext cx="257651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1FCD6C-17DF-40D9-B8D2-D6985D001F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233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1FCD6C-17DF-40D9-B8D2-D6985D001F5D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49535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046288" y="744538"/>
            <a:ext cx="2576512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AA09B4-C630-4EF8-9921-B0A22A50F156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36753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1FCD6C-17DF-40D9-B8D2-D6985D001F5D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23082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1FCD6C-17DF-40D9-B8D2-D6985D001F5D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66974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1FCD6C-17DF-40D9-B8D2-D6985D001F5D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75925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DBA2E-7B33-45B4-BFE9-B67041703E1B}" type="datetimeFigureOut">
              <a:rPr lang="de-DE" smtClean="0"/>
              <a:t>24.08.2021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2C265-3B16-467A-82C4-8A18D53A451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5748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DBA2E-7B33-45B4-BFE9-B67041703E1B}" type="datetimeFigureOut">
              <a:rPr lang="de-DE" smtClean="0"/>
              <a:t>24.08.2021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2C265-3B16-467A-82C4-8A18D53A451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5200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7176" y="573264"/>
            <a:ext cx="3357563" cy="1220822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DBA2E-7B33-45B4-BFE9-B67041703E1B}" type="datetimeFigureOut">
              <a:rPr lang="de-DE" smtClean="0"/>
              <a:t>24.08.2021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2C265-3B16-467A-82C4-8A18D53A451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4346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DBA2E-7B33-45B4-BFE9-B67041703E1B}" type="datetimeFigureOut">
              <a:rPr lang="de-DE" smtClean="0"/>
              <a:t>24.08.2021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2C265-3B16-467A-82C4-8A18D53A451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6220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4198588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DBA2E-7B33-45B4-BFE9-B67041703E1B}" type="datetimeFigureOut">
              <a:rPr lang="de-DE" smtClean="0"/>
              <a:t>24.08.2021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2C265-3B16-467A-82C4-8A18D53A451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2391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7176" y="3338691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28901" y="3338691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DBA2E-7B33-45B4-BFE9-B67041703E1B}" type="datetimeFigureOut">
              <a:rPr lang="de-DE" smtClean="0"/>
              <a:t>24.08.2021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2C265-3B16-467A-82C4-8A18D53A451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303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1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1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4" indent="0">
              <a:buNone/>
              <a:defRPr sz="1600" b="1"/>
            </a:lvl6pPr>
            <a:lvl7pPr marL="2743085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7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1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1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4" indent="0">
              <a:buNone/>
              <a:defRPr sz="1600" b="1"/>
            </a:lvl6pPr>
            <a:lvl7pPr marL="2743085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7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DBA2E-7B33-45B4-BFE9-B67041703E1B}" type="datetimeFigureOut">
              <a:rPr lang="de-DE" smtClean="0"/>
              <a:t>24.08.2021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2C265-3B16-467A-82C4-8A18D53A451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5862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DBA2E-7B33-45B4-BFE9-B67041703E1B}" type="datetimeFigureOut">
              <a:rPr lang="de-DE" smtClean="0"/>
              <a:t>24.08.2021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2C265-3B16-467A-82C4-8A18D53A451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5108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DBA2E-7B33-45B4-BFE9-B67041703E1B}" type="datetimeFigureOut">
              <a:rPr lang="de-DE" smtClean="0"/>
              <a:t>24.08.2021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2C265-3B16-467A-82C4-8A18D53A451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873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1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1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4" indent="0">
              <a:buNone/>
              <a:defRPr sz="900"/>
            </a:lvl6pPr>
            <a:lvl7pPr marL="2743085" indent="0">
              <a:buNone/>
              <a:defRPr sz="900"/>
            </a:lvl7pPr>
            <a:lvl8pPr marL="3200266" indent="0">
              <a:buNone/>
              <a:defRPr sz="900"/>
            </a:lvl8pPr>
            <a:lvl9pPr marL="3657447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DBA2E-7B33-45B4-BFE9-B67041703E1B}" type="datetimeFigureOut">
              <a:rPr lang="de-DE" smtClean="0"/>
              <a:t>24.08.2021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2C265-3B16-467A-82C4-8A18D53A451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7358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1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4" indent="0">
              <a:buNone/>
              <a:defRPr sz="2000"/>
            </a:lvl6pPr>
            <a:lvl7pPr marL="2743085" indent="0">
              <a:buNone/>
              <a:defRPr sz="2000"/>
            </a:lvl7pPr>
            <a:lvl8pPr marL="3200266" indent="0">
              <a:buNone/>
              <a:defRPr sz="2000"/>
            </a:lvl8pPr>
            <a:lvl9pPr marL="3657447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1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4" indent="0">
              <a:buNone/>
              <a:defRPr sz="900"/>
            </a:lvl6pPr>
            <a:lvl7pPr marL="2743085" indent="0">
              <a:buNone/>
              <a:defRPr sz="900"/>
            </a:lvl7pPr>
            <a:lvl8pPr marL="3200266" indent="0">
              <a:buNone/>
              <a:defRPr sz="900"/>
            </a:lvl8pPr>
            <a:lvl9pPr marL="3657447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DBA2E-7B33-45B4-BFE9-B67041703E1B}" type="datetimeFigureOut">
              <a:rPr lang="de-DE" smtClean="0"/>
              <a:t>24.08.2021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2C265-3B16-467A-82C4-8A18D53A451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8497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9DBA2E-7B33-45B4-BFE9-B67041703E1B}" type="datetimeFigureOut">
              <a:rPr lang="de-DE" smtClean="0"/>
              <a:t>24.08.2021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9181397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12C265-3B16-467A-82C4-8A18D53A451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0541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361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1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9" indent="-285738" algn="l" defTabSz="914361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52" indent="-228591" algn="l" defTabSz="914361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33" indent="-228591" algn="l" defTabSz="914361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14" indent="-228591" algn="l" defTabSz="914361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5" indent="-228591" algn="l" defTabSz="914361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1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1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7" indent="-228591" algn="l" defTabSz="914361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1" algn="l" defTabSz="9143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4" algn="l" defTabSz="9143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5" algn="l" defTabSz="9143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7" algn="l" defTabSz="9143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7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png"/><Relationship Id="rId5" Type="http://schemas.openxmlformats.org/officeDocument/2006/relationships/image" Target="../media/image5.emf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-6176" y="-2852"/>
            <a:ext cx="2081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Supplementary</a:t>
            </a:r>
            <a:r>
              <a:rPr lang="de-DE" dirty="0"/>
              <a:t> </a:t>
            </a:r>
            <a:r>
              <a:rPr lang="de-DE" dirty="0" err="1"/>
              <a:t>data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2092" y="407204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Figure S1</a:t>
            </a:r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FD229B4A-BA16-45AC-A966-B4D10BAFDEF9}"/>
              </a:ext>
            </a:extLst>
          </p:cNvPr>
          <p:cNvGrpSpPr/>
          <p:nvPr/>
        </p:nvGrpSpPr>
        <p:grpSpPr>
          <a:xfrm>
            <a:off x="952613" y="1154824"/>
            <a:ext cx="4005468" cy="3559417"/>
            <a:chOff x="947920" y="1140640"/>
            <a:chExt cx="4953133" cy="3900051"/>
          </a:xfrm>
        </p:grpSpPr>
        <p:sp>
          <p:nvSpPr>
            <p:cNvPr id="8" name="Line 7">
              <a:extLst>
                <a:ext uri="{FF2B5EF4-FFF2-40B4-BE49-F238E27FC236}">
                  <a16:creationId xmlns:a16="http://schemas.microsoft.com/office/drawing/2014/main" id="{456827CA-75B1-41B5-81B6-4269AF90812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602423" y="1404620"/>
              <a:ext cx="0" cy="3100387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" name="Line 8">
              <a:extLst>
                <a:ext uri="{FF2B5EF4-FFF2-40B4-BE49-F238E27FC236}">
                  <a16:creationId xmlns:a16="http://schemas.microsoft.com/office/drawing/2014/main" id="{7F48EF93-1CF7-4B7C-BBC2-5D22D982AD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53210" y="4505008"/>
              <a:ext cx="49213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0" name="Line 9">
              <a:extLst>
                <a:ext uri="{FF2B5EF4-FFF2-40B4-BE49-F238E27FC236}">
                  <a16:creationId xmlns:a16="http://schemas.microsoft.com/office/drawing/2014/main" id="{5561B8D8-5F80-4FAD-BD34-92A5E1E0F5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53210" y="3989070"/>
              <a:ext cx="49213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1" name="Line 10">
              <a:extLst>
                <a:ext uri="{FF2B5EF4-FFF2-40B4-BE49-F238E27FC236}">
                  <a16:creationId xmlns:a16="http://schemas.microsoft.com/office/drawing/2014/main" id="{77E29BBE-DC8C-4E4E-A5DC-D8B93AEB2A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53210" y="3471545"/>
              <a:ext cx="49213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3" name="Line 11">
              <a:extLst>
                <a:ext uri="{FF2B5EF4-FFF2-40B4-BE49-F238E27FC236}">
                  <a16:creationId xmlns:a16="http://schemas.microsoft.com/office/drawing/2014/main" id="{74B4ED15-3046-4A7F-B2CB-B9A7226250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53210" y="2955608"/>
              <a:ext cx="49213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4" name="Line 12">
              <a:extLst>
                <a:ext uri="{FF2B5EF4-FFF2-40B4-BE49-F238E27FC236}">
                  <a16:creationId xmlns:a16="http://schemas.microsoft.com/office/drawing/2014/main" id="{D3FFC43A-A350-47C0-A241-934BD5EE60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53210" y="2438083"/>
              <a:ext cx="49213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5" name="Line 13">
              <a:extLst>
                <a:ext uri="{FF2B5EF4-FFF2-40B4-BE49-F238E27FC236}">
                  <a16:creationId xmlns:a16="http://schemas.microsoft.com/office/drawing/2014/main" id="{34F147E1-D917-4EF4-B8FA-32010FA16E9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53210" y="1922145"/>
              <a:ext cx="49213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6" name="Line 14">
              <a:extLst>
                <a:ext uri="{FF2B5EF4-FFF2-40B4-BE49-F238E27FC236}">
                  <a16:creationId xmlns:a16="http://schemas.microsoft.com/office/drawing/2014/main" id="{78C89E1B-9135-4CA4-88E2-6F9E1C0732E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53210" y="1404620"/>
              <a:ext cx="49213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7" name="Line 15">
              <a:extLst>
                <a:ext uri="{FF2B5EF4-FFF2-40B4-BE49-F238E27FC236}">
                  <a16:creationId xmlns:a16="http://schemas.microsoft.com/office/drawing/2014/main" id="{3782F08C-083E-4F02-8692-54DDE978E7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02423" y="4505008"/>
              <a:ext cx="3362325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18" name="Line 16">
              <a:extLst>
                <a:ext uri="{FF2B5EF4-FFF2-40B4-BE49-F238E27FC236}">
                  <a16:creationId xmlns:a16="http://schemas.microsoft.com/office/drawing/2014/main" id="{31968138-E6CD-4C4A-9300-78A54D2985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02423" y="4505008"/>
              <a:ext cx="0" cy="3810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9" name="Line 17">
              <a:extLst>
                <a:ext uri="{FF2B5EF4-FFF2-40B4-BE49-F238E27FC236}">
                  <a16:creationId xmlns:a16="http://schemas.microsoft.com/office/drawing/2014/main" id="{A1192886-03C2-4A1E-8441-A01DEABC6A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37385" y="4505008"/>
              <a:ext cx="0" cy="3810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0" name="Line 19">
              <a:extLst>
                <a:ext uri="{FF2B5EF4-FFF2-40B4-BE49-F238E27FC236}">
                  <a16:creationId xmlns:a16="http://schemas.microsoft.com/office/drawing/2014/main" id="{456E3FFC-8E49-47F1-B6CD-DDF49D4377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10485" y="4505008"/>
              <a:ext cx="0" cy="3810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1" name="Line 21">
              <a:extLst>
                <a:ext uri="{FF2B5EF4-FFF2-40B4-BE49-F238E27FC236}">
                  <a16:creationId xmlns:a16="http://schemas.microsoft.com/office/drawing/2014/main" id="{121D4224-F3D6-4610-BB33-116487EA9D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3585" y="4505008"/>
              <a:ext cx="0" cy="3810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2" name="Line 23">
              <a:extLst>
                <a:ext uri="{FF2B5EF4-FFF2-40B4-BE49-F238E27FC236}">
                  <a16:creationId xmlns:a16="http://schemas.microsoft.com/office/drawing/2014/main" id="{E5288E9E-FD69-4589-964C-FD0298BAC3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55098" y="4505008"/>
              <a:ext cx="0" cy="3810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3" name="Line 25">
              <a:extLst>
                <a:ext uri="{FF2B5EF4-FFF2-40B4-BE49-F238E27FC236}">
                  <a16:creationId xmlns:a16="http://schemas.microsoft.com/office/drawing/2014/main" id="{3BAB2FE6-0A14-49BA-8A39-C34BA58EDA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28198" y="4505008"/>
              <a:ext cx="0" cy="3810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4" name="Line 28">
              <a:extLst>
                <a:ext uri="{FF2B5EF4-FFF2-40B4-BE49-F238E27FC236}">
                  <a16:creationId xmlns:a16="http://schemas.microsoft.com/office/drawing/2014/main" id="{A45DA556-674D-48DB-AAC2-8C266EC0FA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37385" y="4505008"/>
              <a:ext cx="0" cy="49212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5" name="Line 30">
              <a:extLst>
                <a:ext uri="{FF2B5EF4-FFF2-40B4-BE49-F238E27FC236}">
                  <a16:creationId xmlns:a16="http://schemas.microsoft.com/office/drawing/2014/main" id="{E9B61D47-B367-4697-8171-15AD00B17F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10485" y="4505008"/>
              <a:ext cx="0" cy="49212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6" name="Line 32">
              <a:extLst>
                <a:ext uri="{FF2B5EF4-FFF2-40B4-BE49-F238E27FC236}">
                  <a16:creationId xmlns:a16="http://schemas.microsoft.com/office/drawing/2014/main" id="{86971ED5-1F90-4636-A34A-8625E72EE6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3585" y="4505008"/>
              <a:ext cx="0" cy="49212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7" name="Line 34">
              <a:extLst>
                <a:ext uri="{FF2B5EF4-FFF2-40B4-BE49-F238E27FC236}">
                  <a16:creationId xmlns:a16="http://schemas.microsoft.com/office/drawing/2014/main" id="{B43C7C1C-EFE2-4166-8B25-425831FE83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55098" y="4505008"/>
              <a:ext cx="0" cy="49212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8" name="Line 36">
              <a:extLst>
                <a:ext uri="{FF2B5EF4-FFF2-40B4-BE49-F238E27FC236}">
                  <a16:creationId xmlns:a16="http://schemas.microsoft.com/office/drawing/2014/main" id="{F5E25726-A726-484C-B7DE-308391691E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28198" y="4505008"/>
              <a:ext cx="0" cy="49212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9" name="Freeform 38">
              <a:extLst>
                <a:ext uri="{FF2B5EF4-FFF2-40B4-BE49-F238E27FC236}">
                  <a16:creationId xmlns:a16="http://schemas.microsoft.com/office/drawing/2014/main" id="{D2A45A4D-8F29-4335-81B7-0207C8B7CE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10398" y="3671570"/>
              <a:ext cx="57150" cy="82550"/>
            </a:xfrm>
            <a:custGeom>
              <a:avLst/>
              <a:gdLst>
                <a:gd name="T0" fmla="*/ 35 w 71"/>
                <a:gd name="T1" fmla="*/ 0 h 104"/>
                <a:gd name="T2" fmla="*/ 35 w 71"/>
                <a:gd name="T3" fmla="*/ 104 h 104"/>
                <a:gd name="T4" fmla="*/ 35 w 71"/>
                <a:gd name="T5" fmla="*/ 0 h 104"/>
                <a:gd name="T6" fmla="*/ 0 w 71"/>
                <a:gd name="T7" fmla="*/ 104 h 104"/>
                <a:gd name="T8" fmla="*/ 71 w 71"/>
                <a:gd name="T9" fmla="*/ 104 h 104"/>
                <a:gd name="T10" fmla="*/ 0 w 71"/>
                <a:gd name="T11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104">
                  <a:moveTo>
                    <a:pt x="35" y="0"/>
                  </a:moveTo>
                  <a:lnTo>
                    <a:pt x="35" y="104"/>
                  </a:lnTo>
                  <a:lnTo>
                    <a:pt x="35" y="0"/>
                  </a:lnTo>
                  <a:close/>
                  <a:moveTo>
                    <a:pt x="0" y="104"/>
                  </a:moveTo>
                  <a:lnTo>
                    <a:pt x="71" y="104"/>
                  </a:lnTo>
                  <a:lnTo>
                    <a:pt x="0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30" name="Line 39">
              <a:extLst>
                <a:ext uri="{FF2B5EF4-FFF2-40B4-BE49-F238E27FC236}">
                  <a16:creationId xmlns:a16="http://schemas.microsoft.com/office/drawing/2014/main" id="{68A921FC-35C6-41C8-9845-29F9EE7881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37385" y="3671570"/>
              <a:ext cx="0" cy="8255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31" name="Line 40">
              <a:extLst>
                <a:ext uri="{FF2B5EF4-FFF2-40B4-BE49-F238E27FC236}">
                  <a16:creationId xmlns:a16="http://schemas.microsoft.com/office/drawing/2014/main" id="{294B6484-F3DF-43C5-A15B-5462B9C12A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10398" y="3754120"/>
              <a:ext cx="5715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32" name="Freeform 41">
              <a:extLst>
                <a:ext uri="{FF2B5EF4-FFF2-40B4-BE49-F238E27FC236}">
                  <a16:creationId xmlns:a16="http://schemas.microsoft.com/office/drawing/2014/main" id="{F4C0C147-DAF3-40FD-9EDE-9AD1496514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45360" y="2927033"/>
              <a:ext cx="58738" cy="298450"/>
            </a:xfrm>
            <a:custGeom>
              <a:avLst/>
              <a:gdLst>
                <a:gd name="T0" fmla="*/ 36 w 73"/>
                <a:gd name="T1" fmla="*/ 0 h 374"/>
                <a:gd name="T2" fmla="*/ 36 w 73"/>
                <a:gd name="T3" fmla="*/ 374 h 374"/>
                <a:gd name="T4" fmla="*/ 36 w 73"/>
                <a:gd name="T5" fmla="*/ 0 h 374"/>
                <a:gd name="T6" fmla="*/ 0 w 73"/>
                <a:gd name="T7" fmla="*/ 374 h 374"/>
                <a:gd name="T8" fmla="*/ 73 w 73"/>
                <a:gd name="T9" fmla="*/ 374 h 374"/>
                <a:gd name="T10" fmla="*/ 0 w 73"/>
                <a:gd name="T11" fmla="*/ 374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374">
                  <a:moveTo>
                    <a:pt x="36" y="0"/>
                  </a:moveTo>
                  <a:lnTo>
                    <a:pt x="36" y="374"/>
                  </a:lnTo>
                  <a:lnTo>
                    <a:pt x="36" y="0"/>
                  </a:lnTo>
                  <a:close/>
                  <a:moveTo>
                    <a:pt x="0" y="374"/>
                  </a:moveTo>
                  <a:lnTo>
                    <a:pt x="73" y="374"/>
                  </a:lnTo>
                  <a:lnTo>
                    <a:pt x="0" y="3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33" name="Line 42">
              <a:extLst>
                <a:ext uri="{FF2B5EF4-FFF2-40B4-BE49-F238E27FC236}">
                  <a16:creationId xmlns:a16="http://schemas.microsoft.com/office/drawing/2014/main" id="{9CEA1180-2E89-4BE0-9D6E-D0DFA5250FC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75523" y="2927033"/>
              <a:ext cx="0" cy="29845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34" name="Line 43">
              <a:extLst>
                <a:ext uri="{FF2B5EF4-FFF2-40B4-BE49-F238E27FC236}">
                  <a16:creationId xmlns:a16="http://schemas.microsoft.com/office/drawing/2014/main" id="{288587E0-6282-46E0-AAA7-3CCAB0E85F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45360" y="3225483"/>
              <a:ext cx="5873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35" name="Freeform 44">
              <a:extLst>
                <a:ext uri="{FF2B5EF4-FFF2-40B4-BE49-F238E27FC236}">
                  <a16:creationId xmlns:a16="http://schemas.microsoft.com/office/drawing/2014/main" id="{12F7B395-1EB7-4820-AF92-6E67DE0FB4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83498" y="2607945"/>
              <a:ext cx="55563" cy="258762"/>
            </a:xfrm>
            <a:custGeom>
              <a:avLst/>
              <a:gdLst>
                <a:gd name="T0" fmla="*/ 35 w 71"/>
                <a:gd name="T1" fmla="*/ 0 h 327"/>
                <a:gd name="T2" fmla="*/ 35 w 71"/>
                <a:gd name="T3" fmla="*/ 327 h 327"/>
                <a:gd name="T4" fmla="*/ 35 w 71"/>
                <a:gd name="T5" fmla="*/ 0 h 327"/>
                <a:gd name="T6" fmla="*/ 0 w 71"/>
                <a:gd name="T7" fmla="*/ 327 h 327"/>
                <a:gd name="T8" fmla="*/ 71 w 71"/>
                <a:gd name="T9" fmla="*/ 327 h 327"/>
                <a:gd name="T10" fmla="*/ 0 w 71"/>
                <a:gd name="T11" fmla="*/ 32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327">
                  <a:moveTo>
                    <a:pt x="35" y="0"/>
                  </a:moveTo>
                  <a:lnTo>
                    <a:pt x="35" y="327"/>
                  </a:lnTo>
                  <a:lnTo>
                    <a:pt x="35" y="0"/>
                  </a:lnTo>
                  <a:close/>
                  <a:moveTo>
                    <a:pt x="0" y="327"/>
                  </a:moveTo>
                  <a:lnTo>
                    <a:pt x="71" y="327"/>
                  </a:lnTo>
                  <a:lnTo>
                    <a:pt x="0" y="3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36" name="Line 45">
              <a:extLst>
                <a:ext uri="{FF2B5EF4-FFF2-40B4-BE49-F238E27FC236}">
                  <a16:creationId xmlns:a16="http://schemas.microsoft.com/office/drawing/2014/main" id="{B1ED7D2A-A1BF-4EB1-9826-DFDC6DF9F4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10485" y="2607945"/>
              <a:ext cx="0" cy="25876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37" name="Line 46">
              <a:extLst>
                <a:ext uri="{FF2B5EF4-FFF2-40B4-BE49-F238E27FC236}">
                  <a16:creationId xmlns:a16="http://schemas.microsoft.com/office/drawing/2014/main" id="{22882996-9F65-42B5-B344-4E6FD693FF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83498" y="2866708"/>
              <a:ext cx="5556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38" name="Freeform 47">
              <a:extLst>
                <a:ext uri="{FF2B5EF4-FFF2-40B4-BE49-F238E27FC236}">
                  <a16:creationId xmlns:a16="http://schemas.microsoft.com/office/drawing/2014/main" id="{170F7148-81E6-4361-932F-9AC9BA1D37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010" y="3020695"/>
              <a:ext cx="57150" cy="292100"/>
            </a:xfrm>
            <a:custGeom>
              <a:avLst/>
              <a:gdLst>
                <a:gd name="T0" fmla="*/ 35 w 72"/>
                <a:gd name="T1" fmla="*/ 0 h 369"/>
                <a:gd name="T2" fmla="*/ 35 w 72"/>
                <a:gd name="T3" fmla="*/ 369 h 369"/>
                <a:gd name="T4" fmla="*/ 35 w 72"/>
                <a:gd name="T5" fmla="*/ 0 h 369"/>
                <a:gd name="T6" fmla="*/ 0 w 72"/>
                <a:gd name="T7" fmla="*/ 369 h 369"/>
                <a:gd name="T8" fmla="*/ 72 w 72"/>
                <a:gd name="T9" fmla="*/ 369 h 369"/>
                <a:gd name="T10" fmla="*/ 0 w 72"/>
                <a:gd name="T11" fmla="*/ 36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369">
                  <a:moveTo>
                    <a:pt x="35" y="0"/>
                  </a:moveTo>
                  <a:lnTo>
                    <a:pt x="35" y="369"/>
                  </a:lnTo>
                  <a:lnTo>
                    <a:pt x="35" y="0"/>
                  </a:lnTo>
                  <a:close/>
                  <a:moveTo>
                    <a:pt x="0" y="369"/>
                  </a:moveTo>
                  <a:lnTo>
                    <a:pt x="72" y="369"/>
                  </a:lnTo>
                  <a:lnTo>
                    <a:pt x="0" y="36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39" name="Line 48">
              <a:extLst>
                <a:ext uri="{FF2B5EF4-FFF2-40B4-BE49-F238E27FC236}">
                  <a16:creationId xmlns:a16="http://schemas.microsoft.com/office/drawing/2014/main" id="{DB3AD2DD-AEFB-49D6-A0BF-EEC60AF12F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3585" y="3020695"/>
              <a:ext cx="0" cy="2921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40" name="Line 49">
              <a:extLst>
                <a:ext uri="{FF2B5EF4-FFF2-40B4-BE49-F238E27FC236}">
                  <a16:creationId xmlns:a16="http://schemas.microsoft.com/office/drawing/2014/main" id="{C1ECD112-AFF0-4F29-854C-8B744525A1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5010" y="3312795"/>
              <a:ext cx="5715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41" name="Freeform 50">
              <a:extLst>
                <a:ext uri="{FF2B5EF4-FFF2-40B4-BE49-F238E27FC236}">
                  <a16:creationId xmlns:a16="http://schemas.microsoft.com/office/drawing/2014/main" id="{6D6CA4B7-E550-4125-95C5-9A2CA2B970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99623" y="3392170"/>
              <a:ext cx="57150" cy="265112"/>
            </a:xfrm>
            <a:custGeom>
              <a:avLst/>
              <a:gdLst>
                <a:gd name="T0" fmla="*/ 34 w 71"/>
                <a:gd name="T1" fmla="*/ 0 h 334"/>
                <a:gd name="T2" fmla="*/ 34 w 71"/>
                <a:gd name="T3" fmla="*/ 334 h 334"/>
                <a:gd name="T4" fmla="*/ 34 w 71"/>
                <a:gd name="T5" fmla="*/ 0 h 334"/>
                <a:gd name="T6" fmla="*/ 0 w 71"/>
                <a:gd name="T7" fmla="*/ 334 h 334"/>
                <a:gd name="T8" fmla="*/ 71 w 71"/>
                <a:gd name="T9" fmla="*/ 334 h 334"/>
                <a:gd name="T10" fmla="*/ 0 w 71"/>
                <a:gd name="T11" fmla="*/ 334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334">
                  <a:moveTo>
                    <a:pt x="34" y="0"/>
                  </a:moveTo>
                  <a:lnTo>
                    <a:pt x="34" y="334"/>
                  </a:lnTo>
                  <a:lnTo>
                    <a:pt x="34" y="0"/>
                  </a:lnTo>
                  <a:close/>
                  <a:moveTo>
                    <a:pt x="0" y="334"/>
                  </a:moveTo>
                  <a:lnTo>
                    <a:pt x="71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42" name="Line 51">
              <a:extLst>
                <a:ext uri="{FF2B5EF4-FFF2-40B4-BE49-F238E27FC236}">
                  <a16:creationId xmlns:a16="http://schemas.microsoft.com/office/drawing/2014/main" id="{17F03C47-D25B-4DAE-96FE-E37DE81AC0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28198" y="3392170"/>
              <a:ext cx="0" cy="26511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43" name="Line 52">
              <a:extLst>
                <a:ext uri="{FF2B5EF4-FFF2-40B4-BE49-F238E27FC236}">
                  <a16:creationId xmlns:a16="http://schemas.microsoft.com/office/drawing/2014/main" id="{B58ED76E-64F3-4A2F-BF3C-2CCFC2EE55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99623" y="3657283"/>
              <a:ext cx="5715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44" name="Freeform 53">
              <a:extLst>
                <a:ext uri="{FF2B5EF4-FFF2-40B4-BE49-F238E27FC236}">
                  <a16:creationId xmlns:a16="http://schemas.microsoft.com/office/drawing/2014/main" id="{DDC08E4C-6AB8-42F0-9B2A-C53148335F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10398" y="3335020"/>
              <a:ext cx="57150" cy="206375"/>
            </a:xfrm>
            <a:custGeom>
              <a:avLst/>
              <a:gdLst>
                <a:gd name="T0" fmla="*/ 35 w 71"/>
                <a:gd name="T1" fmla="*/ 259 h 259"/>
                <a:gd name="T2" fmla="*/ 35 w 71"/>
                <a:gd name="T3" fmla="*/ 0 h 259"/>
                <a:gd name="T4" fmla="*/ 35 w 71"/>
                <a:gd name="T5" fmla="*/ 259 h 259"/>
                <a:gd name="T6" fmla="*/ 0 w 71"/>
                <a:gd name="T7" fmla="*/ 0 h 259"/>
                <a:gd name="T8" fmla="*/ 71 w 71"/>
                <a:gd name="T9" fmla="*/ 0 h 259"/>
                <a:gd name="T10" fmla="*/ 0 w 71"/>
                <a:gd name="T11" fmla="*/ 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259">
                  <a:moveTo>
                    <a:pt x="35" y="259"/>
                  </a:moveTo>
                  <a:lnTo>
                    <a:pt x="35" y="0"/>
                  </a:lnTo>
                  <a:lnTo>
                    <a:pt x="35" y="259"/>
                  </a:lnTo>
                  <a:close/>
                  <a:moveTo>
                    <a:pt x="0" y="0"/>
                  </a:moveTo>
                  <a:lnTo>
                    <a:pt x="7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45" name="Line 54">
              <a:extLst>
                <a:ext uri="{FF2B5EF4-FFF2-40B4-BE49-F238E27FC236}">
                  <a16:creationId xmlns:a16="http://schemas.microsoft.com/office/drawing/2014/main" id="{28828CCB-3FFD-4DA5-8988-F56FA6CE79C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37385" y="3335020"/>
              <a:ext cx="0" cy="20637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46" name="Line 55">
              <a:extLst>
                <a:ext uri="{FF2B5EF4-FFF2-40B4-BE49-F238E27FC236}">
                  <a16:creationId xmlns:a16="http://schemas.microsoft.com/office/drawing/2014/main" id="{2E233002-E7FB-4E71-AC18-B0371F4FB9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10398" y="3335020"/>
              <a:ext cx="5715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47" name="Freeform 56">
              <a:extLst>
                <a:ext uri="{FF2B5EF4-FFF2-40B4-BE49-F238E27FC236}">
                  <a16:creationId xmlns:a16="http://schemas.microsoft.com/office/drawing/2014/main" id="{28FFD29E-5C48-4E9B-83F7-B0467DE01E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45360" y="2234883"/>
              <a:ext cx="58738" cy="360362"/>
            </a:xfrm>
            <a:custGeom>
              <a:avLst/>
              <a:gdLst>
                <a:gd name="T0" fmla="*/ 36 w 73"/>
                <a:gd name="T1" fmla="*/ 453 h 453"/>
                <a:gd name="T2" fmla="*/ 36 w 73"/>
                <a:gd name="T3" fmla="*/ 0 h 453"/>
                <a:gd name="T4" fmla="*/ 36 w 73"/>
                <a:gd name="T5" fmla="*/ 453 h 453"/>
                <a:gd name="T6" fmla="*/ 0 w 73"/>
                <a:gd name="T7" fmla="*/ 0 h 453"/>
                <a:gd name="T8" fmla="*/ 73 w 73"/>
                <a:gd name="T9" fmla="*/ 0 h 453"/>
                <a:gd name="T10" fmla="*/ 0 w 73"/>
                <a:gd name="T11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453">
                  <a:moveTo>
                    <a:pt x="36" y="453"/>
                  </a:moveTo>
                  <a:lnTo>
                    <a:pt x="36" y="0"/>
                  </a:lnTo>
                  <a:lnTo>
                    <a:pt x="36" y="453"/>
                  </a:lnTo>
                  <a:close/>
                  <a:moveTo>
                    <a:pt x="0" y="0"/>
                  </a:moveTo>
                  <a:lnTo>
                    <a:pt x="7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48" name="Line 57">
              <a:extLst>
                <a:ext uri="{FF2B5EF4-FFF2-40B4-BE49-F238E27FC236}">
                  <a16:creationId xmlns:a16="http://schemas.microsoft.com/office/drawing/2014/main" id="{75561E99-E8C5-4E6A-8A22-50736B2358E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75523" y="2234883"/>
              <a:ext cx="0" cy="36036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49" name="Line 58">
              <a:extLst>
                <a:ext uri="{FF2B5EF4-FFF2-40B4-BE49-F238E27FC236}">
                  <a16:creationId xmlns:a16="http://schemas.microsoft.com/office/drawing/2014/main" id="{A5D9DD56-A82B-4D97-82E5-FA2A0BD7AF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45360" y="2234883"/>
              <a:ext cx="5873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50" name="Freeform 59">
              <a:extLst>
                <a:ext uri="{FF2B5EF4-FFF2-40B4-BE49-F238E27FC236}">
                  <a16:creationId xmlns:a16="http://schemas.microsoft.com/office/drawing/2014/main" id="{3BFE3954-D930-4013-9E5D-70FB231A31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83498" y="1622108"/>
              <a:ext cx="55563" cy="561975"/>
            </a:xfrm>
            <a:custGeom>
              <a:avLst/>
              <a:gdLst>
                <a:gd name="T0" fmla="*/ 35 w 71"/>
                <a:gd name="T1" fmla="*/ 706 h 706"/>
                <a:gd name="T2" fmla="*/ 35 w 71"/>
                <a:gd name="T3" fmla="*/ 0 h 706"/>
                <a:gd name="T4" fmla="*/ 35 w 71"/>
                <a:gd name="T5" fmla="*/ 706 h 706"/>
                <a:gd name="T6" fmla="*/ 0 w 71"/>
                <a:gd name="T7" fmla="*/ 0 h 706"/>
                <a:gd name="T8" fmla="*/ 71 w 71"/>
                <a:gd name="T9" fmla="*/ 0 h 706"/>
                <a:gd name="T10" fmla="*/ 0 w 71"/>
                <a:gd name="T11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706">
                  <a:moveTo>
                    <a:pt x="35" y="706"/>
                  </a:moveTo>
                  <a:lnTo>
                    <a:pt x="35" y="0"/>
                  </a:lnTo>
                  <a:lnTo>
                    <a:pt x="35" y="706"/>
                  </a:lnTo>
                  <a:close/>
                  <a:moveTo>
                    <a:pt x="0" y="0"/>
                  </a:moveTo>
                  <a:lnTo>
                    <a:pt x="7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51" name="Line 60">
              <a:extLst>
                <a:ext uri="{FF2B5EF4-FFF2-40B4-BE49-F238E27FC236}">
                  <a16:creationId xmlns:a16="http://schemas.microsoft.com/office/drawing/2014/main" id="{BED7D8EA-038B-41D4-B871-1DD221B4F27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610485" y="1622108"/>
              <a:ext cx="0" cy="56197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52" name="Line 61">
              <a:extLst>
                <a:ext uri="{FF2B5EF4-FFF2-40B4-BE49-F238E27FC236}">
                  <a16:creationId xmlns:a16="http://schemas.microsoft.com/office/drawing/2014/main" id="{E72DF4D5-6E2B-4CCE-8084-B1088DE58E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83498" y="1622108"/>
              <a:ext cx="5556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53" name="Freeform 62">
              <a:extLst>
                <a:ext uri="{FF2B5EF4-FFF2-40B4-BE49-F238E27FC236}">
                  <a16:creationId xmlns:a16="http://schemas.microsoft.com/office/drawing/2014/main" id="{C03B0AF3-0BC8-4BEB-9D11-3771832F46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010" y="1838008"/>
              <a:ext cx="57150" cy="469900"/>
            </a:xfrm>
            <a:custGeom>
              <a:avLst/>
              <a:gdLst>
                <a:gd name="T0" fmla="*/ 35 w 72"/>
                <a:gd name="T1" fmla="*/ 592 h 592"/>
                <a:gd name="T2" fmla="*/ 35 w 72"/>
                <a:gd name="T3" fmla="*/ 0 h 592"/>
                <a:gd name="T4" fmla="*/ 35 w 72"/>
                <a:gd name="T5" fmla="*/ 592 h 592"/>
                <a:gd name="T6" fmla="*/ 0 w 72"/>
                <a:gd name="T7" fmla="*/ 0 h 592"/>
                <a:gd name="T8" fmla="*/ 72 w 72"/>
                <a:gd name="T9" fmla="*/ 0 h 592"/>
                <a:gd name="T10" fmla="*/ 0 w 72"/>
                <a:gd name="T11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592">
                  <a:moveTo>
                    <a:pt x="35" y="592"/>
                  </a:moveTo>
                  <a:lnTo>
                    <a:pt x="35" y="0"/>
                  </a:lnTo>
                  <a:lnTo>
                    <a:pt x="35" y="592"/>
                  </a:lnTo>
                  <a:close/>
                  <a:moveTo>
                    <a:pt x="0" y="0"/>
                  </a:moveTo>
                  <a:lnTo>
                    <a:pt x="7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54" name="Line 63">
              <a:extLst>
                <a:ext uri="{FF2B5EF4-FFF2-40B4-BE49-F238E27FC236}">
                  <a16:creationId xmlns:a16="http://schemas.microsoft.com/office/drawing/2014/main" id="{02D9FE28-2EBB-46CC-AF25-EE94086F8C0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283585" y="1838008"/>
              <a:ext cx="0" cy="4699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55" name="Line 64">
              <a:extLst>
                <a:ext uri="{FF2B5EF4-FFF2-40B4-BE49-F238E27FC236}">
                  <a16:creationId xmlns:a16="http://schemas.microsoft.com/office/drawing/2014/main" id="{CD424817-6256-45F8-9291-CF106ADF9F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5010" y="1838008"/>
              <a:ext cx="5715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56" name="Freeform 65">
              <a:extLst>
                <a:ext uri="{FF2B5EF4-FFF2-40B4-BE49-F238E27FC236}">
                  <a16:creationId xmlns:a16="http://schemas.microsoft.com/office/drawing/2014/main" id="{B0FCD3B0-27A7-4F7E-B30B-CEBD9C7E43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99623" y="2417445"/>
              <a:ext cx="57150" cy="501650"/>
            </a:xfrm>
            <a:custGeom>
              <a:avLst/>
              <a:gdLst>
                <a:gd name="T0" fmla="*/ 34 w 71"/>
                <a:gd name="T1" fmla="*/ 632 h 632"/>
                <a:gd name="T2" fmla="*/ 34 w 71"/>
                <a:gd name="T3" fmla="*/ 0 h 632"/>
                <a:gd name="T4" fmla="*/ 34 w 71"/>
                <a:gd name="T5" fmla="*/ 632 h 632"/>
                <a:gd name="T6" fmla="*/ 0 w 71"/>
                <a:gd name="T7" fmla="*/ 0 h 632"/>
                <a:gd name="T8" fmla="*/ 71 w 71"/>
                <a:gd name="T9" fmla="*/ 0 h 632"/>
                <a:gd name="T10" fmla="*/ 0 w 71"/>
                <a:gd name="T11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632">
                  <a:moveTo>
                    <a:pt x="34" y="632"/>
                  </a:moveTo>
                  <a:lnTo>
                    <a:pt x="34" y="0"/>
                  </a:lnTo>
                  <a:lnTo>
                    <a:pt x="34" y="632"/>
                  </a:lnTo>
                  <a:close/>
                  <a:moveTo>
                    <a:pt x="0" y="0"/>
                  </a:moveTo>
                  <a:lnTo>
                    <a:pt x="7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57" name="Line 66">
              <a:extLst>
                <a:ext uri="{FF2B5EF4-FFF2-40B4-BE49-F238E27FC236}">
                  <a16:creationId xmlns:a16="http://schemas.microsoft.com/office/drawing/2014/main" id="{0EB3B961-F5FE-4A66-A93F-6AA262901F3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28198" y="2417445"/>
              <a:ext cx="0" cy="50165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58" name="Line 67">
              <a:extLst>
                <a:ext uri="{FF2B5EF4-FFF2-40B4-BE49-F238E27FC236}">
                  <a16:creationId xmlns:a16="http://schemas.microsoft.com/office/drawing/2014/main" id="{5DA553C1-5E9B-4F4F-A7C6-492FF38BA3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99623" y="2417445"/>
              <a:ext cx="5715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59" name="Freeform 68">
              <a:extLst>
                <a:ext uri="{FF2B5EF4-FFF2-40B4-BE49-F238E27FC236}">
                  <a16:creationId xmlns:a16="http://schemas.microsoft.com/office/drawing/2014/main" id="{C2DB508F-EC94-4A86-8630-1CE7EBDD27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10398" y="3511233"/>
              <a:ext cx="57150" cy="119062"/>
            </a:xfrm>
            <a:custGeom>
              <a:avLst/>
              <a:gdLst>
                <a:gd name="T0" fmla="*/ 35 w 71"/>
                <a:gd name="T1" fmla="*/ 149 h 149"/>
                <a:gd name="T2" fmla="*/ 35 w 71"/>
                <a:gd name="T3" fmla="*/ 0 h 149"/>
                <a:gd name="T4" fmla="*/ 35 w 71"/>
                <a:gd name="T5" fmla="*/ 149 h 149"/>
                <a:gd name="T6" fmla="*/ 0 w 71"/>
                <a:gd name="T7" fmla="*/ 0 h 149"/>
                <a:gd name="T8" fmla="*/ 71 w 71"/>
                <a:gd name="T9" fmla="*/ 0 h 149"/>
                <a:gd name="T10" fmla="*/ 0 w 71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149">
                  <a:moveTo>
                    <a:pt x="35" y="149"/>
                  </a:moveTo>
                  <a:lnTo>
                    <a:pt x="35" y="0"/>
                  </a:lnTo>
                  <a:lnTo>
                    <a:pt x="35" y="149"/>
                  </a:lnTo>
                  <a:close/>
                  <a:moveTo>
                    <a:pt x="0" y="0"/>
                  </a:moveTo>
                  <a:lnTo>
                    <a:pt x="7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60" name="Line 69">
              <a:extLst>
                <a:ext uri="{FF2B5EF4-FFF2-40B4-BE49-F238E27FC236}">
                  <a16:creationId xmlns:a16="http://schemas.microsoft.com/office/drawing/2014/main" id="{68CF379F-7336-48AB-96BB-FE25D291371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37385" y="3511233"/>
              <a:ext cx="0" cy="11906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61" name="Line 70">
              <a:extLst>
                <a:ext uri="{FF2B5EF4-FFF2-40B4-BE49-F238E27FC236}">
                  <a16:creationId xmlns:a16="http://schemas.microsoft.com/office/drawing/2014/main" id="{167C7225-A313-4502-9F57-A0CA706F7E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10398" y="3511233"/>
              <a:ext cx="5715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62" name="Freeform 71">
              <a:extLst>
                <a:ext uri="{FF2B5EF4-FFF2-40B4-BE49-F238E27FC236}">
                  <a16:creationId xmlns:a16="http://schemas.microsoft.com/office/drawing/2014/main" id="{20235C55-9A43-4D4A-9DB5-0A7C673D0C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45360" y="2509520"/>
              <a:ext cx="58738" cy="315912"/>
            </a:xfrm>
            <a:custGeom>
              <a:avLst/>
              <a:gdLst>
                <a:gd name="T0" fmla="*/ 36 w 73"/>
                <a:gd name="T1" fmla="*/ 397 h 397"/>
                <a:gd name="T2" fmla="*/ 36 w 73"/>
                <a:gd name="T3" fmla="*/ 0 h 397"/>
                <a:gd name="T4" fmla="*/ 36 w 73"/>
                <a:gd name="T5" fmla="*/ 397 h 397"/>
                <a:gd name="T6" fmla="*/ 0 w 73"/>
                <a:gd name="T7" fmla="*/ 0 h 397"/>
                <a:gd name="T8" fmla="*/ 73 w 73"/>
                <a:gd name="T9" fmla="*/ 0 h 397"/>
                <a:gd name="T10" fmla="*/ 0 w 73"/>
                <a:gd name="T11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397">
                  <a:moveTo>
                    <a:pt x="36" y="397"/>
                  </a:moveTo>
                  <a:lnTo>
                    <a:pt x="36" y="0"/>
                  </a:lnTo>
                  <a:lnTo>
                    <a:pt x="36" y="397"/>
                  </a:lnTo>
                  <a:close/>
                  <a:moveTo>
                    <a:pt x="0" y="0"/>
                  </a:moveTo>
                  <a:lnTo>
                    <a:pt x="7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63" name="Line 72">
              <a:extLst>
                <a:ext uri="{FF2B5EF4-FFF2-40B4-BE49-F238E27FC236}">
                  <a16:creationId xmlns:a16="http://schemas.microsoft.com/office/drawing/2014/main" id="{4E249526-90ED-465E-972B-90C34981F6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75523" y="2509520"/>
              <a:ext cx="0" cy="31591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64" name="Line 73">
              <a:extLst>
                <a:ext uri="{FF2B5EF4-FFF2-40B4-BE49-F238E27FC236}">
                  <a16:creationId xmlns:a16="http://schemas.microsoft.com/office/drawing/2014/main" id="{860681BE-CA63-43BC-93BE-67FAB58508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45360" y="2509520"/>
              <a:ext cx="5873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65" name="Freeform 74">
              <a:extLst>
                <a:ext uri="{FF2B5EF4-FFF2-40B4-BE49-F238E27FC236}">
                  <a16:creationId xmlns:a16="http://schemas.microsoft.com/office/drawing/2014/main" id="{36455E78-FA1A-477B-AD52-B5E9AADBD6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83498" y="2444433"/>
              <a:ext cx="55563" cy="279400"/>
            </a:xfrm>
            <a:custGeom>
              <a:avLst/>
              <a:gdLst>
                <a:gd name="T0" fmla="*/ 35 w 71"/>
                <a:gd name="T1" fmla="*/ 351 h 351"/>
                <a:gd name="T2" fmla="*/ 35 w 71"/>
                <a:gd name="T3" fmla="*/ 0 h 351"/>
                <a:gd name="T4" fmla="*/ 35 w 71"/>
                <a:gd name="T5" fmla="*/ 351 h 351"/>
                <a:gd name="T6" fmla="*/ 0 w 71"/>
                <a:gd name="T7" fmla="*/ 0 h 351"/>
                <a:gd name="T8" fmla="*/ 71 w 71"/>
                <a:gd name="T9" fmla="*/ 0 h 351"/>
                <a:gd name="T10" fmla="*/ 0 w 71"/>
                <a:gd name="T11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351">
                  <a:moveTo>
                    <a:pt x="35" y="351"/>
                  </a:moveTo>
                  <a:lnTo>
                    <a:pt x="35" y="0"/>
                  </a:lnTo>
                  <a:lnTo>
                    <a:pt x="35" y="351"/>
                  </a:lnTo>
                  <a:close/>
                  <a:moveTo>
                    <a:pt x="0" y="0"/>
                  </a:moveTo>
                  <a:lnTo>
                    <a:pt x="7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66" name="Line 75">
              <a:extLst>
                <a:ext uri="{FF2B5EF4-FFF2-40B4-BE49-F238E27FC236}">
                  <a16:creationId xmlns:a16="http://schemas.microsoft.com/office/drawing/2014/main" id="{C2E5197C-826E-41BE-BE9D-12441F97CBF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610485" y="2444433"/>
              <a:ext cx="0" cy="2794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67" name="Line 76">
              <a:extLst>
                <a:ext uri="{FF2B5EF4-FFF2-40B4-BE49-F238E27FC236}">
                  <a16:creationId xmlns:a16="http://schemas.microsoft.com/office/drawing/2014/main" id="{9C2943EF-F756-46C3-A16C-D09C60153C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83498" y="2444433"/>
              <a:ext cx="5556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68" name="Freeform 77">
              <a:extLst>
                <a:ext uri="{FF2B5EF4-FFF2-40B4-BE49-F238E27FC236}">
                  <a16:creationId xmlns:a16="http://schemas.microsoft.com/office/drawing/2014/main" id="{F4AB7C3C-566E-4299-AD54-E61D7B394B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010" y="2746058"/>
              <a:ext cx="57150" cy="312737"/>
            </a:xfrm>
            <a:custGeom>
              <a:avLst/>
              <a:gdLst>
                <a:gd name="T0" fmla="*/ 35 w 72"/>
                <a:gd name="T1" fmla="*/ 394 h 394"/>
                <a:gd name="T2" fmla="*/ 35 w 72"/>
                <a:gd name="T3" fmla="*/ 0 h 394"/>
                <a:gd name="T4" fmla="*/ 35 w 72"/>
                <a:gd name="T5" fmla="*/ 394 h 394"/>
                <a:gd name="T6" fmla="*/ 0 w 72"/>
                <a:gd name="T7" fmla="*/ 0 h 394"/>
                <a:gd name="T8" fmla="*/ 72 w 72"/>
                <a:gd name="T9" fmla="*/ 0 h 394"/>
                <a:gd name="T10" fmla="*/ 0 w 72"/>
                <a:gd name="T11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394">
                  <a:moveTo>
                    <a:pt x="35" y="394"/>
                  </a:moveTo>
                  <a:lnTo>
                    <a:pt x="35" y="0"/>
                  </a:lnTo>
                  <a:lnTo>
                    <a:pt x="35" y="394"/>
                  </a:lnTo>
                  <a:close/>
                  <a:moveTo>
                    <a:pt x="0" y="0"/>
                  </a:moveTo>
                  <a:lnTo>
                    <a:pt x="7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69" name="Line 78">
              <a:extLst>
                <a:ext uri="{FF2B5EF4-FFF2-40B4-BE49-F238E27FC236}">
                  <a16:creationId xmlns:a16="http://schemas.microsoft.com/office/drawing/2014/main" id="{63F94129-AF3F-449A-B103-ED5D416CE6C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283585" y="2746058"/>
              <a:ext cx="0" cy="31273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70" name="Line 79">
              <a:extLst>
                <a:ext uri="{FF2B5EF4-FFF2-40B4-BE49-F238E27FC236}">
                  <a16:creationId xmlns:a16="http://schemas.microsoft.com/office/drawing/2014/main" id="{003088D3-46AA-4E21-A033-BBE2F2D825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5010" y="2746058"/>
              <a:ext cx="5715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71" name="Freeform 80">
              <a:extLst>
                <a:ext uri="{FF2B5EF4-FFF2-40B4-BE49-F238E27FC236}">
                  <a16:creationId xmlns:a16="http://schemas.microsoft.com/office/drawing/2014/main" id="{819E365C-999B-4791-8234-CC8E0122FE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99623" y="3341370"/>
              <a:ext cx="57150" cy="179387"/>
            </a:xfrm>
            <a:custGeom>
              <a:avLst/>
              <a:gdLst>
                <a:gd name="T0" fmla="*/ 34 w 71"/>
                <a:gd name="T1" fmla="*/ 227 h 227"/>
                <a:gd name="T2" fmla="*/ 34 w 71"/>
                <a:gd name="T3" fmla="*/ 0 h 227"/>
                <a:gd name="T4" fmla="*/ 34 w 71"/>
                <a:gd name="T5" fmla="*/ 227 h 227"/>
                <a:gd name="T6" fmla="*/ 0 w 71"/>
                <a:gd name="T7" fmla="*/ 0 h 227"/>
                <a:gd name="T8" fmla="*/ 71 w 71"/>
                <a:gd name="T9" fmla="*/ 0 h 227"/>
                <a:gd name="T10" fmla="*/ 0 w 71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227">
                  <a:moveTo>
                    <a:pt x="34" y="227"/>
                  </a:moveTo>
                  <a:lnTo>
                    <a:pt x="34" y="0"/>
                  </a:lnTo>
                  <a:lnTo>
                    <a:pt x="34" y="227"/>
                  </a:lnTo>
                  <a:close/>
                  <a:moveTo>
                    <a:pt x="0" y="0"/>
                  </a:moveTo>
                  <a:lnTo>
                    <a:pt x="7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72" name="Line 81">
              <a:extLst>
                <a:ext uri="{FF2B5EF4-FFF2-40B4-BE49-F238E27FC236}">
                  <a16:creationId xmlns:a16="http://schemas.microsoft.com/office/drawing/2014/main" id="{E604DAB3-B4C6-4BD7-BC47-D92A3EFA4C5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28198" y="3341370"/>
              <a:ext cx="0" cy="1793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73" name="Line 82">
              <a:extLst>
                <a:ext uri="{FF2B5EF4-FFF2-40B4-BE49-F238E27FC236}">
                  <a16:creationId xmlns:a16="http://schemas.microsoft.com/office/drawing/2014/main" id="{B91A2ACD-068E-4483-BFD1-FF99BA85EF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99623" y="3341370"/>
              <a:ext cx="5715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74" name="Freeform 83">
              <a:extLst>
                <a:ext uri="{FF2B5EF4-FFF2-40B4-BE49-F238E27FC236}">
                  <a16:creationId xmlns:a16="http://schemas.microsoft.com/office/drawing/2014/main" id="{31F3E37F-18C9-4791-BAE1-4FEE58B66F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10398" y="3403283"/>
              <a:ext cx="57150" cy="184150"/>
            </a:xfrm>
            <a:custGeom>
              <a:avLst/>
              <a:gdLst>
                <a:gd name="T0" fmla="*/ 35 w 71"/>
                <a:gd name="T1" fmla="*/ 233 h 233"/>
                <a:gd name="T2" fmla="*/ 35 w 71"/>
                <a:gd name="T3" fmla="*/ 0 h 233"/>
                <a:gd name="T4" fmla="*/ 35 w 71"/>
                <a:gd name="T5" fmla="*/ 233 h 233"/>
                <a:gd name="T6" fmla="*/ 0 w 71"/>
                <a:gd name="T7" fmla="*/ 0 h 233"/>
                <a:gd name="T8" fmla="*/ 71 w 71"/>
                <a:gd name="T9" fmla="*/ 0 h 233"/>
                <a:gd name="T10" fmla="*/ 0 w 71"/>
                <a:gd name="T11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233">
                  <a:moveTo>
                    <a:pt x="35" y="233"/>
                  </a:moveTo>
                  <a:lnTo>
                    <a:pt x="35" y="0"/>
                  </a:lnTo>
                  <a:lnTo>
                    <a:pt x="35" y="233"/>
                  </a:lnTo>
                  <a:close/>
                  <a:moveTo>
                    <a:pt x="0" y="0"/>
                  </a:moveTo>
                  <a:lnTo>
                    <a:pt x="7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75" name="Line 84">
              <a:extLst>
                <a:ext uri="{FF2B5EF4-FFF2-40B4-BE49-F238E27FC236}">
                  <a16:creationId xmlns:a16="http://schemas.microsoft.com/office/drawing/2014/main" id="{4E5E06E0-A803-422B-953F-B86412C2152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37385" y="3403283"/>
              <a:ext cx="0" cy="18415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76" name="Line 85">
              <a:extLst>
                <a:ext uri="{FF2B5EF4-FFF2-40B4-BE49-F238E27FC236}">
                  <a16:creationId xmlns:a16="http://schemas.microsoft.com/office/drawing/2014/main" id="{BD16D77D-1EE0-48B8-A221-312D5659FC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10398" y="3403283"/>
              <a:ext cx="5715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77" name="Freeform 86">
              <a:extLst>
                <a:ext uri="{FF2B5EF4-FFF2-40B4-BE49-F238E27FC236}">
                  <a16:creationId xmlns:a16="http://schemas.microsoft.com/office/drawing/2014/main" id="{C14D03EA-0C07-4502-A37B-E68C2D91C9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45360" y="2101533"/>
              <a:ext cx="58738" cy="331787"/>
            </a:xfrm>
            <a:custGeom>
              <a:avLst/>
              <a:gdLst>
                <a:gd name="T0" fmla="*/ 36 w 73"/>
                <a:gd name="T1" fmla="*/ 418 h 418"/>
                <a:gd name="T2" fmla="*/ 36 w 73"/>
                <a:gd name="T3" fmla="*/ 0 h 418"/>
                <a:gd name="T4" fmla="*/ 36 w 73"/>
                <a:gd name="T5" fmla="*/ 418 h 418"/>
                <a:gd name="T6" fmla="*/ 0 w 73"/>
                <a:gd name="T7" fmla="*/ 0 h 418"/>
                <a:gd name="T8" fmla="*/ 73 w 73"/>
                <a:gd name="T9" fmla="*/ 0 h 418"/>
                <a:gd name="T10" fmla="*/ 0 w 73"/>
                <a:gd name="T11" fmla="*/ 0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418">
                  <a:moveTo>
                    <a:pt x="36" y="418"/>
                  </a:moveTo>
                  <a:lnTo>
                    <a:pt x="36" y="0"/>
                  </a:lnTo>
                  <a:lnTo>
                    <a:pt x="36" y="418"/>
                  </a:lnTo>
                  <a:close/>
                  <a:moveTo>
                    <a:pt x="0" y="0"/>
                  </a:moveTo>
                  <a:lnTo>
                    <a:pt x="7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78" name="Line 87">
              <a:extLst>
                <a:ext uri="{FF2B5EF4-FFF2-40B4-BE49-F238E27FC236}">
                  <a16:creationId xmlns:a16="http://schemas.microsoft.com/office/drawing/2014/main" id="{1C0F4E72-7C02-4C4E-8905-82BCC99070B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75523" y="2101533"/>
              <a:ext cx="0" cy="3317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79" name="Line 88">
              <a:extLst>
                <a:ext uri="{FF2B5EF4-FFF2-40B4-BE49-F238E27FC236}">
                  <a16:creationId xmlns:a16="http://schemas.microsoft.com/office/drawing/2014/main" id="{83435700-2320-4C9C-B2F1-02C2BF3E1B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45360" y="2101533"/>
              <a:ext cx="5873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80" name="Freeform 89">
              <a:extLst>
                <a:ext uri="{FF2B5EF4-FFF2-40B4-BE49-F238E27FC236}">
                  <a16:creationId xmlns:a16="http://schemas.microsoft.com/office/drawing/2014/main" id="{FCFEBDC8-FDAC-479D-AE0E-E90B0D1FB2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83498" y="1749108"/>
              <a:ext cx="55563" cy="338137"/>
            </a:xfrm>
            <a:custGeom>
              <a:avLst/>
              <a:gdLst>
                <a:gd name="T0" fmla="*/ 35 w 71"/>
                <a:gd name="T1" fmla="*/ 426 h 426"/>
                <a:gd name="T2" fmla="*/ 35 w 71"/>
                <a:gd name="T3" fmla="*/ 0 h 426"/>
                <a:gd name="T4" fmla="*/ 35 w 71"/>
                <a:gd name="T5" fmla="*/ 426 h 426"/>
                <a:gd name="T6" fmla="*/ 0 w 71"/>
                <a:gd name="T7" fmla="*/ 0 h 426"/>
                <a:gd name="T8" fmla="*/ 71 w 71"/>
                <a:gd name="T9" fmla="*/ 0 h 426"/>
                <a:gd name="T10" fmla="*/ 0 w 71"/>
                <a:gd name="T11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426">
                  <a:moveTo>
                    <a:pt x="35" y="426"/>
                  </a:moveTo>
                  <a:lnTo>
                    <a:pt x="35" y="0"/>
                  </a:lnTo>
                  <a:lnTo>
                    <a:pt x="35" y="426"/>
                  </a:lnTo>
                  <a:close/>
                  <a:moveTo>
                    <a:pt x="0" y="0"/>
                  </a:moveTo>
                  <a:lnTo>
                    <a:pt x="7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81" name="Line 90">
              <a:extLst>
                <a:ext uri="{FF2B5EF4-FFF2-40B4-BE49-F238E27FC236}">
                  <a16:creationId xmlns:a16="http://schemas.microsoft.com/office/drawing/2014/main" id="{B67466D4-7D92-418F-ACA7-92A5A3AAE9A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610485" y="1749108"/>
              <a:ext cx="0" cy="33813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82" name="Line 91">
              <a:extLst>
                <a:ext uri="{FF2B5EF4-FFF2-40B4-BE49-F238E27FC236}">
                  <a16:creationId xmlns:a16="http://schemas.microsoft.com/office/drawing/2014/main" id="{20336893-9675-404C-9AD3-7118516354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83498" y="1749108"/>
              <a:ext cx="5556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83" name="Freeform 92">
              <a:extLst>
                <a:ext uri="{FF2B5EF4-FFF2-40B4-BE49-F238E27FC236}">
                  <a16:creationId xmlns:a16="http://schemas.microsoft.com/office/drawing/2014/main" id="{A2ABB296-C2FB-4390-ABE1-EF2786C09E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010" y="2353945"/>
              <a:ext cx="57150" cy="293687"/>
            </a:xfrm>
            <a:custGeom>
              <a:avLst/>
              <a:gdLst>
                <a:gd name="T0" fmla="*/ 35 w 72"/>
                <a:gd name="T1" fmla="*/ 368 h 368"/>
                <a:gd name="T2" fmla="*/ 35 w 72"/>
                <a:gd name="T3" fmla="*/ 0 h 368"/>
                <a:gd name="T4" fmla="*/ 35 w 72"/>
                <a:gd name="T5" fmla="*/ 368 h 368"/>
                <a:gd name="T6" fmla="*/ 0 w 72"/>
                <a:gd name="T7" fmla="*/ 0 h 368"/>
                <a:gd name="T8" fmla="*/ 72 w 72"/>
                <a:gd name="T9" fmla="*/ 0 h 368"/>
                <a:gd name="T10" fmla="*/ 0 w 72"/>
                <a:gd name="T11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368">
                  <a:moveTo>
                    <a:pt x="35" y="368"/>
                  </a:moveTo>
                  <a:lnTo>
                    <a:pt x="35" y="0"/>
                  </a:lnTo>
                  <a:lnTo>
                    <a:pt x="35" y="368"/>
                  </a:lnTo>
                  <a:close/>
                  <a:moveTo>
                    <a:pt x="0" y="0"/>
                  </a:moveTo>
                  <a:lnTo>
                    <a:pt x="7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84" name="Line 93">
              <a:extLst>
                <a:ext uri="{FF2B5EF4-FFF2-40B4-BE49-F238E27FC236}">
                  <a16:creationId xmlns:a16="http://schemas.microsoft.com/office/drawing/2014/main" id="{0E8C31A6-BEDC-4981-9625-E8FA6197B75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283585" y="2353945"/>
              <a:ext cx="0" cy="2936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85" name="Line 94">
              <a:extLst>
                <a:ext uri="{FF2B5EF4-FFF2-40B4-BE49-F238E27FC236}">
                  <a16:creationId xmlns:a16="http://schemas.microsoft.com/office/drawing/2014/main" id="{6A2EB93C-37BB-40B6-A8E5-0EDCDA0F2E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5010" y="2353945"/>
              <a:ext cx="5715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86" name="Freeform 95">
              <a:extLst>
                <a:ext uri="{FF2B5EF4-FFF2-40B4-BE49-F238E27FC236}">
                  <a16:creationId xmlns:a16="http://schemas.microsoft.com/office/drawing/2014/main" id="{86A9DAC4-25B6-402A-B548-F1B54351B4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99623" y="3214370"/>
              <a:ext cx="57150" cy="161925"/>
            </a:xfrm>
            <a:custGeom>
              <a:avLst/>
              <a:gdLst>
                <a:gd name="T0" fmla="*/ 34 w 71"/>
                <a:gd name="T1" fmla="*/ 204 h 204"/>
                <a:gd name="T2" fmla="*/ 34 w 71"/>
                <a:gd name="T3" fmla="*/ 0 h 204"/>
                <a:gd name="T4" fmla="*/ 34 w 71"/>
                <a:gd name="T5" fmla="*/ 204 h 204"/>
                <a:gd name="T6" fmla="*/ 0 w 71"/>
                <a:gd name="T7" fmla="*/ 0 h 204"/>
                <a:gd name="T8" fmla="*/ 71 w 71"/>
                <a:gd name="T9" fmla="*/ 0 h 204"/>
                <a:gd name="T10" fmla="*/ 0 w 71"/>
                <a:gd name="T11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204">
                  <a:moveTo>
                    <a:pt x="34" y="204"/>
                  </a:moveTo>
                  <a:lnTo>
                    <a:pt x="34" y="0"/>
                  </a:lnTo>
                  <a:lnTo>
                    <a:pt x="34" y="204"/>
                  </a:lnTo>
                  <a:close/>
                  <a:moveTo>
                    <a:pt x="0" y="0"/>
                  </a:moveTo>
                  <a:lnTo>
                    <a:pt x="7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87" name="Line 96">
              <a:extLst>
                <a:ext uri="{FF2B5EF4-FFF2-40B4-BE49-F238E27FC236}">
                  <a16:creationId xmlns:a16="http://schemas.microsoft.com/office/drawing/2014/main" id="{EC1826E1-B420-40C7-8632-B82184A4CB8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28198" y="3214370"/>
              <a:ext cx="0" cy="1619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88" name="Line 97">
              <a:extLst>
                <a:ext uri="{FF2B5EF4-FFF2-40B4-BE49-F238E27FC236}">
                  <a16:creationId xmlns:a16="http://schemas.microsoft.com/office/drawing/2014/main" id="{B023BDE5-47EB-4CFB-8E4D-26ECD34FCFC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99623" y="3214370"/>
              <a:ext cx="5715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89" name="Freeform 98">
              <a:extLst>
                <a:ext uri="{FF2B5EF4-FFF2-40B4-BE49-F238E27FC236}">
                  <a16:creationId xmlns:a16="http://schemas.microsoft.com/office/drawing/2014/main" id="{653A60B5-8C56-401D-BEDD-644E1B3446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29448" y="2598420"/>
              <a:ext cx="2693988" cy="1082675"/>
            </a:xfrm>
            <a:custGeom>
              <a:avLst/>
              <a:gdLst>
                <a:gd name="T0" fmla="*/ 6 w 3394"/>
                <a:gd name="T1" fmla="*/ 1362 h 1364"/>
                <a:gd name="T2" fmla="*/ 85 w 3394"/>
                <a:gd name="T3" fmla="*/ 1220 h 1364"/>
                <a:gd name="T4" fmla="*/ 116 w 3394"/>
                <a:gd name="T5" fmla="*/ 1110 h 1364"/>
                <a:gd name="T6" fmla="*/ 83 w 3394"/>
                <a:gd name="T7" fmla="*/ 1164 h 1364"/>
                <a:gd name="T8" fmla="*/ 131 w 3394"/>
                <a:gd name="T9" fmla="*/ 1089 h 1364"/>
                <a:gd name="T10" fmla="*/ 208 w 3394"/>
                <a:gd name="T11" fmla="*/ 947 h 1364"/>
                <a:gd name="T12" fmla="*/ 239 w 3394"/>
                <a:gd name="T13" fmla="*/ 837 h 1364"/>
                <a:gd name="T14" fmla="*/ 206 w 3394"/>
                <a:gd name="T15" fmla="*/ 889 h 1364"/>
                <a:gd name="T16" fmla="*/ 254 w 3394"/>
                <a:gd name="T17" fmla="*/ 816 h 1364"/>
                <a:gd name="T18" fmla="*/ 333 w 3394"/>
                <a:gd name="T19" fmla="*/ 672 h 1364"/>
                <a:gd name="T20" fmla="*/ 361 w 3394"/>
                <a:gd name="T21" fmla="*/ 565 h 1364"/>
                <a:gd name="T22" fmla="*/ 329 w 3394"/>
                <a:gd name="T23" fmla="*/ 617 h 1364"/>
                <a:gd name="T24" fmla="*/ 377 w 3394"/>
                <a:gd name="T25" fmla="*/ 544 h 1364"/>
                <a:gd name="T26" fmla="*/ 459 w 3394"/>
                <a:gd name="T27" fmla="*/ 409 h 1364"/>
                <a:gd name="T28" fmla="*/ 515 w 3394"/>
                <a:gd name="T29" fmla="*/ 323 h 1364"/>
                <a:gd name="T30" fmla="*/ 586 w 3394"/>
                <a:gd name="T31" fmla="*/ 253 h 1364"/>
                <a:gd name="T32" fmla="*/ 659 w 3394"/>
                <a:gd name="T33" fmla="*/ 184 h 1364"/>
                <a:gd name="T34" fmla="*/ 732 w 3394"/>
                <a:gd name="T35" fmla="*/ 115 h 1364"/>
                <a:gd name="T36" fmla="*/ 805 w 3394"/>
                <a:gd name="T37" fmla="*/ 46 h 1364"/>
                <a:gd name="T38" fmla="*/ 851 w 3394"/>
                <a:gd name="T39" fmla="*/ 2 h 1364"/>
                <a:gd name="T40" fmla="*/ 857 w 3394"/>
                <a:gd name="T41" fmla="*/ 31 h 1364"/>
                <a:gd name="T42" fmla="*/ 972 w 3394"/>
                <a:gd name="T43" fmla="*/ 96 h 1364"/>
                <a:gd name="T44" fmla="*/ 1066 w 3394"/>
                <a:gd name="T45" fmla="*/ 125 h 1364"/>
                <a:gd name="T46" fmla="*/ 1020 w 3394"/>
                <a:gd name="T47" fmla="*/ 96 h 1364"/>
                <a:gd name="T48" fmla="*/ 1091 w 3394"/>
                <a:gd name="T49" fmla="*/ 165 h 1364"/>
                <a:gd name="T50" fmla="*/ 1234 w 3394"/>
                <a:gd name="T51" fmla="*/ 252 h 1364"/>
                <a:gd name="T52" fmla="*/ 1322 w 3394"/>
                <a:gd name="T53" fmla="*/ 282 h 1364"/>
                <a:gd name="T54" fmla="*/ 1274 w 3394"/>
                <a:gd name="T55" fmla="*/ 253 h 1364"/>
                <a:gd name="T56" fmla="*/ 1345 w 3394"/>
                <a:gd name="T57" fmla="*/ 321 h 1364"/>
                <a:gd name="T58" fmla="*/ 1489 w 3394"/>
                <a:gd name="T59" fmla="*/ 409 h 1364"/>
                <a:gd name="T60" fmla="*/ 1577 w 3394"/>
                <a:gd name="T61" fmla="*/ 438 h 1364"/>
                <a:gd name="T62" fmla="*/ 1529 w 3394"/>
                <a:gd name="T63" fmla="*/ 411 h 1364"/>
                <a:gd name="T64" fmla="*/ 1600 w 3394"/>
                <a:gd name="T65" fmla="*/ 478 h 1364"/>
                <a:gd name="T66" fmla="*/ 1758 w 3394"/>
                <a:gd name="T67" fmla="*/ 542 h 1364"/>
                <a:gd name="T68" fmla="*/ 1700 w 3394"/>
                <a:gd name="T69" fmla="*/ 515 h 1364"/>
                <a:gd name="T70" fmla="*/ 1783 w 3394"/>
                <a:gd name="T71" fmla="*/ 563 h 1364"/>
                <a:gd name="T72" fmla="*/ 1950 w 3394"/>
                <a:gd name="T73" fmla="*/ 599 h 1364"/>
                <a:gd name="T74" fmla="*/ 1892 w 3394"/>
                <a:gd name="T75" fmla="*/ 570 h 1364"/>
                <a:gd name="T76" fmla="*/ 1975 w 3394"/>
                <a:gd name="T77" fmla="*/ 617 h 1364"/>
                <a:gd name="T78" fmla="*/ 2142 w 3394"/>
                <a:gd name="T79" fmla="*/ 653 h 1364"/>
                <a:gd name="T80" fmla="*/ 2086 w 3394"/>
                <a:gd name="T81" fmla="*/ 624 h 1364"/>
                <a:gd name="T82" fmla="*/ 2167 w 3394"/>
                <a:gd name="T83" fmla="*/ 668 h 1364"/>
                <a:gd name="T84" fmla="*/ 2334 w 3394"/>
                <a:gd name="T85" fmla="*/ 707 h 1364"/>
                <a:gd name="T86" fmla="*/ 2278 w 3394"/>
                <a:gd name="T87" fmla="*/ 678 h 1364"/>
                <a:gd name="T88" fmla="*/ 2359 w 3394"/>
                <a:gd name="T89" fmla="*/ 718 h 1364"/>
                <a:gd name="T90" fmla="*/ 2522 w 3394"/>
                <a:gd name="T91" fmla="*/ 766 h 1364"/>
                <a:gd name="T92" fmla="*/ 2615 w 3394"/>
                <a:gd name="T93" fmla="*/ 770 h 1364"/>
                <a:gd name="T94" fmla="*/ 2551 w 3394"/>
                <a:gd name="T95" fmla="*/ 766 h 1364"/>
                <a:gd name="T96" fmla="*/ 2711 w 3394"/>
                <a:gd name="T97" fmla="*/ 822 h 1364"/>
                <a:gd name="T98" fmla="*/ 2809 w 3394"/>
                <a:gd name="T99" fmla="*/ 824 h 1364"/>
                <a:gd name="T100" fmla="*/ 2743 w 3394"/>
                <a:gd name="T101" fmla="*/ 820 h 1364"/>
                <a:gd name="T102" fmla="*/ 2897 w 3394"/>
                <a:gd name="T103" fmla="*/ 874 h 1364"/>
                <a:gd name="T104" fmla="*/ 3008 w 3394"/>
                <a:gd name="T105" fmla="*/ 884 h 1364"/>
                <a:gd name="T106" fmla="*/ 2953 w 3394"/>
                <a:gd name="T107" fmla="*/ 864 h 1364"/>
                <a:gd name="T108" fmla="*/ 3033 w 3394"/>
                <a:gd name="T109" fmla="*/ 905 h 1364"/>
                <a:gd name="T110" fmla="*/ 3191 w 3394"/>
                <a:gd name="T111" fmla="*/ 955 h 1364"/>
                <a:gd name="T112" fmla="*/ 3296 w 3394"/>
                <a:gd name="T113" fmla="*/ 962 h 1364"/>
                <a:gd name="T114" fmla="*/ 3241 w 3394"/>
                <a:gd name="T115" fmla="*/ 943 h 1364"/>
                <a:gd name="T116" fmla="*/ 3321 w 3394"/>
                <a:gd name="T117" fmla="*/ 983 h 1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394" h="1364">
                  <a:moveTo>
                    <a:pt x="0" y="1345"/>
                  </a:moveTo>
                  <a:lnTo>
                    <a:pt x="21" y="1300"/>
                  </a:lnTo>
                  <a:lnTo>
                    <a:pt x="29" y="1293"/>
                  </a:lnTo>
                  <a:lnTo>
                    <a:pt x="33" y="1293"/>
                  </a:lnTo>
                  <a:lnTo>
                    <a:pt x="39" y="1295"/>
                  </a:lnTo>
                  <a:lnTo>
                    <a:pt x="45" y="1300"/>
                  </a:lnTo>
                  <a:lnTo>
                    <a:pt x="45" y="1306"/>
                  </a:lnTo>
                  <a:lnTo>
                    <a:pt x="45" y="1310"/>
                  </a:lnTo>
                  <a:lnTo>
                    <a:pt x="23" y="1356"/>
                  </a:lnTo>
                  <a:lnTo>
                    <a:pt x="16" y="1362"/>
                  </a:lnTo>
                  <a:lnTo>
                    <a:pt x="12" y="1364"/>
                  </a:lnTo>
                  <a:lnTo>
                    <a:pt x="6" y="1362"/>
                  </a:lnTo>
                  <a:lnTo>
                    <a:pt x="0" y="1354"/>
                  </a:lnTo>
                  <a:lnTo>
                    <a:pt x="0" y="1350"/>
                  </a:lnTo>
                  <a:lnTo>
                    <a:pt x="0" y="1345"/>
                  </a:lnTo>
                  <a:lnTo>
                    <a:pt x="0" y="1345"/>
                  </a:lnTo>
                  <a:close/>
                  <a:moveTo>
                    <a:pt x="43" y="1254"/>
                  </a:moveTo>
                  <a:lnTo>
                    <a:pt x="62" y="1208"/>
                  </a:lnTo>
                  <a:lnTo>
                    <a:pt x="69" y="1202"/>
                  </a:lnTo>
                  <a:lnTo>
                    <a:pt x="73" y="1202"/>
                  </a:lnTo>
                  <a:lnTo>
                    <a:pt x="79" y="1202"/>
                  </a:lnTo>
                  <a:lnTo>
                    <a:pt x="85" y="1210"/>
                  </a:lnTo>
                  <a:lnTo>
                    <a:pt x="87" y="1214"/>
                  </a:lnTo>
                  <a:lnTo>
                    <a:pt x="85" y="1220"/>
                  </a:lnTo>
                  <a:lnTo>
                    <a:pt x="64" y="1264"/>
                  </a:lnTo>
                  <a:lnTo>
                    <a:pt x="58" y="1272"/>
                  </a:lnTo>
                  <a:lnTo>
                    <a:pt x="52" y="1272"/>
                  </a:lnTo>
                  <a:lnTo>
                    <a:pt x="48" y="1272"/>
                  </a:lnTo>
                  <a:lnTo>
                    <a:pt x="41" y="1264"/>
                  </a:lnTo>
                  <a:lnTo>
                    <a:pt x="41" y="1260"/>
                  </a:lnTo>
                  <a:lnTo>
                    <a:pt x="43" y="1254"/>
                  </a:lnTo>
                  <a:lnTo>
                    <a:pt x="43" y="1254"/>
                  </a:lnTo>
                  <a:close/>
                  <a:moveTo>
                    <a:pt x="83" y="1164"/>
                  </a:moveTo>
                  <a:lnTo>
                    <a:pt x="104" y="1118"/>
                  </a:lnTo>
                  <a:lnTo>
                    <a:pt x="110" y="1112"/>
                  </a:lnTo>
                  <a:lnTo>
                    <a:pt x="116" y="1110"/>
                  </a:lnTo>
                  <a:lnTo>
                    <a:pt x="119" y="1112"/>
                  </a:lnTo>
                  <a:lnTo>
                    <a:pt x="127" y="1118"/>
                  </a:lnTo>
                  <a:lnTo>
                    <a:pt x="127" y="1124"/>
                  </a:lnTo>
                  <a:lnTo>
                    <a:pt x="127" y="1127"/>
                  </a:lnTo>
                  <a:lnTo>
                    <a:pt x="106" y="1174"/>
                  </a:lnTo>
                  <a:lnTo>
                    <a:pt x="98" y="1179"/>
                  </a:lnTo>
                  <a:lnTo>
                    <a:pt x="94" y="1181"/>
                  </a:lnTo>
                  <a:lnTo>
                    <a:pt x="89" y="1179"/>
                  </a:lnTo>
                  <a:lnTo>
                    <a:pt x="83" y="1174"/>
                  </a:lnTo>
                  <a:lnTo>
                    <a:pt x="81" y="1168"/>
                  </a:lnTo>
                  <a:lnTo>
                    <a:pt x="83" y="1164"/>
                  </a:lnTo>
                  <a:lnTo>
                    <a:pt x="83" y="1164"/>
                  </a:lnTo>
                  <a:close/>
                  <a:moveTo>
                    <a:pt x="123" y="1072"/>
                  </a:moveTo>
                  <a:lnTo>
                    <a:pt x="144" y="1028"/>
                  </a:lnTo>
                  <a:lnTo>
                    <a:pt x="152" y="1020"/>
                  </a:lnTo>
                  <a:lnTo>
                    <a:pt x="156" y="1020"/>
                  </a:lnTo>
                  <a:lnTo>
                    <a:pt x="162" y="1020"/>
                  </a:lnTo>
                  <a:lnTo>
                    <a:pt x="167" y="1028"/>
                  </a:lnTo>
                  <a:lnTo>
                    <a:pt x="169" y="1031"/>
                  </a:lnTo>
                  <a:lnTo>
                    <a:pt x="167" y="1037"/>
                  </a:lnTo>
                  <a:lnTo>
                    <a:pt x="146" y="1083"/>
                  </a:lnTo>
                  <a:lnTo>
                    <a:pt x="141" y="1089"/>
                  </a:lnTo>
                  <a:lnTo>
                    <a:pt x="135" y="1089"/>
                  </a:lnTo>
                  <a:lnTo>
                    <a:pt x="131" y="1089"/>
                  </a:lnTo>
                  <a:lnTo>
                    <a:pt x="123" y="1081"/>
                  </a:lnTo>
                  <a:lnTo>
                    <a:pt x="123" y="1078"/>
                  </a:lnTo>
                  <a:lnTo>
                    <a:pt x="123" y="1072"/>
                  </a:lnTo>
                  <a:lnTo>
                    <a:pt x="123" y="1072"/>
                  </a:lnTo>
                  <a:close/>
                  <a:moveTo>
                    <a:pt x="166" y="982"/>
                  </a:moveTo>
                  <a:lnTo>
                    <a:pt x="187" y="935"/>
                  </a:lnTo>
                  <a:lnTo>
                    <a:pt x="192" y="930"/>
                  </a:lnTo>
                  <a:lnTo>
                    <a:pt x="198" y="928"/>
                  </a:lnTo>
                  <a:lnTo>
                    <a:pt x="202" y="930"/>
                  </a:lnTo>
                  <a:lnTo>
                    <a:pt x="210" y="937"/>
                  </a:lnTo>
                  <a:lnTo>
                    <a:pt x="210" y="941"/>
                  </a:lnTo>
                  <a:lnTo>
                    <a:pt x="208" y="947"/>
                  </a:lnTo>
                  <a:lnTo>
                    <a:pt x="189" y="991"/>
                  </a:lnTo>
                  <a:lnTo>
                    <a:pt x="181" y="999"/>
                  </a:lnTo>
                  <a:lnTo>
                    <a:pt x="177" y="999"/>
                  </a:lnTo>
                  <a:lnTo>
                    <a:pt x="171" y="997"/>
                  </a:lnTo>
                  <a:lnTo>
                    <a:pt x="166" y="991"/>
                  </a:lnTo>
                  <a:lnTo>
                    <a:pt x="164" y="985"/>
                  </a:lnTo>
                  <a:lnTo>
                    <a:pt x="166" y="982"/>
                  </a:lnTo>
                  <a:lnTo>
                    <a:pt x="166" y="982"/>
                  </a:lnTo>
                  <a:close/>
                  <a:moveTo>
                    <a:pt x="206" y="889"/>
                  </a:moveTo>
                  <a:lnTo>
                    <a:pt x="227" y="845"/>
                  </a:lnTo>
                  <a:lnTo>
                    <a:pt x="235" y="837"/>
                  </a:lnTo>
                  <a:lnTo>
                    <a:pt x="239" y="837"/>
                  </a:lnTo>
                  <a:lnTo>
                    <a:pt x="244" y="839"/>
                  </a:lnTo>
                  <a:lnTo>
                    <a:pt x="250" y="845"/>
                  </a:lnTo>
                  <a:lnTo>
                    <a:pt x="250" y="851"/>
                  </a:lnTo>
                  <a:lnTo>
                    <a:pt x="250" y="855"/>
                  </a:lnTo>
                  <a:lnTo>
                    <a:pt x="229" y="901"/>
                  </a:lnTo>
                  <a:lnTo>
                    <a:pt x="221" y="907"/>
                  </a:lnTo>
                  <a:lnTo>
                    <a:pt x="217" y="909"/>
                  </a:lnTo>
                  <a:lnTo>
                    <a:pt x="212" y="907"/>
                  </a:lnTo>
                  <a:lnTo>
                    <a:pt x="206" y="899"/>
                  </a:lnTo>
                  <a:lnTo>
                    <a:pt x="206" y="895"/>
                  </a:lnTo>
                  <a:lnTo>
                    <a:pt x="206" y="889"/>
                  </a:lnTo>
                  <a:lnTo>
                    <a:pt x="206" y="889"/>
                  </a:lnTo>
                  <a:close/>
                  <a:moveTo>
                    <a:pt x="248" y="799"/>
                  </a:moveTo>
                  <a:lnTo>
                    <a:pt x="267" y="753"/>
                  </a:lnTo>
                  <a:lnTo>
                    <a:pt x="275" y="747"/>
                  </a:lnTo>
                  <a:lnTo>
                    <a:pt x="279" y="747"/>
                  </a:lnTo>
                  <a:lnTo>
                    <a:pt x="285" y="747"/>
                  </a:lnTo>
                  <a:lnTo>
                    <a:pt x="290" y="755"/>
                  </a:lnTo>
                  <a:lnTo>
                    <a:pt x="292" y="759"/>
                  </a:lnTo>
                  <a:lnTo>
                    <a:pt x="290" y="764"/>
                  </a:lnTo>
                  <a:lnTo>
                    <a:pt x="269" y="809"/>
                  </a:lnTo>
                  <a:lnTo>
                    <a:pt x="263" y="816"/>
                  </a:lnTo>
                  <a:lnTo>
                    <a:pt x="258" y="816"/>
                  </a:lnTo>
                  <a:lnTo>
                    <a:pt x="254" y="816"/>
                  </a:lnTo>
                  <a:lnTo>
                    <a:pt x="248" y="809"/>
                  </a:lnTo>
                  <a:lnTo>
                    <a:pt x="246" y="805"/>
                  </a:lnTo>
                  <a:lnTo>
                    <a:pt x="248" y="799"/>
                  </a:lnTo>
                  <a:lnTo>
                    <a:pt x="248" y="799"/>
                  </a:lnTo>
                  <a:close/>
                  <a:moveTo>
                    <a:pt x="288" y="709"/>
                  </a:moveTo>
                  <a:lnTo>
                    <a:pt x="310" y="663"/>
                  </a:lnTo>
                  <a:lnTo>
                    <a:pt x="315" y="657"/>
                  </a:lnTo>
                  <a:lnTo>
                    <a:pt x="321" y="655"/>
                  </a:lnTo>
                  <a:lnTo>
                    <a:pt x="325" y="657"/>
                  </a:lnTo>
                  <a:lnTo>
                    <a:pt x="333" y="663"/>
                  </a:lnTo>
                  <a:lnTo>
                    <a:pt x="333" y="668"/>
                  </a:lnTo>
                  <a:lnTo>
                    <a:pt x="333" y="672"/>
                  </a:lnTo>
                  <a:lnTo>
                    <a:pt x="312" y="718"/>
                  </a:lnTo>
                  <a:lnTo>
                    <a:pt x="304" y="726"/>
                  </a:lnTo>
                  <a:lnTo>
                    <a:pt x="300" y="726"/>
                  </a:lnTo>
                  <a:lnTo>
                    <a:pt x="294" y="724"/>
                  </a:lnTo>
                  <a:lnTo>
                    <a:pt x="288" y="718"/>
                  </a:lnTo>
                  <a:lnTo>
                    <a:pt x="288" y="713"/>
                  </a:lnTo>
                  <a:lnTo>
                    <a:pt x="288" y="709"/>
                  </a:lnTo>
                  <a:lnTo>
                    <a:pt x="288" y="709"/>
                  </a:lnTo>
                  <a:close/>
                  <a:moveTo>
                    <a:pt x="329" y="617"/>
                  </a:moveTo>
                  <a:lnTo>
                    <a:pt x="350" y="572"/>
                  </a:lnTo>
                  <a:lnTo>
                    <a:pt x="358" y="565"/>
                  </a:lnTo>
                  <a:lnTo>
                    <a:pt x="361" y="565"/>
                  </a:lnTo>
                  <a:lnTo>
                    <a:pt x="367" y="565"/>
                  </a:lnTo>
                  <a:lnTo>
                    <a:pt x="373" y="572"/>
                  </a:lnTo>
                  <a:lnTo>
                    <a:pt x="375" y="576"/>
                  </a:lnTo>
                  <a:lnTo>
                    <a:pt x="373" y="582"/>
                  </a:lnTo>
                  <a:lnTo>
                    <a:pt x="352" y="628"/>
                  </a:lnTo>
                  <a:lnTo>
                    <a:pt x="346" y="634"/>
                  </a:lnTo>
                  <a:lnTo>
                    <a:pt x="340" y="636"/>
                  </a:lnTo>
                  <a:lnTo>
                    <a:pt x="336" y="634"/>
                  </a:lnTo>
                  <a:lnTo>
                    <a:pt x="329" y="626"/>
                  </a:lnTo>
                  <a:lnTo>
                    <a:pt x="329" y="622"/>
                  </a:lnTo>
                  <a:lnTo>
                    <a:pt x="329" y="617"/>
                  </a:lnTo>
                  <a:lnTo>
                    <a:pt x="329" y="617"/>
                  </a:lnTo>
                  <a:close/>
                  <a:moveTo>
                    <a:pt x="371" y="526"/>
                  </a:moveTo>
                  <a:lnTo>
                    <a:pt x="392" y="480"/>
                  </a:lnTo>
                  <a:lnTo>
                    <a:pt x="398" y="474"/>
                  </a:lnTo>
                  <a:lnTo>
                    <a:pt x="404" y="472"/>
                  </a:lnTo>
                  <a:lnTo>
                    <a:pt x="408" y="474"/>
                  </a:lnTo>
                  <a:lnTo>
                    <a:pt x="415" y="482"/>
                  </a:lnTo>
                  <a:lnTo>
                    <a:pt x="415" y="486"/>
                  </a:lnTo>
                  <a:lnTo>
                    <a:pt x="413" y="492"/>
                  </a:lnTo>
                  <a:lnTo>
                    <a:pt x="394" y="536"/>
                  </a:lnTo>
                  <a:lnTo>
                    <a:pt x="386" y="544"/>
                  </a:lnTo>
                  <a:lnTo>
                    <a:pt x="383" y="544"/>
                  </a:lnTo>
                  <a:lnTo>
                    <a:pt x="377" y="544"/>
                  </a:lnTo>
                  <a:lnTo>
                    <a:pt x="371" y="536"/>
                  </a:lnTo>
                  <a:lnTo>
                    <a:pt x="369" y="530"/>
                  </a:lnTo>
                  <a:lnTo>
                    <a:pt x="371" y="526"/>
                  </a:lnTo>
                  <a:lnTo>
                    <a:pt x="371" y="526"/>
                  </a:lnTo>
                  <a:close/>
                  <a:moveTo>
                    <a:pt x="411" y="436"/>
                  </a:moveTo>
                  <a:lnTo>
                    <a:pt x="423" y="409"/>
                  </a:lnTo>
                  <a:lnTo>
                    <a:pt x="427" y="405"/>
                  </a:lnTo>
                  <a:lnTo>
                    <a:pt x="442" y="390"/>
                  </a:lnTo>
                  <a:lnTo>
                    <a:pt x="452" y="388"/>
                  </a:lnTo>
                  <a:lnTo>
                    <a:pt x="459" y="392"/>
                  </a:lnTo>
                  <a:lnTo>
                    <a:pt x="463" y="399"/>
                  </a:lnTo>
                  <a:lnTo>
                    <a:pt x="459" y="409"/>
                  </a:lnTo>
                  <a:lnTo>
                    <a:pt x="444" y="424"/>
                  </a:lnTo>
                  <a:lnTo>
                    <a:pt x="446" y="421"/>
                  </a:lnTo>
                  <a:lnTo>
                    <a:pt x="434" y="446"/>
                  </a:lnTo>
                  <a:lnTo>
                    <a:pt x="429" y="451"/>
                  </a:lnTo>
                  <a:lnTo>
                    <a:pt x="423" y="453"/>
                  </a:lnTo>
                  <a:lnTo>
                    <a:pt x="419" y="451"/>
                  </a:lnTo>
                  <a:lnTo>
                    <a:pt x="411" y="446"/>
                  </a:lnTo>
                  <a:lnTo>
                    <a:pt x="411" y="440"/>
                  </a:lnTo>
                  <a:lnTo>
                    <a:pt x="411" y="436"/>
                  </a:lnTo>
                  <a:lnTo>
                    <a:pt x="411" y="436"/>
                  </a:lnTo>
                  <a:close/>
                  <a:moveTo>
                    <a:pt x="479" y="355"/>
                  </a:moveTo>
                  <a:lnTo>
                    <a:pt x="515" y="323"/>
                  </a:lnTo>
                  <a:lnTo>
                    <a:pt x="523" y="319"/>
                  </a:lnTo>
                  <a:lnTo>
                    <a:pt x="532" y="323"/>
                  </a:lnTo>
                  <a:lnTo>
                    <a:pt x="536" y="332"/>
                  </a:lnTo>
                  <a:lnTo>
                    <a:pt x="532" y="340"/>
                  </a:lnTo>
                  <a:lnTo>
                    <a:pt x="496" y="375"/>
                  </a:lnTo>
                  <a:lnTo>
                    <a:pt x="486" y="378"/>
                  </a:lnTo>
                  <a:lnTo>
                    <a:pt x="479" y="375"/>
                  </a:lnTo>
                  <a:lnTo>
                    <a:pt x="475" y="365"/>
                  </a:lnTo>
                  <a:lnTo>
                    <a:pt x="479" y="355"/>
                  </a:lnTo>
                  <a:lnTo>
                    <a:pt x="479" y="355"/>
                  </a:lnTo>
                  <a:close/>
                  <a:moveTo>
                    <a:pt x="552" y="288"/>
                  </a:moveTo>
                  <a:lnTo>
                    <a:pt x="586" y="253"/>
                  </a:lnTo>
                  <a:lnTo>
                    <a:pt x="596" y="250"/>
                  </a:lnTo>
                  <a:lnTo>
                    <a:pt x="605" y="253"/>
                  </a:lnTo>
                  <a:lnTo>
                    <a:pt x="607" y="263"/>
                  </a:lnTo>
                  <a:lnTo>
                    <a:pt x="603" y="271"/>
                  </a:lnTo>
                  <a:lnTo>
                    <a:pt x="569" y="305"/>
                  </a:lnTo>
                  <a:lnTo>
                    <a:pt x="559" y="309"/>
                  </a:lnTo>
                  <a:lnTo>
                    <a:pt x="550" y="305"/>
                  </a:lnTo>
                  <a:lnTo>
                    <a:pt x="548" y="296"/>
                  </a:lnTo>
                  <a:lnTo>
                    <a:pt x="552" y="288"/>
                  </a:lnTo>
                  <a:lnTo>
                    <a:pt x="552" y="288"/>
                  </a:lnTo>
                  <a:close/>
                  <a:moveTo>
                    <a:pt x="623" y="219"/>
                  </a:moveTo>
                  <a:lnTo>
                    <a:pt x="659" y="184"/>
                  </a:lnTo>
                  <a:lnTo>
                    <a:pt x="669" y="180"/>
                  </a:lnTo>
                  <a:lnTo>
                    <a:pt x="676" y="184"/>
                  </a:lnTo>
                  <a:lnTo>
                    <a:pt x="680" y="194"/>
                  </a:lnTo>
                  <a:lnTo>
                    <a:pt x="676" y="202"/>
                  </a:lnTo>
                  <a:lnTo>
                    <a:pt x="640" y="236"/>
                  </a:lnTo>
                  <a:lnTo>
                    <a:pt x="632" y="240"/>
                  </a:lnTo>
                  <a:lnTo>
                    <a:pt x="623" y="236"/>
                  </a:lnTo>
                  <a:lnTo>
                    <a:pt x="619" y="227"/>
                  </a:lnTo>
                  <a:lnTo>
                    <a:pt x="623" y="219"/>
                  </a:lnTo>
                  <a:lnTo>
                    <a:pt x="623" y="219"/>
                  </a:lnTo>
                  <a:close/>
                  <a:moveTo>
                    <a:pt x="696" y="150"/>
                  </a:moveTo>
                  <a:lnTo>
                    <a:pt x="732" y="115"/>
                  </a:lnTo>
                  <a:lnTo>
                    <a:pt x="742" y="111"/>
                  </a:lnTo>
                  <a:lnTo>
                    <a:pt x="749" y="115"/>
                  </a:lnTo>
                  <a:lnTo>
                    <a:pt x="753" y="125"/>
                  </a:lnTo>
                  <a:lnTo>
                    <a:pt x="749" y="134"/>
                  </a:lnTo>
                  <a:lnTo>
                    <a:pt x="713" y="167"/>
                  </a:lnTo>
                  <a:lnTo>
                    <a:pt x="703" y="171"/>
                  </a:lnTo>
                  <a:lnTo>
                    <a:pt x="696" y="167"/>
                  </a:lnTo>
                  <a:lnTo>
                    <a:pt x="692" y="159"/>
                  </a:lnTo>
                  <a:lnTo>
                    <a:pt x="696" y="150"/>
                  </a:lnTo>
                  <a:lnTo>
                    <a:pt x="696" y="150"/>
                  </a:lnTo>
                  <a:close/>
                  <a:moveTo>
                    <a:pt x="769" y="81"/>
                  </a:moveTo>
                  <a:lnTo>
                    <a:pt x="805" y="46"/>
                  </a:lnTo>
                  <a:lnTo>
                    <a:pt x="813" y="44"/>
                  </a:lnTo>
                  <a:lnTo>
                    <a:pt x="822" y="48"/>
                  </a:lnTo>
                  <a:lnTo>
                    <a:pt x="826" y="56"/>
                  </a:lnTo>
                  <a:lnTo>
                    <a:pt x="821" y="65"/>
                  </a:lnTo>
                  <a:lnTo>
                    <a:pt x="786" y="100"/>
                  </a:lnTo>
                  <a:lnTo>
                    <a:pt x="776" y="102"/>
                  </a:lnTo>
                  <a:lnTo>
                    <a:pt x="767" y="98"/>
                  </a:lnTo>
                  <a:lnTo>
                    <a:pt x="765" y="90"/>
                  </a:lnTo>
                  <a:lnTo>
                    <a:pt x="769" y="81"/>
                  </a:lnTo>
                  <a:lnTo>
                    <a:pt x="769" y="81"/>
                  </a:lnTo>
                  <a:close/>
                  <a:moveTo>
                    <a:pt x="840" y="11"/>
                  </a:moveTo>
                  <a:lnTo>
                    <a:pt x="851" y="2"/>
                  </a:lnTo>
                  <a:lnTo>
                    <a:pt x="859" y="0"/>
                  </a:lnTo>
                  <a:lnTo>
                    <a:pt x="867" y="2"/>
                  </a:lnTo>
                  <a:lnTo>
                    <a:pt x="895" y="19"/>
                  </a:lnTo>
                  <a:lnTo>
                    <a:pt x="901" y="27"/>
                  </a:lnTo>
                  <a:lnTo>
                    <a:pt x="903" y="33"/>
                  </a:lnTo>
                  <a:lnTo>
                    <a:pt x="901" y="36"/>
                  </a:lnTo>
                  <a:lnTo>
                    <a:pt x="894" y="42"/>
                  </a:lnTo>
                  <a:lnTo>
                    <a:pt x="888" y="42"/>
                  </a:lnTo>
                  <a:lnTo>
                    <a:pt x="884" y="40"/>
                  </a:lnTo>
                  <a:lnTo>
                    <a:pt x="853" y="23"/>
                  </a:lnTo>
                  <a:lnTo>
                    <a:pt x="869" y="21"/>
                  </a:lnTo>
                  <a:lnTo>
                    <a:pt x="857" y="31"/>
                  </a:lnTo>
                  <a:lnTo>
                    <a:pt x="849" y="35"/>
                  </a:lnTo>
                  <a:lnTo>
                    <a:pt x="840" y="31"/>
                  </a:lnTo>
                  <a:lnTo>
                    <a:pt x="836" y="21"/>
                  </a:lnTo>
                  <a:lnTo>
                    <a:pt x="840" y="11"/>
                  </a:lnTo>
                  <a:lnTo>
                    <a:pt x="840" y="11"/>
                  </a:lnTo>
                  <a:close/>
                  <a:moveTo>
                    <a:pt x="940" y="46"/>
                  </a:moveTo>
                  <a:lnTo>
                    <a:pt x="982" y="73"/>
                  </a:lnTo>
                  <a:lnTo>
                    <a:pt x="988" y="81"/>
                  </a:lnTo>
                  <a:lnTo>
                    <a:pt x="988" y="84"/>
                  </a:lnTo>
                  <a:lnTo>
                    <a:pt x="986" y="90"/>
                  </a:lnTo>
                  <a:lnTo>
                    <a:pt x="978" y="96"/>
                  </a:lnTo>
                  <a:lnTo>
                    <a:pt x="972" y="96"/>
                  </a:lnTo>
                  <a:lnTo>
                    <a:pt x="968" y="94"/>
                  </a:lnTo>
                  <a:lnTo>
                    <a:pt x="968" y="94"/>
                  </a:lnTo>
                  <a:lnTo>
                    <a:pt x="926" y="67"/>
                  </a:lnTo>
                  <a:lnTo>
                    <a:pt x="920" y="59"/>
                  </a:lnTo>
                  <a:lnTo>
                    <a:pt x="920" y="56"/>
                  </a:lnTo>
                  <a:lnTo>
                    <a:pt x="922" y="50"/>
                  </a:lnTo>
                  <a:lnTo>
                    <a:pt x="930" y="44"/>
                  </a:lnTo>
                  <a:lnTo>
                    <a:pt x="934" y="44"/>
                  </a:lnTo>
                  <a:lnTo>
                    <a:pt x="940" y="46"/>
                  </a:lnTo>
                  <a:lnTo>
                    <a:pt x="940" y="46"/>
                  </a:lnTo>
                  <a:close/>
                  <a:moveTo>
                    <a:pt x="1024" y="98"/>
                  </a:moveTo>
                  <a:lnTo>
                    <a:pt x="1066" y="125"/>
                  </a:lnTo>
                  <a:lnTo>
                    <a:pt x="1072" y="132"/>
                  </a:lnTo>
                  <a:lnTo>
                    <a:pt x="1072" y="136"/>
                  </a:lnTo>
                  <a:lnTo>
                    <a:pt x="1070" y="142"/>
                  </a:lnTo>
                  <a:lnTo>
                    <a:pt x="1063" y="148"/>
                  </a:lnTo>
                  <a:lnTo>
                    <a:pt x="1059" y="148"/>
                  </a:lnTo>
                  <a:lnTo>
                    <a:pt x="1053" y="146"/>
                  </a:lnTo>
                  <a:lnTo>
                    <a:pt x="1011" y="119"/>
                  </a:lnTo>
                  <a:lnTo>
                    <a:pt x="1005" y="111"/>
                  </a:lnTo>
                  <a:lnTo>
                    <a:pt x="1005" y="107"/>
                  </a:lnTo>
                  <a:lnTo>
                    <a:pt x="1007" y="102"/>
                  </a:lnTo>
                  <a:lnTo>
                    <a:pt x="1015" y="96"/>
                  </a:lnTo>
                  <a:lnTo>
                    <a:pt x="1020" y="96"/>
                  </a:lnTo>
                  <a:lnTo>
                    <a:pt x="1024" y="98"/>
                  </a:lnTo>
                  <a:lnTo>
                    <a:pt x="1024" y="98"/>
                  </a:lnTo>
                  <a:close/>
                  <a:moveTo>
                    <a:pt x="1109" y="150"/>
                  </a:moveTo>
                  <a:lnTo>
                    <a:pt x="1151" y="177"/>
                  </a:lnTo>
                  <a:lnTo>
                    <a:pt x="1157" y="184"/>
                  </a:lnTo>
                  <a:lnTo>
                    <a:pt x="1157" y="190"/>
                  </a:lnTo>
                  <a:lnTo>
                    <a:pt x="1157" y="194"/>
                  </a:lnTo>
                  <a:lnTo>
                    <a:pt x="1149" y="200"/>
                  </a:lnTo>
                  <a:lnTo>
                    <a:pt x="1143" y="200"/>
                  </a:lnTo>
                  <a:lnTo>
                    <a:pt x="1139" y="198"/>
                  </a:lnTo>
                  <a:lnTo>
                    <a:pt x="1095" y="173"/>
                  </a:lnTo>
                  <a:lnTo>
                    <a:pt x="1091" y="165"/>
                  </a:lnTo>
                  <a:lnTo>
                    <a:pt x="1089" y="159"/>
                  </a:lnTo>
                  <a:lnTo>
                    <a:pt x="1091" y="156"/>
                  </a:lnTo>
                  <a:lnTo>
                    <a:pt x="1099" y="150"/>
                  </a:lnTo>
                  <a:lnTo>
                    <a:pt x="1105" y="150"/>
                  </a:lnTo>
                  <a:lnTo>
                    <a:pt x="1109" y="150"/>
                  </a:lnTo>
                  <a:lnTo>
                    <a:pt x="1109" y="150"/>
                  </a:lnTo>
                  <a:close/>
                  <a:moveTo>
                    <a:pt x="1195" y="204"/>
                  </a:moveTo>
                  <a:lnTo>
                    <a:pt x="1237" y="229"/>
                  </a:lnTo>
                  <a:lnTo>
                    <a:pt x="1243" y="236"/>
                  </a:lnTo>
                  <a:lnTo>
                    <a:pt x="1243" y="242"/>
                  </a:lnTo>
                  <a:lnTo>
                    <a:pt x="1241" y="246"/>
                  </a:lnTo>
                  <a:lnTo>
                    <a:pt x="1234" y="252"/>
                  </a:lnTo>
                  <a:lnTo>
                    <a:pt x="1228" y="252"/>
                  </a:lnTo>
                  <a:lnTo>
                    <a:pt x="1224" y="250"/>
                  </a:lnTo>
                  <a:lnTo>
                    <a:pt x="1182" y="225"/>
                  </a:lnTo>
                  <a:lnTo>
                    <a:pt x="1176" y="217"/>
                  </a:lnTo>
                  <a:lnTo>
                    <a:pt x="1176" y="211"/>
                  </a:lnTo>
                  <a:lnTo>
                    <a:pt x="1178" y="207"/>
                  </a:lnTo>
                  <a:lnTo>
                    <a:pt x="1185" y="202"/>
                  </a:lnTo>
                  <a:lnTo>
                    <a:pt x="1189" y="202"/>
                  </a:lnTo>
                  <a:lnTo>
                    <a:pt x="1195" y="204"/>
                  </a:lnTo>
                  <a:lnTo>
                    <a:pt x="1195" y="204"/>
                  </a:lnTo>
                  <a:close/>
                  <a:moveTo>
                    <a:pt x="1280" y="255"/>
                  </a:moveTo>
                  <a:lnTo>
                    <a:pt x="1322" y="282"/>
                  </a:lnTo>
                  <a:lnTo>
                    <a:pt x="1328" y="290"/>
                  </a:lnTo>
                  <a:lnTo>
                    <a:pt x="1328" y="294"/>
                  </a:lnTo>
                  <a:lnTo>
                    <a:pt x="1326" y="298"/>
                  </a:lnTo>
                  <a:lnTo>
                    <a:pt x="1318" y="303"/>
                  </a:lnTo>
                  <a:lnTo>
                    <a:pt x="1314" y="303"/>
                  </a:lnTo>
                  <a:lnTo>
                    <a:pt x="1308" y="303"/>
                  </a:lnTo>
                  <a:lnTo>
                    <a:pt x="1266" y="277"/>
                  </a:lnTo>
                  <a:lnTo>
                    <a:pt x="1260" y="269"/>
                  </a:lnTo>
                  <a:lnTo>
                    <a:pt x="1260" y="263"/>
                  </a:lnTo>
                  <a:lnTo>
                    <a:pt x="1262" y="259"/>
                  </a:lnTo>
                  <a:lnTo>
                    <a:pt x="1270" y="253"/>
                  </a:lnTo>
                  <a:lnTo>
                    <a:pt x="1274" y="253"/>
                  </a:lnTo>
                  <a:lnTo>
                    <a:pt x="1280" y="255"/>
                  </a:lnTo>
                  <a:lnTo>
                    <a:pt x="1280" y="255"/>
                  </a:lnTo>
                  <a:close/>
                  <a:moveTo>
                    <a:pt x="1364" y="307"/>
                  </a:moveTo>
                  <a:lnTo>
                    <a:pt x="1406" y="334"/>
                  </a:lnTo>
                  <a:lnTo>
                    <a:pt x="1412" y="342"/>
                  </a:lnTo>
                  <a:lnTo>
                    <a:pt x="1412" y="346"/>
                  </a:lnTo>
                  <a:lnTo>
                    <a:pt x="1410" y="351"/>
                  </a:lnTo>
                  <a:lnTo>
                    <a:pt x="1403" y="357"/>
                  </a:lnTo>
                  <a:lnTo>
                    <a:pt x="1399" y="357"/>
                  </a:lnTo>
                  <a:lnTo>
                    <a:pt x="1395" y="355"/>
                  </a:lnTo>
                  <a:lnTo>
                    <a:pt x="1351" y="328"/>
                  </a:lnTo>
                  <a:lnTo>
                    <a:pt x="1345" y="321"/>
                  </a:lnTo>
                  <a:lnTo>
                    <a:pt x="1345" y="317"/>
                  </a:lnTo>
                  <a:lnTo>
                    <a:pt x="1347" y="311"/>
                  </a:lnTo>
                  <a:lnTo>
                    <a:pt x="1355" y="305"/>
                  </a:lnTo>
                  <a:lnTo>
                    <a:pt x="1360" y="305"/>
                  </a:lnTo>
                  <a:lnTo>
                    <a:pt x="1364" y="307"/>
                  </a:lnTo>
                  <a:lnTo>
                    <a:pt x="1364" y="307"/>
                  </a:lnTo>
                  <a:close/>
                  <a:moveTo>
                    <a:pt x="1449" y="359"/>
                  </a:moveTo>
                  <a:lnTo>
                    <a:pt x="1493" y="386"/>
                  </a:lnTo>
                  <a:lnTo>
                    <a:pt x="1499" y="394"/>
                  </a:lnTo>
                  <a:lnTo>
                    <a:pt x="1499" y="399"/>
                  </a:lnTo>
                  <a:lnTo>
                    <a:pt x="1497" y="403"/>
                  </a:lnTo>
                  <a:lnTo>
                    <a:pt x="1489" y="409"/>
                  </a:lnTo>
                  <a:lnTo>
                    <a:pt x="1483" y="409"/>
                  </a:lnTo>
                  <a:lnTo>
                    <a:pt x="1479" y="407"/>
                  </a:lnTo>
                  <a:lnTo>
                    <a:pt x="1437" y="380"/>
                  </a:lnTo>
                  <a:lnTo>
                    <a:pt x="1431" y="373"/>
                  </a:lnTo>
                  <a:lnTo>
                    <a:pt x="1431" y="369"/>
                  </a:lnTo>
                  <a:lnTo>
                    <a:pt x="1433" y="363"/>
                  </a:lnTo>
                  <a:lnTo>
                    <a:pt x="1441" y="359"/>
                  </a:lnTo>
                  <a:lnTo>
                    <a:pt x="1445" y="357"/>
                  </a:lnTo>
                  <a:lnTo>
                    <a:pt x="1449" y="359"/>
                  </a:lnTo>
                  <a:lnTo>
                    <a:pt x="1449" y="359"/>
                  </a:lnTo>
                  <a:close/>
                  <a:moveTo>
                    <a:pt x="1535" y="413"/>
                  </a:moveTo>
                  <a:lnTo>
                    <a:pt x="1577" y="438"/>
                  </a:lnTo>
                  <a:lnTo>
                    <a:pt x="1583" y="446"/>
                  </a:lnTo>
                  <a:lnTo>
                    <a:pt x="1583" y="451"/>
                  </a:lnTo>
                  <a:lnTo>
                    <a:pt x="1581" y="455"/>
                  </a:lnTo>
                  <a:lnTo>
                    <a:pt x="1573" y="461"/>
                  </a:lnTo>
                  <a:lnTo>
                    <a:pt x="1570" y="461"/>
                  </a:lnTo>
                  <a:lnTo>
                    <a:pt x="1564" y="459"/>
                  </a:lnTo>
                  <a:lnTo>
                    <a:pt x="1522" y="434"/>
                  </a:lnTo>
                  <a:lnTo>
                    <a:pt x="1516" y="426"/>
                  </a:lnTo>
                  <a:lnTo>
                    <a:pt x="1516" y="421"/>
                  </a:lnTo>
                  <a:lnTo>
                    <a:pt x="1518" y="417"/>
                  </a:lnTo>
                  <a:lnTo>
                    <a:pt x="1525" y="411"/>
                  </a:lnTo>
                  <a:lnTo>
                    <a:pt x="1529" y="411"/>
                  </a:lnTo>
                  <a:lnTo>
                    <a:pt x="1535" y="413"/>
                  </a:lnTo>
                  <a:lnTo>
                    <a:pt x="1535" y="413"/>
                  </a:lnTo>
                  <a:close/>
                  <a:moveTo>
                    <a:pt x="1620" y="465"/>
                  </a:moveTo>
                  <a:lnTo>
                    <a:pt x="1662" y="490"/>
                  </a:lnTo>
                  <a:lnTo>
                    <a:pt x="1668" y="497"/>
                  </a:lnTo>
                  <a:lnTo>
                    <a:pt x="1668" y="503"/>
                  </a:lnTo>
                  <a:lnTo>
                    <a:pt x="1666" y="507"/>
                  </a:lnTo>
                  <a:lnTo>
                    <a:pt x="1658" y="513"/>
                  </a:lnTo>
                  <a:lnTo>
                    <a:pt x="1654" y="513"/>
                  </a:lnTo>
                  <a:lnTo>
                    <a:pt x="1648" y="513"/>
                  </a:lnTo>
                  <a:lnTo>
                    <a:pt x="1606" y="486"/>
                  </a:lnTo>
                  <a:lnTo>
                    <a:pt x="1600" y="478"/>
                  </a:lnTo>
                  <a:lnTo>
                    <a:pt x="1600" y="472"/>
                  </a:lnTo>
                  <a:lnTo>
                    <a:pt x="1602" y="469"/>
                  </a:lnTo>
                  <a:lnTo>
                    <a:pt x="1610" y="463"/>
                  </a:lnTo>
                  <a:lnTo>
                    <a:pt x="1616" y="463"/>
                  </a:lnTo>
                  <a:lnTo>
                    <a:pt x="1620" y="465"/>
                  </a:lnTo>
                  <a:lnTo>
                    <a:pt x="1620" y="465"/>
                  </a:lnTo>
                  <a:close/>
                  <a:moveTo>
                    <a:pt x="1704" y="517"/>
                  </a:moveTo>
                  <a:lnTo>
                    <a:pt x="1714" y="522"/>
                  </a:lnTo>
                  <a:lnTo>
                    <a:pt x="1710" y="520"/>
                  </a:lnTo>
                  <a:lnTo>
                    <a:pt x="1748" y="530"/>
                  </a:lnTo>
                  <a:lnTo>
                    <a:pt x="1756" y="538"/>
                  </a:lnTo>
                  <a:lnTo>
                    <a:pt x="1758" y="542"/>
                  </a:lnTo>
                  <a:lnTo>
                    <a:pt x="1758" y="545"/>
                  </a:lnTo>
                  <a:lnTo>
                    <a:pt x="1752" y="553"/>
                  </a:lnTo>
                  <a:lnTo>
                    <a:pt x="1746" y="555"/>
                  </a:lnTo>
                  <a:lnTo>
                    <a:pt x="1743" y="555"/>
                  </a:lnTo>
                  <a:lnTo>
                    <a:pt x="1702" y="544"/>
                  </a:lnTo>
                  <a:lnTo>
                    <a:pt x="1700" y="544"/>
                  </a:lnTo>
                  <a:lnTo>
                    <a:pt x="1693" y="538"/>
                  </a:lnTo>
                  <a:lnTo>
                    <a:pt x="1687" y="530"/>
                  </a:lnTo>
                  <a:lnTo>
                    <a:pt x="1687" y="526"/>
                  </a:lnTo>
                  <a:lnTo>
                    <a:pt x="1687" y="520"/>
                  </a:lnTo>
                  <a:lnTo>
                    <a:pt x="1696" y="515"/>
                  </a:lnTo>
                  <a:lnTo>
                    <a:pt x="1700" y="515"/>
                  </a:lnTo>
                  <a:lnTo>
                    <a:pt x="1704" y="517"/>
                  </a:lnTo>
                  <a:lnTo>
                    <a:pt x="1704" y="517"/>
                  </a:lnTo>
                  <a:close/>
                  <a:moveTo>
                    <a:pt x="1796" y="544"/>
                  </a:moveTo>
                  <a:lnTo>
                    <a:pt x="1844" y="557"/>
                  </a:lnTo>
                  <a:lnTo>
                    <a:pt x="1852" y="563"/>
                  </a:lnTo>
                  <a:lnTo>
                    <a:pt x="1854" y="569"/>
                  </a:lnTo>
                  <a:lnTo>
                    <a:pt x="1854" y="572"/>
                  </a:lnTo>
                  <a:lnTo>
                    <a:pt x="1848" y="580"/>
                  </a:lnTo>
                  <a:lnTo>
                    <a:pt x="1844" y="582"/>
                  </a:lnTo>
                  <a:lnTo>
                    <a:pt x="1839" y="582"/>
                  </a:lnTo>
                  <a:lnTo>
                    <a:pt x="1791" y="569"/>
                  </a:lnTo>
                  <a:lnTo>
                    <a:pt x="1783" y="563"/>
                  </a:lnTo>
                  <a:lnTo>
                    <a:pt x="1781" y="559"/>
                  </a:lnTo>
                  <a:lnTo>
                    <a:pt x="1781" y="553"/>
                  </a:lnTo>
                  <a:lnTo>
                    <a:pt x="1783" y="549"/>
                  </a:lnTo>
                  <a:lnTo>
                    <a:pt x="1787" y="545"/>
                  </a:lnTo>
                  <a:lnTo>
                    <a:pt x="1792" y="544"/>
                  </a:lnTo>
                  <a:lnTo>
                    <a:pt x="1796" y="544"/>
                  </a:lnTo>
                  <a:lnTo>
                    <a:pt x="1796" y="544"/>
                  </a:lnTo>
                  <a:close/>
                  <a:moveTo>
                    <a:pt x="1892" y="570"/>
                  </a:moveTo>
                  <a:lnTo>
                    <a:pt x="1940" y="584"/>
                  </a:lnTo>
                  <a:lnTo>
                    <a:pt x="1948" y="590"/>
                  </a:lnTo>
                  <a:lnTo>
                    <a:pt x="1950" y="595"/>
                  </a:lnTo>
                  <a:lnTo>
                    <a:pt x="1950" y="599"/>
                  </a:lnTo>
                  <a:lnTo>
                    <a:pt x="1948" y="605"/>
                  </a:lnTo>
                  <a:lnTo>
                    <a:pt x="1944" y="607"/>
                  </a:lnTo>
                  <a:lnTo>
                    <a:pt x="1940" y="609"/>
                  </a:lnTo>
                  <a:lnTo>
                    <a:pt x="1935" y="609"/>
                  </a:lnTo>
                  <a:lnTo>
                    <a:pt x="1887" y="595"/>
                  </a:lnTo>
                  <a:lnTo>
                    <a:pt x="1879" y="590"/>
                  </a:lnTo>
                  <a:lnTo>
                    <a:pt x="1877" y="584"/>
                  </a:lnTo>
                  <a:lnTo>
                    <a:pt x="1877" y="580"/>
                  </a:lnTo>
                  <a:lnTo>
                    <a:pt x="1881" y="576"/>
                  </a:lnTo>
                  <a:lnTo>
                    <a:pt x="1883" y="572"/>
                  </a:lnTo>
                  <a:lnTo>
                    <a:pt x="1889" y="570"/>
                  </a:lnTo>
                  <a:lnTo>
                    <a:pt x="1892" y="570"/>
                  </a:lnTo>
                  <a:lnTo>
                    <a:pt x="1892" y="570"/>
                  </a:lnTo>
                  <a:close/>
                  <a:moveTo>
                    <a:pt x="1990" y="597"/>
                  </a:moveTo>
                  <a:lnTo>
                    <a:pt x="2038" y="611"/>
                  </a:lnTo>
                  <a:lnTo>
                    <a:pt x="2046" y="617"/>
                  </a:lnTo>
                  <a:lnTo>
                    <a:pt x="2046" y="622"/>
                  </a:lnTo>
                  <a:lnTo>
                    <a:pt x="2046" y="626"/>
                  </a:lnTo>
                  <a:lnTo>
                    <a:pt x="2044" y="630"/>
                  </a:lnTo>
                  <a:lnTo>
                    <a:pt x="2040" y="634"/>
                  </a:lnTo>
                  <a:lnTo>
                    <a:pt x="2036" y="636"/>
                  </a:lnTo>
                  <a:lnTo>
                    <a:pt x="2031" y="636"/>
                  </a:lnTo>
                  <a:lnTo>
                    <a:pt x="1983" y="622"/>
                  </a:lnTo>
                  <a:lnTo>
                    <a:pt x="1975" y="617"/>
                  </a:lnTo>
                  <a:lnTo>
                    <a:pt x="1973" y="611"/>
                  </a:lnTo>
                  <a:lnTo>
                    <a:pt x="1975" y="607"/>
                  </a:lnTo>
                  <a:lnTo>
                    <a:pt x="1977" y="601"/>
                  </a:lnTo>
                  <a:lnTo>
                    <a:pt x="1981" y="599"/>
                  </a:lnTo>
                  <a:lnTo>
                    <a:pt x="1985" y="597"/>
                  </a:lnTo>
                  <a:lnTo>
                    <a:pt x="1990" y="597"/>
                  </a:lnTo>
                  <a:lnTo>
                    <a:pt x="1990" y="597"/>
                  </a:lnTo>
                  <a:close/>
                  <a:moveTo>
                    <a:pt x="2086" y="624"/>
                  </a:moveTo>
                  <a:lnTo>
                    <a:pt x="2134" y="638"/>
                  </a:lnTo>
                  <a:lnTo>
                    <a:pt x="2142" y="643"/>
                  </a:lnTo>
                  <a:lnTo>
                    <a:pt x="2142" y="647"/>
                  </a:lnTo>
                  <a:lnTo>
                    <a:pt x="2142" y="653"/>
                  </a:lnTo>
                  <a:lnTo>
                    <a:pt x="2140" y="657"/>
                  </a:lnTo>
                  <a:lnTo>
                    <a:pt x="2136" y="661"/>
                  </a:lnTo>
                  <a:lnTo>
                    <a:pt x="2132" y="663"/>
                  </a:lnTo>
                  <a:lnTo>
                    <a:pt x="2127" y="661"/>
                  </a:lnTo>
                  <a:lnTo>
                    <a:pt x="2079" y="649"/>
                  </a:lnTo>
                  <a:lnTo>
                    <a:pt x="2071" y="643"/>
                  </a:lnTo>
                  <a:lnTo>
                    <a:pt x="2071" y="638"/>
                  </a:lnTo>
                  <a:lnTo>
                    <a:pt x="2071" y="634"/>
                  </a:lnTo>
                  <a:lnTo>
                    <a:pt x="2073" y="628"/>
                  </a:lnTo>
                  <a:lnTo>
                    <a:pt x="2077" y="626"/>
                  </a:lnTo>
                  <a:lnTo>
                    <a:pt x="2081" y="624"/>
                  </a:lnTo>
                  <a:lnTo>
                    <a:pt x="2086" y="624"/>
                  </a:lnTo>
                  <a:lnTo>
                    <a:pt x="2086" y="624"/>
                  </a:lnTo>
                  <a:close/>
                  <a:moveTo>
                    <a:pt x="2182" y="651"/>
                  </a:moveTo>
                  <a:lnTo>
                    <a:pt x="2230" y="665"/>
                  </a:lnTo>
                  <a:lnTo>
                    <a:pt x="2238" y="670"/>
                  </a:lnTo>
                  <a:lnTo>
                    <a:pt x="2240" y="674"/>
                  </a:lnTo>
                  <a:lnTo>
                    <a:pt x="2238" y="680"/>
                  </a:lnTo>
                  <a:lnTo>
                    <a:pt x="2236" y="684"/>
                  </a:lnTo>
                  <a:lnTo>
                    <a:pt x="2232" y="688"/>
                  </a:lnTo>
                  <a:lnTo>
                    <a:pt x="2228" y="690"/>
                  </a:lnTo>
                  <a:lnTo>
                    <a:pt x="2223" y="688"/>
                  </a:lnTo>
                  <a:lnTo>
                    <a:pt x="2175" y="674"/>
                  </a:lnTo>
                  <a:lnTo>
                    <a:pt x="2167" y="668"/>
                  </a:lnTo>
                  <a:lnTo>
                    <a:pt x="2167" y="665"/>
                  </a:lnTo>
                  <a:lnTo>
                    <a:pt x="2167" y="659"/>
                  </a:lnTo>
                  <a:lnTo>
                    <a:pt x="2169" y="655"/>
                  </a:lnTo>
                  <a:lnTo>
                    <a:pt x="2173" y="653"/>
                  </a:lnTo>
                  <a:lnTo>
                    <a:pt x="2177" y="651"/>
                  </a:lnTo>
                  <a:lnTo>
                    <a:pt x="2182" y="651"/>
                  </a:lnTo>
                  <a:lnTo>
                    <a:pt x="2182" y="651"/>
                  </a:lnTo>
                  <a:close/>
                  <a:moveTo>
                    <a:pt x="2278" y="678"/>
                  </a:moveTo>
                  <a:lnTo>
                    <a:pt x="2326" y="691"/>
                  </a:lnTo>
                  <a:lnTo>
                    <a:pt x="2334" y="697"/>
                  </a:lnTo>
                  <a:lnTo>
                    <a:pt x="2336" y="701"/>
                  </a:lnTo>
                  <a:lnTo>
                    <a:pt x="2334" y="707"/>
                  </a:lnTo>
                  <a:lnTo>
                    <a:pt x="2332" y="711"/>
                  </a:lnTo>
                  <a:lnTo>
                    <a:pt x="2328" y="715"/>
                  </a:lnTo>
                  <a:lnTo>
                    <a:pt x="2325" y="715"/>
                  </a:lnTo>
                  <a:lnTo>
                    <a:pt x="2319" y="715"/>
                  </a:lnTo>
                  <a:lnTo>
                    <a:pt x="2271" y="701"/>
                  </a:lnTo>
                  <a:lnTo>
                    <a:pt x="2265" y="695"/>
                  </a:lnTo>
                  <a:lnTo>
                    <a:pt x="2263" y="691"/>
                  </a:lnTo>
                  <a:lnTo>
                    <a:pt x="2263" y="686"/>
                  </a:lnTo>
                  <a:lnTo>
                    <a:pt x="2265" y="682"/>
                  </a:lnTo>
                  <a:lnTo>
                    <a:pt x="2269" y="678"/>
                  </a:lnTo>
                  <a:lnTo>
                    <a:pt x="2273" y="678"/>
                  </a:lnTo>
                  <a:lnTo>
                    <a:pt x="2278" y="678"/>
                  </a:lnTo>
                  <a:lnTo>
                    <a:pt x="2278" y="678"/>
                  </a:lnTo>
                  <a:close/>
                  <a:moveTo>
                    <a:pt x="2374" y="705"/>
                  </a:moveTo>
                  <a:lnTo>
                    <a:pt x="2423" y="718"/>
                  </a:lnTo>
                  <a:lnTo>
                    <a:pt x="2430" y="724"/>
                  </a:lnTo>
                  <a:lnTo>
                    <a:pt x="2432" y="728"/>
                  </a:lnTo>
                  <a:lnTo>
                    <a:pt x="2432" y="734"/>
                  </a:lnTo>
                  <a:lnTo>
                    <a:pt x="2426" y="741"/>
                  </a:lnTo>
                  <a:lnTo>
                    <a:pt x="2421" y="741"/>
                  </a:lnTo>
                  <a:lnTo>
                    <a:pt x="2417" y="741"/>
                  </a:lnTo>
                  <a:lnTo>
                    <a:pt x="2369" y="728"/>
                  </a:lnTo>
                  <a:lnTo>
                    <a:pt x="2361" y="722"/>
                  </a:lnTo>
                  <a:lnTo>
                    <a:pt x="2359" y="718"/>
                  </a:lnTo>
                  <a:lnTo>
                    <a:pt x="2359" y="713"/>
                  </a:lnTo>
                  <a:lnTo>
                    <a:pt x="2365" y="705"/>
                  </a:lnTo>
                  <a:lnTo>
                    <a:pt x="2369" y="703"/>
                  </a:lnTo>
                  <a:lnTo>
                    <a:pt x="2374" y="705"/>
                  </a:lnTo>
                  <a:lnTo>
                    <a:pt x="2374" y="705"/>
                  </a:lnTo>
                  <a:close/>
                  <a:moveTo>
                    <a:pt x="2471" y="730"/>
                  </a:moveTo>
                  <a:lnTo>
                    <a:pt x="2519" y="743"/>
                  </a:lnTo>
                  <a:lnTo>
                    <a:pt x="2524" y="747"/>
                  </a:lnTo>
                  <a:lnTo>
                    <a:pt x="2526" y="749"/>
                  </a:lnTo>
                  <a:lnTo>
                    <a:pt x="2528" y="755"/>
                  </a:lnTo>
                  <a:lnTo>
                    <a:pt x="2528" y="759"/>
                  </a:lnTo>
                  <a:lnTo>
                    <a:pt x="2522" y="766"/>
                  </a:lnTo>
                  <a:lnTo>
                    <a:pt x="2517" y="768"/>
                  </a:lnTo>
                  <a:lnTo>
                    <a:pt x="2513" y="768"/>
                  </a:lnTo>
                  <a:lnTo>
                    <a:pt x="2465" y="755"/>
                  </a:lnTo>
                  <a:lnTo>
                    <a:pt x="2457" y="749"/>
                  </a:lnTo>
                  <a:lnTo>
                    <a:pt x="2455" y="745"/>
                  </a:lnTo>
                  <a:lnTo>
                    <a:pt x="2455" y="739"/>
                  </a:lnTo>
                  <a:lnTo>
                    <a:pt x="2461" y="732"/>
                  </a:lnTo>
                  <a:lnTo>
                    <a:pt x="2467" y="730"/>
                  </a:lnTo>
                  <a:lnTo>
                    <a:pt x="2471" y="730"/>
                  </a:lnTo>
                  <a:lnTo>
                    <a:pt x="2471" y="730"/>
                  </a:lnTo>
                  <a:close/>
                  <a:moveTo>
                    <a:pt x="2567" y="757"/>
                  </a:moveTo>
                  <a:lnTo>
                    <a:pt x="2615" y="770"/>
                  </a:lnTo>
                  <a:lnTo>
                    <a:pt x="2620" y="772"/>
                  </a:lnTo>
                  <a:lnTo>
                    <a:pt x="2622" y="776"/>
                  </a:lnTo>
                  <a:lnTo>
                    <a:pt x="2624" y="782"/>
                  </a:lnTo>
                  <a:lnTo>
                    <a:pt x="2624" y="786"/>
                  </a:lnTo>
                  <a:lnTo>
                    <a:pt x="2618" y="793"/>
                  </a:lnTo>
                  <a:lnTo>
                    <a:pt x="2613" y="795"/>
                  </a:lnTo>
                  <a:lnTo>
                    <a:pt x="2609" y="795"/>
                  </a:lnTo>
                  <a:lnTo>
                    <a:pt x="2561" y="782"/>
                  </a:lnTo>
                  <a:lnTo>
                    <a:pt x="2557" y="780"/>
                  </a:lnTo>
                  <a:lnTo>
                    <a:pt x="2553" y="776"/>
                  </a:lnTo>
                  <a:lnTo>
                    <a:pt x="2551" y="770"/>
                  </a:lnTo>
                  <a:lnTo>
                    <a:pt x="2551" y="766"/>
                  </a:lnTo>
                  <a:lnTo>
                    <a:pt x="2557" y="759"/>
                  </a:lnTo>
                  <a:lnTo>
                    <a:pt x="2563" y="757"/>
                  </a:lnTo>
                  <a:lnTo>
                    <a:pt x="2567" y="757"/>
                  </a:lnTo>
                  <a:lnTo>
                    <a:pt x="2567" y="757"/>
                  </a:lnTo>
                  <a:close/>
                  <a:moveTo>
                    <a:pt x="2663" y="784"/>
                  </a:moveTo>
                  <a:lnTo>
                    <a:pt x="2711" y="797"/>
                  </a:lnTo>
                  <a:lnTo>
                    <a:pt x="2716" y="799"/>
                  </a:lnTo>
                  <a:lnTo>
                    <a:pt x="2718" y="803"/>
                  </a:lnTo>
                  <a:lnTo>
                    <a:pt x="2720" y="809"/>
                  </a:lnTo>
                  <a:lnTo>
                    <a:pt x="2720" y="812"/>
                  </a:lnTo>
                  <a:lnTo>
                    <a:pt x="2714" y="820"/>
                  </a:lnTo>
                  <a:lnTo>
                    <a:pt x="2711" y="822"/>
                  </a:lnTo>
                  <a:lnTo>
                    <a:pt x="2705" y="822"/>
                  </a:lnTo>
                  <a:lnTo>
                    <a:pt x="2657" y="809"/>
                  </a:lnTo>
                  <a:lnTo>
                    <a:pt x="2653" y="807"/>
                  </a:lnTo>
                  <a:lnTo>
                    <a:pt x="2649" y="803"/>
                  </a:lnTo>
                  <a:lnTo>
                    <a:pt x="2647" y="797"/>
                  </a:lnTo>
                  <a:lnTo>
                    <a:pt x="2647" y="793"/>
                  </a:lnTo>
                  <a:lnTo>
                    <a:pt x="2653" y="786"/>
                  </a:lnTo>
                  <a:lnTo>
                    <a:pt x="2659" y="784"/>
                  </a:lnTo>
                  <a:lnTo>
                    <a:pt x="2663" y="784"/>
                  </a:lnTo>
                  <a:lnTo>
                    <a:pt x="2663" y="784"/>
                  </a:lnTo>
                  <a:close/>
                  <a:moveTo>
                    <a:pt x="2759" y="811"/>
                  </a:moveTo>
                  <a:lnTo>
                    <a:pt x="2809" y="824"/>
                  </a:lnTo>
                  <a:lnTo>
                    <a:pt x="2812" y="826"/>
                  </a:lnTo>
                  <a:lnTo>
                    <a:pt x="2814" y="830"/>
                  </a:lnTo>
                  <a:lnTo>
                    <a:pt x="2816" y="834"/>
                  </a:lnTo>
                  <a:lnTo>
                    <a:pt x="2816" y="839"/>
                  </a:lnTo>
                  <a:lnTo>
                    <a:pt x="2811" y="847"/>
                  </a:lnTo>
                  <a:lnTo>
                    <a:pt x="2807" y="849"/>
                  </a:lnTo>
                  <a:lnTo>
                    <a:pt x="2801" y="849"/>
                  </a:lnTo>
                  <a:lnTo>
                    <a:pt x="2753" y="836"/>
                  </a:lnTo>
                  <a:lnTo>
                    <a:pt x="2749" y="832"/>
                  </a:lnTo>
                  <a:lnTo>
                    <a:pt x="2745" y="830"/>
                  </a:lnTo>
                  <a:lnTo>
                    <a:pt x="2743" y="824"/>
                  </a:lnTo>
                  <a:lnTo>
                    <a:pt x="2743" y="820"/>
                  </a:lnTo>
                  <a:lnTo>
                    <a:pt x="2751" y="812"/>
                  </a:lnTo>
                  <a:lnTo>
                    <a:pt x="2755" y="811"/>
                  </a:lnTo>
                  <a:lnTo>
                    <a:pt x="2759" y="811"/>
                  </a:lnTo>
                  <a:lnTo>
                    <a:pt x="2759" y="811"/>
                  </a:lnTo>
                  <a:close/>
                  <a:moveTo>
                    <a:pt x="2857" y="837"/>
                  </a:moveTo>
                  <a:lnTo>
                    <a:pt x="2905" y="851"/>
                  </a:lnTo>
                  <a:lnTo>
                    <a:pt x="2912" y="857"/>
                  </a:lnTo>
                  <a:lnTo>
                    <a:pt x="2912" y="860"/>
                  </a:lnTo>
                  <a:lnTo>
                    <a:pt x="2912" y="866"/>
                  </a:lnTo>
                  <a:lnTo>
                    <a:pt x="2907" y="874"/>
                  </a:lnTo>
                  <a:lnTo>
                    <a:pt x="2903" y="876"/>
                  </a:lnTo>
                  <a:lnTo>
                    <a:pt x="2897" y="874"/>
                  </a:lnTo>
                  <a:lnTo>
                    <a:pt x="2849" y="860"/>
                  </a:lnTo>
                  <a:lnTo>
                    <a:pt x="2845" y="859"/>
                  </a:lnTo>
                  <a:lnTo>
                    <a:pt x="2841" y="855"/>
                  </a:lnTo>
                  <a:lnTo>
                    <a:pt x="2839" y="851"/>
                  </a:lnTo>
                  <a:lnTo>
                    <a:pt x="2841" y="845"/>
                  </a:lnTo>
                  <a:lnTo>
                    <a:pt x="2847" y="839"/>
                  </a:lnTo>
                  <a:lnTo>
                    <a:pt x="2851" y="837"/>
                  </a:lnTo>
                  <a:lnTo>
                    <a:pt x="2857" y="837"/>
                  </a:lnTo>
                  <a:lnTo>
                    <a:pt x="2857" y="837"/>
                  </a:lnTo>
                  <a:close/>
                  <a:moveTo>
                    <a:pt x="2953" y="864"/>
                  </a:moveTo>
                  <a:lnTo>
                    <a:pt x="3001" y="878"/>
                  </a:lnTo>
                  <a:lnTo>
                    <a:pt x="3008" y="884"/>
                  </a:lnTo>
                  <a:lnTo>
                    <a:pt x="3008" y="887"/>
                  </a:lnTo>
                  <a:lnTo>
                    <a:pt x="3008" y="893"/>
                  </a:lnTo>
                  <a:lnTo>
                    <a:pt x="3003" y="901"/>
                  </a:lnTo>
                  <a:lnTo>
                    <a:pt x="2999" y="901"/>
                  </a:lnTo>
                  <a:lnTo>
                    <a:pt x="2993" y="901"/>
                  </a:lnTo>
                  <a:lnTo>
                    <a:pt x="2945" y="887"/>
                  </a:lnTo>
                  <a:lnTo>
                    <a:pt x="2937" y="882"/>
                  </a:lnTo>
                  <a:lnTo>
                    <a:pt x="2937" y="878"/>
                  </a:lnTo>
                  <a:lnTo>
                    <a:pt x="2937" y="872"/>
                  </a:lnTo>
                  <a:lnTo>
                    <a:pt x="2943" y="864"/>
                  </a:lnTo>
                  <a:lnTo>
                    <a:pt x="2947" y="864"/>
                  </a:lnTo>
                  <a:lnTo>
                    <a:pt x="2953" y="864"/>
                  </a:lnTo>
                  <a:lnTo>
                    <a:pt x="2953" y="864"/>
                  </a:lnTo>
                  <a:close/>
                  <a:moveTo>
                    <a:pt x="3049" y="891"/>
                  </a:moveTo>
                  <a:lnTo>
                    <a:pt x="3097" y="905"/>
                  </a:lnTo>
                  <a:lnTo>
                    <a:pt x="3104" y="910"/>
                  </a:lnTo>
                  <a:lnTo>
                    <a:pt x="3106" y="914"/>
                  </a:lnTo>
                  <a:lnTo>
                    <a:pt x="3104" y="920"/>
                  </a:lnTo>
                  <a:lnTo>
                    <a:pt x="3099" y="928"/>
                  </a:lnTo>
                  <a:lnTo>
                    <a:pt x="3095" y="928"/>
                  </a:lnTo>
                  <a:lnTo>
                    <a:pt x="3089" y="928"/>
                  </a:lnTo>
                  <a:lnTo>
                    <a:pt x="3041" y="914"/>
                  </a:lnTo>
                  <a:lnTo>
                    <a:pt x="3033" y="909"/>
                  </a:lnTo>
                  <a:lnTo>
                    <a:pt x="3033" y="905"/>
                  </a:lnTo>
                  <a:lnTo>
                    <a:pt x="3033" y="899"/>
                  </a:lnTo>
                  <a:lnTo>
                    <a:pt x="3039" y="891"/>
                  </a:lnTo>
                  <a:lnTo>
                    <a:pt x="3043" y="891"/>
                  </a:lnTo>
                  <a:lnTo>
                    <a:pt x="3049" y="891"/>
                  </a:lnTo>
                  <a:lnTo>
                    <a:pt x="3049" y="891"/>
                  </a:lnTo>
                  <a:close/>
                  <a:moveTo>
                    <a:pt x="3145" y="918"/>
                  </a:moveTo>
                  <a:lnTo>
                    <a:pt x="3193" y="930"/>
                  </a:lnTo>
                  <a:lnTo>
                    <a:pt x="3200" y="937"/>
                  </a:lnTo>
                  <a:lnTo>
                    <a:pt x="3202" y="941"/>
                  </a:lnTo>
                  <a:lnTo>
                    <a:pt x="3202" y="945"/>
                  </a:lnTo>
                  <a:lnTo>
                    <a:pt x="3195" y="953"/>
                  </a:lnTo>
                  <a:lnTo>
                    <a:pt x="3191" y="955"/>
                  </a:lnTo>
                  <a:lnTo>
                    <a:pt x="3187" y="955"/>
                  </a:lnTo>
                  <a:lnTo>
                    <a:pt x="3137" y="941"/>
                  </a:lnTo>
                  <a:lnTo>
                    <a:pt x="3131" y="935"/>
                  </a:lnTo>
                  <a:lnTo>
                    <a:pt x="3129" y="932"/>
                  </a:lnTo>
                  <a:lnTo>
                    <a:pt x="3129" y="926"/>
                  </a:lnTo>
                  <a:lnTo>
                    <a:pt x="3135" y="918"/>
                  </a:lnTo>
                  <a:lnTo>
                    <a:pt x="3139" y="916"/>
                  </a:lnTo>
                  <a:lnTo>
                    <a:pt x="3145" y="918"/>
                  </a:lnTo>
                  <a:lnTo>
                    <a:pt x="3145" y="918"/>
                  </a:lnTo>
                  <a:close/>
                  <a:moveTo>
                    <a:pt x="3241" y="943"/>
                  </a:moveTo>
                  <a:lnTo>
                    <a:pt x="3289" y="957"/>
                  </a:lnTo>
                  <a:lnTo>
                    <a:pt x="3296" y="962"/>
                  </a:lnTo>
                  <a:lnTo>
                    <a:pt x="3298" y="968"/>
                  </a:lnTo>
                  <a:lnTo>
                    <a:pt x="3298" y="972"/>
                  </a:lnTo>
                  <a:lnTo>
                    <a:pt x="3293" y="980"/>
                  </a:lnTo>
                  <a:lnTo>
                    <a:pt x="3287" y="982"/>
                  </a:lnTo>
                  <a:lnTo>
                    <a:pt x="3283" y="982"/>
                  </a:lnTo>
                  <a:lnTo>
                    <a:pt x="3235" y="968"/>
                  </a:lnTo>
                  <a:lnTo>
                    <a:pt x="3227" y="962"/>
                  </a:lnTo>
                  <a:lnTo>
                    <a:pt x="3225" y="958"/>
                  </a:lnTo>
                  <a:lnTo>
                    <a:pt x="3225" y="953"/>
                  </a:lnTo>
                  <a:lnTo>
                    <a:pt x="3231" y="945"/>
                  </a:lnTo>
                  <a:lnTo>
                    <a:pt x="3237" y="943"/>
                  </a:lnTo>
                  <a:lnTo>
                    <a:pt x="3241" y="943"/>
                  </a:lnTo>
                  <a:lnTo>
                    <a:pt x="3241" y="943"/>
                  </a:lnTo>
                  <a:close/>
                  <a:moveTo>
                    <a:pt x="3337" y="970"/>
                  </a:moveTo>
                  <a:lnTo>
                    <a:pt x="3385" y="983"/>
                  </a:lnTo>
                  <a:lnTo>
                    <a:pt x="3393" y="989"/>
                  </a:lnTo>
                  <a:lnTo>
                    <a:pt x="3394" y="995"/>
                  </a:lnTo>
                  <a:lnTo>
                    <a:pt x="3394" y="999"/>
                  </a:lnTo>
                  <a:lnTo>
                    <a:pt x="3389" y="1006"/>
                  </a:lnTo>
                  <a:lnTo>
                    <a:pt x="3383" y="1008"/>
                  </a:lnTo>
                  <a:lnTo>
                    <a:pt x="3379" y="1008"/>
                  </a:lnTo>
                  <a:lnTo>
                    <a:pt x="3331" y="995"/>
                  </a:lnTo>
                  <a:lnTo>
                    <a:pt x="3323" y="989"/>
                  </a:lnTo>
                  <a:lnTo>
                    <a:pt x="3321" y="983"/>
                  </a:lnTo>
                  <a:lnTo>
                    <a:pt x="3321" y="980"/>
                  </a:lnTo>
                  <a:lnTo>
                    <a:pt x="3327" y="972"/>
                  </a:lnTo>
                  <a:lnTo>
                    <a:pt x="3333" y="970"/>
                  </a:lnTo>
                  <a:lnTo>
                    <a:pt x="3337" y="970"/>
                  </a:lnTo>
                  <a:lnTo>
                    <a:pt x="3337" y="970"/>
                  </a:lnTo>
                  <a:close/>
                </a:path>
              </a:pathLst>
            </a:custGeom>
            <a:solidFill>
              <a:srgbClr val="A6A6A6"/>
            </a:solidFill>
            <a:ln w="0">
              <a:solidFill>
                <a:srgbClr val="A6A6A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90" name="Freeform 99">
              <a:extLst>
                <a:ext uri="{FF2B5EF4-FFF2-40B4-BE49-F238E27FC236}">
                  <a16:creationId xmlns:a16="http://schemas.microsoft.com/office/drawing/2014/main" id="{FA84AA57-7D0A-47CF-99B7-E42FC0A15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7385" y="2184083"/>
              <a:ext cx="2690813" cy="1357312"/>
            </a:xfrm>
            <a:custGeom>
              <a:avLst/>
              <a:gdLst>
                <a:gd name="T0" fmla="*/ 0 w 3388"/>
                <a:gd name="T1" fmla="*/ 1710 h 1710"/>
                <a:gd name="T2" fmla="*/ 422 w 3388"/>
                <a:gd name="T3" fmla="*/ 517 h 1710"/>
                <a:gd name="T4" fmla="*/ 847 w 3388"/>
                <a:gd name="T5" fmla="*/ 0 h 1710"/>
                <a:gd name="T6" fmla="*/ 1694 w 3388"/>
                <a:gd name="T7" fmla="*/ 154 h 1710"/>
                <a:gd name="T8" fmla="*/ 3388 w 3388"/>
                <a:gd name="T9" fmla="*/ 924 h 1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88" h="1710">
                  <a:moveTo>
                    <a:pt x="0" y="1710"/>
                  </a:moveTo>
                  <a:lnTo>
                    <a:pt x="422" y="517"/>
                  </a:lnTo>
                  <a:lnTo>
                    <a:pt x="847" y="0"/>
                  </a:lnTo>
                  <a:lnTo>
                    <a:pt x="1694" y="154"/>
                  </a:lnTo>
                  <a:lnTo>
                    <a:pt x="3388" y="924"/>
                  </a:lnTo>
                </a:path>
              </a:pathLst>
            </a:custGeom>
            <a:noFill/>
            <a:ln w="19050">
              <a:solidFill>
                <a:srgbClr val="A6A6A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91" name="Freeform 100">
              <a:extLst>
                <a:ext uri="{FF2B5EF4-FFF2-40B4-BE49-F238E27FC236}">
                  <a16:creationId xmlns:a16="http://schemas.microsoft.com/office/drawing/2014/main" id="{FE1E280B-1160-40FF-8920-B8F8FB7E4A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29448" y="2714308"/>
              <a:ext cx="2682875" cy="927100"/>
            </a:xfrm>
            <a:custGeom>
              <a:avLst/>
              <a:gdLst>
                <a:gd name="T0" fmla="*/ 18 w 3381"/>
                <a:gd name="T1" fmla="*/ 1166 h 1168"/>
                <a:gd name="T2" fmla="*/ 75 w 3381"/>
                <a:gd name="T3" fmla="*/ 1005 h 1168"/>
                <a:gd name="T4" fmla="*/ 39 w 3381"/>
                <a:gd name="T5" fmla="*/ 1058 h 1168"/>
                <a:gd name="T6" fmla="*/ 89 w 3381"/>
                <a:gd name="T7" fmla="*/ 983 h 1168"/>
                <a:gd name="T8" fmla="*/ 158 w 3381"/>
                <a:gd name="T9" fmla="*/ 828 h 1168"/>
                <a:gd name="T10" fmla="*/ 154 w 3381"/>
                <a:gd name="T11" fmla="*/ 782 h 1168"/>
                <a:gd name="T12" fmla="*/ 162 w 3381"/>
                <a:gd name="T13" fmla="*/ 797 h 1168"/>
                <a:gd name="T14" fmla="*/ 237 w 3381"/>
                <a:gd name="T15" fmla="*/ 647 h 1168"/>
                <a:gd name="T16" fmla="*/ 250 w 3381"/>
                <a:gd name="T17" fmla="*/ 551 h 1168"/>
                <a:gd name="T18" fmla="*/ 231 w 3381"/>
                <a:gd name="T19" fmla="*/ 607 h 1168"/>
                <a:gd name="T20" fmla="*/ 312 w 3381"/>
                <a:gd name="T21" fmla="*/ 469 h 1168"/>
                <a:gd name="T22" fmla="*/ 335 w 3381"/>
                <a:gd name="T23" fmla="*/ 359 h 1168"/>
                <a:gd name="T24" fmla="*/ 308 w 3381"/>
                <a:gd name="T25" fmla="*/ 417 h 1168"/>
                <a:gd name="T26" fmla="*/ 369 w 3381"/>
                <a:gd name="T27" fmla="*/ 330 h 1168"/>
                <a:gd name="T28" fmla="*/ 415 w 3381"/>
                <a:gd name="T29" fmla="*/ 175 h 1168"/>
                <a:gd name="T30" fmla="*/ 385 w 3381"/>
                <a:gd name="T31" fmla="*/ 229 h 1168"/>
                <a:gd name="T32" fmla="*/ 433 w 3381"/>
                <a:gd name="T33" fmla="*/ 154 h 1168"/>
                <a:gd name="T34" fmla="*/ 590 w 3381"/>
                <a:gd name="T35" fmla="*/ 94 h 1168"/>
                <a:gd name="T36" fmla="*/ 527 w 3381"/>
                <a:gd name="T37" fmla="*/ 100 h 1168"/>
                <a:gd name="T38" fmla="*/ 621 w 3381"/>
                <a:gd name="T39" fmla="*/ 94 h 1168"/>
                <a:gd name="T40" fmla="*/ 782 w 3381"/>
                <a:gd name="T41" fmla="*/ 40 h 1168"/>
                <a:gd name="T42" fmla="*/ 719 w 3381"/>
                <a:gd name="T43" fmla="*/ 42 h 1168"/>
                <a:gd name="T44" fmla="*/ 859 w 3381"/>
                <a:gd name="T45" fmla="*/ 25 h 1168"/>
                <a:gd name="T46" fmla="*/ 813 w 3381"/>
                <a:gd name="T47" fmla="*/ 13 h 1168"/>
                <a:gd name="T48" fmla="*/ 897 w 3381"/>
                <a:gd name="T49" fmla="*/ 36 h 1168"/>
                <a:gd name="T50" fmla="*/ 1047 w 3381"/>
                <a:gd name="T51" fmla="*/ 115 h 1168"/>
                <a:gd name="T52" fmla="*/ 1005 w 3381"/>
                <a:gd name="T53" fmla="*/ 69 h 1168"/>
                <a:gd name="T54" fmla="*/ 1076 w 3381"/>
                <a:gd name="T55" fmla="*/ 129 h 1168"/>
                <a:gd name="T56" fmla="*/ 1234 w 3381"/>
                <a:gd name="T57" fmla="*/ 198 h 1168"/>
                <a:gd name="T58" fmla="*/ 1184 w 3381"/>
                <a:gd name="T59" fmla="*/ 159 h 1168"/>
                <a:gd name="T60" fmla="*/ 1255 w 3381"/>
                <a:gd name="T61" fmla="*/ 219 h 1168"/>
                <a:gd name="T62" fmla="*/ 1412 w 3381"/>
                <a:gd name="T63" fmla="*/ 286 h 1168"/>
                <a:gd name="T64" fmla="*/ 1362 w 3381"/>
                <a:gd name="T65" fmla="*/ 248 h 1168"/>
                <a:gd name="T66" fmla="*/ 1433 w 3381"/>
                <a:gd name="T67" fmla="*/ 301 h 1168"/>
                <a:gd name="T68" fmla="*/ 1585 w 3381"/>
                <a:gd name="T69" fmla="*/ 382 h 1168"/>
                <a:gd name="T70" fmla="*/ 1631 w 3381"/>
                <a:gd name="T71" fmla="*/ 380 h 1168"/>
                <a:gd name="T72" fmla="*/ 1614 w 3381"/>
                <a:gd name="T73" fmla="*/ 386 h 1168"/>
                <a:gd name="T74" fmla="*/ 1764 w 3381"/>
                <a:gd name="T75" fmla="*/ 465 h 1168"/>
                <a:gd name="T76" fmla="*/ 1860 w 3381"/>
                <a:gd name="T77" fmla="*/ 472 h 1168"/>
                <a:gd name="T78" fmla="*/ 1804 w 3381"/>
                <a:gd name="T79" fmla="*/ 457 h 1168"/>
                <a:gd name="T80" fmla="*/ 1946 w 3381"/>
                <a:gd name="T81" fmla="*/ 528 h 1168"/>
                <a:gd name="T82" fmla="*/ 2058 w 3381"/>
                <a:gd name="T83" fmla="*/ 544 h 1168"/>
                <a:gd name="T84" fmla="*/ 1998 w 3381"/>
                <a:gd name="T85" fmla="*/ 520 h 1168"/>
                <a:gd name="T86" fmla="*/ 2088 w 3381"/>
                <a:gd name="T87" fmla="*/ 576 h 1168"/>
                <a:gd name="T88" fmla="*/ 2248 w 3381"/>
                <a:gd name="T89" fmla="*/ 613 h 1168"/>
                <a:gd name="T90" fmla="*/ 2192 w 3381"/>
                <a:gd name="T91" fmla="*/ 586 h 1168"/>
                <a:gd name="T92" fmla="*/ 2271 w 3381"/>
                <a:gd name="T93" fmla="*/ 636 h 1168"/>
                <a:gd name="T94" fmla="*/ 2436 w 3381"/>
                <a:gd name="T95" fmla="*/ 682 h 1168"/>
                <a:gd name="T96" fmla="*/ 2380 w 3381"/>
                <a:gd name="T97" fmla="*/ 651 h 1168"/>
                <a:gd name="T98" fmla="*/ 2459 w 3381"/>
                <a:gd name="T99" fmla="*/ 695 h 1168"/>
                <a:gd name="T100" fmla="*/ 2618 w 3381"/>
                <a:gd name="T101" fmla="*/ 755 h 1168"/>
                <a:gd name="T102" fmla="*/ 2663 w 3381"/>
                <a:gd name="T103" fmla="*/ 747 h 1168"/>
                <a:gd name="T104" fmla="*/ 2647 w 3381"/>
                <a:gd name="T105" fmla="*/ 755 h 1168"/>
                <a:gd name="T106" fmla="*/ 2803 w 3381"/>
                <a:gd name="T107" fmla="*/ 820 h 1168"/>
                <a:gd name="T108" fmla="*/ 2899 w 3381"/>
                <a:gd name="T109" fmla="*/ 830 h 1168"/>
                <a:gd name="T110" fmla="*/ 2843 w 3381"/>
                <a:gd name="T111" fmla="*/ 814 h 1168"/>
                <a:gd name="T112" fmla="*/ 2985 w 3381"/>
                <a:gd name="T113" fmla="*/ 885 h 1168"/>
                <a:gd name="T114" fmla="*/ 3097 w 3381"/>
                <a:gd name="T115" fmla="*/ 901 h 1168"/>
                <a:gd name="T116" fmla="*/ 3037 w 3381"/>
                <a:gd name="T117" fmla="*/ 878 h 1168"/>
                <a:gd name="T118" fmla="*/ 3127 w 3381"/>
                <a:gd name="T119" fmla="*/ 933 h 1168"/>
                <a:gd name="T120" fmla="*/ 3287 w 3381"/>
                <a:gd name="T121" fmla="*/ 970 h 1168"/>
                <a:gd name="T122" fmla="*/ 3231 w 3381"/>
                <a:gd name="T123" fmla="*/ 943 h 1168"/>
                <a:gd name="T124" fmla="*/ 3310 w 3381"/>
                <a:gd name="T125" fmla="*/ 993 h 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381" h="1168">
                  <a:moveTo>
                    <a:pt x="0" y="1151"/>
                  </a:moveTo>
                  <a:lnTo>
                    <a:pt x="20" y="1104"/>
                  </a:lnTo>
                  <a:lnTo>
                    <a:pt x="27" y="1097"/>
                  </a:lnTo>
                  <a:lnTo>
                    <a:pt x="31" y="1097"/>
                  </a:lnTo>
                  <a:lnTo>
                    <a:pt x="37" y="1097"/>
                  </a:lnTo>
                  <a:lnTo>
                    <a:pt x="43" y="1104"/>
                  </a:lnTo>
                  <a:lnTo>
                    <a:pt x="45" y="1108"/>
                  </a:lnTo>
                  <a:lnTo>
                    <a:pt x="43" y="1114"/>
                  </a:lnTo>
                  <a:lnTo>
                    <a:pt x="43" y="1114"/>
                  </a:lnTo>
                  <a:lnTo>
                    <a:pt x="23" y="1160"/>
                  </a:lnTo>
                  <a:lnTo>
                    <a:pt x="18" y="1166"/>
                  </a:lnTo>
                  <a:lnTo>
                    <a:pt x="12" y="1168"/>
                  </a:lnTo>
                  <a:lnTo>
                    <a:pt x="8" y="1166"/>
                  </a:lnTo>
                  <a:lnTo>
                    <a:pt x="0" y="1160"/>
                  </a:lnTo>
                  <a:lnTo>
                    <a:pt x="0" y="1154"/>
                  </a:lnTo>
                  <a:lnTo>
                    <a:pt x="0" y="1151"/>
                  </a:lnTo>
                  <a:lnTo>
                    <a:pt x="0" y="1151"/>
                  </a:lnTo>
                  <a:close/>
                  <a:moveTo>
                    <a:pt x="39" y="1058"/>
                  </a:moveTo>
                  <a:lnTo>
                    <a:pt x="58" y="1012"/>
                  </a:lnTo>
                  <a:lnTo>
                    <a:pt x="66" y="1005"/>
                  </a:lnTo>
                  <a:lnTo>
                    <a:pt x="69" y="1005"/>
                  </a:lnTo>
                  <a:lnTo>
                    <a:pt x="75" y="1005"/>
                  </a:lnTo>
                  <a:lnTo>
                    <a:pt x="81" y="1012"/>
                  </a:lnTo>
                  <a:lnTo>
                    <a:pt x="83" y="1016"/>
                  </a:lnTo>
                  <a:lnTo>
                    <a:pt x="81" y="1022"/>
                  </a:lnTo>
                  <a:lnTo>
                    <a:pt x="62" y="1068"/>
                  </a:lnTo>
                  <a:lnTo>
                    <a:pt x="56" y="1074"/>
                  </a:lnTo>
                  <a:lnTo>
                    <a:pt x="50" y="1076"/>
                  </a:lnTo>
                  <a:lnTo>
                    <a:pt x="46" y="1074"/>
                  </a:lnTo>
                  <a:lnTo>
                    <a:pt x="39" y="1068"/>
                  </a:lnTo>
                  <a:lnTo>
                    <a:pt x="39" y="1062"/>
                  </a:lnTo>
                  <a:lnTo>
                    <a:pt x="39" y="1058"/>
                  </a:lnTo>
                  <a:lnTo>
                    <a:pt x="39" y="1058"/>
                  </a:lnTo>
                  <a:close/>
                  <a:moveTo>
                    <a:pt x="77" y="966"/>
                  </a:moveTo>
                  <a:lnTo>
                    <a:pt x="96" y="920"/>
                  </a:lnTo>
                  <a:lnTo>
                    <a:pt x="104" y="912"/>
                  </a:lnTo>
                  <a:lnTo>
                    <a:pt x="108" y="912"/>
                  </a:lnTo>
                  <a:lnTo>
                    <a:pt x="114" y="912"/>
                  </a:lnTo>
                  <a:lnTo>
                    <a:pt x="119" y="920"/>
                  </a:lnTo>
                  <a:lnTo>
                    <a:pt x="121" y="924"/>
                  </a:lnTo>
                  <a:lnTo>
                    <a:pt x="119" y="930"/>
                  </a:lnTo>
                  <a:lnTo>
                    <a:pt x="100" y="976"/>
                  </a:lnTo>
                  <a:lnTo>
                    <a:pt x="94" y="981"/>
                  </a:lnTo>
                  <a:lnTo>
                    <a:pt x="89" y="983"/>
                  </a:lnTo>
                  <a:lnTo>
                    <a:pt x="85" y="981"/>
                  </a:lnTo>
                  <a:lnTo>
                    <a:pt x="77" y="976"/>
                  </a:lnTo>
                  <a:lnTo>
                    <a:pt x="77" y="970"/>
                  </a:lnTo>
                  <a:lnTo>
                    <a:pt x="77" y="966"/>
                  </a:lnTo>
                  <a:lnTo>
                    <a:pt x="77" y="966"/>
                  </a:lnTo>
                  <a:close/>
                  <a:moveTo>
                    <a:pt x="116" y="874"/>
                  </a:moveTo>
                  <a:lnTo>
                    <a:pt x="135" y="828"/>
                  </a:lnTo>
                  <a:lnTo>
                    <a:pt x="142" y="820"/>
                  </a:lnTo>
                  <a:lnTo>
                    <a:pt x="146" y="820"/>
                  </a:lnTo>
                  <a:lnTo>
                    <a:pt x="152" y="820"/>
                  </a:lnTo>
                  <a:lnTo>
                    <a:pt x="158" y="828"/>
                  </a:lnTo>
                  <a:lnTo>
                    <a:pt x="160" y="832"/>
                  </a:lnTo>
                  <a:lnTo>
                    <a:pt x="158" y="837"/>
                  </a:lnTo>
                  <a:lnTo>
                    <a:pt x="139" y="884"/>
                  </a:lnTo>
                  <a:lnTo>
                    <a:pt x="133" y="889"/>
                  </a:lnTo>
                  <a:lnTo>
                    <a:pt x="127" y="891"/>
                  </a:lnTo>
                  <a:lnTo>
                    <a:pt x="123" y="889"/>
                  </a:lnTo>
                  <a:lnTo>
                    <a:pt x="116" y="884"/>
                  </a:lnTo>
                  <a:lnTo>
                    <a:pt x="116" y="878"/>
                  </a:lnTo>
                  <a:lnTo>
                    <a:pt x="116" y="874"/>
                  </a:lnTo>
                  <a:lnTo>
                    <a:pt x="116" y="874"/>
                  </a:lnTo>
                  <a:close/>
                  <a:moveTo>
                    <a:pt x="154" y="782"/>
                  </a:moveTo>
                  <a:lnTo>
                    <a:pt x="173" y="736"/>
                  </a:lnTo>
                  <a:lnTo>
                    <a:pt x="181" y="728"/>
                  </a:lnTo>
                  <a:lnTo>
                    <a:pt x="185" y="728"/>
                  </a:lnTo>
                  <a:lnTo>
                    <a:pt x="191" y="728"/>
                  </a:lnTo>
                  <a:lnTo>
                    <a:pt x="196" y="736"/>
                  </a:lnTo>
                  <a:lnTo>
                    <a:pt x="198" y="739"/>
                  </a:lnTo>
                  <a:lnTo>
                    <a:pt x="196" y="745"/>
                  </a:lnTo>
                  <a:lnTo>
                    <a:pt x="177" y="791"/>
                  </a:lnTo>
                  <a:lnTo>
                    <a:pt x="171" y="797"/>
                  </a:lnTo>
                  <a:lnTo>
                    <a:pt x="166" y="799"/>
                  </a:lnTo>
                  <a:lnTo>
                    <a:pt x="162" y="797"/>
                  </a:lnTo>
                  <a:lnTo>
                    <a:pt x="154" y="791"/>
                  </a:lnTo>
                  <a:lnTo>
                    <a:pt x="154" y="786"/>
                  </a:lnTo>
                  <a:lnTo>
                    <a:pt x="154" y="782"/>
                  </a:lnTo>
                  <a:lnTo>
                    <a:pt x="154" y="782"/>
                  </a:lnTo>
                  <a:close/>
                  <a:moveTo>
                    <a:pt x="192" y="690"/>
                  </a:moveTo>
                  <a:lnTo>
                    <a:pt x="212" y="643"/>
                  </a:lnTo>
                  <a:lnTo>
                    <a:pt x="219" y="636"/>
                  </a:lnTo>
                  <a:lnTo>
                    <a:pt x="223" y="636"/>
                  </a:lnTo>
                  <a:lnTo>
                    <a:pt x="229" y="636"/>
                  </a:lnTo>
                  <a:lnTo>
                    <a:pt x="235" y="643"/>
                  </a:lnTo>
                  <a:lnTo>
                    <a:pt x="237" y="647"/>
                  </a:lnTo>
                  <a:lnTo>
                    <a:pt x="235" y="653"/>
                  </a:lnTo>
                  <a:lnTo>
                    <a:pt x="215" y="699"/>
                  </a:lnTo>
                  <a:lnTo>
                    <a:pt x="210" y="705"/>
                  </a:lnTo>
                  <a:lnTo>
                    <a:pt x="204" y="707"/>
                  </a:lnTo>
                  <a:lnTo>
                    <a:pt x="200" y="705"/>
                  </a:lnTo>
                  <a:lnTo>
                    <a:pt x="192" y="699"/>
                  </a:lnTo>
                  <a:lnTo>
                    <a:pt x="192" y="693"/>
                  </a:lnTo>
                  <a:lnTo>
                    <a:pt x="192" y="690"/>
                  </a:lnTo>
                  <a:lnTo>
                    <a:pt x="192" y="690"/>
                  </a:lnTo>
                  <a:close/>
                  <a:moveTo>
                    <a:pt x="231" y="597"/>
                  </a:moveTo>
                  <a:lnTo>
                    <a:pt x="250" y="551"/>
                  </a:lnTo>
                  <a:lnTo>
                    <a:pt x="258" y="544"/>
                  </a:lnTo>
                  <a:lnTo>
                    <a:pt x="262" y="544"/>
                  </a:lnTo>
                  <a:lnTo>
                    <a:pt x="267" y="544"/>
                  </a:lnTo>
                  <a:lnTo>
                    <a:pt x="273" y="551"/>
                  </a:lnTo>
                  <a:lnTo>
                    <a:pt x="275" y="555"/>
                  </a:lnTo>
                  <a:lnTo>
                    <a:pt x="273" y="561"/>
                  </a:lnTo>
                  <a:lnTo>
                    <a:pt x="254" y="607"/>
                  </a:lnTo>
                  <a:lnTo>
                    <a:pt x="248" y="613"/>
                  </a:lnTo>
                  <a:lnTo>
                    <a:pt x="242" y="615"/>
                  </a:lnTo>
                  <a:lnTo>
                    <a:pt x="239" y="613"/>
                  </a:lnTo>
                  <a:lnTo>
                    <a:pt x="231" y="607"/>
                  </a:lnTo>
                  <a:lnTo>
                    <a:pt x="231" y="601"/>
                  </a:lnTo>
                  <a:lnTo>
                    <a:pt x="231" y="597"/>
                  </a:lnTo>
                  <a:lnTo>
                    <a:pt x="231" y="597"/>
                  </a:lnTo>
                  <a:close/>
                  <a:moveTo>
                    <a:pt x="269" y="505"/>
                  </a:moveTo>
                  <a:lnTo>
                    <a:pt x="288" y="459"/>
                  </a:lnTo>
                  <a:lnTo>
                    <a:pt x="296" y="451"/>
                  </a:lnTo>
                  <a:lnTo>
                    <a:pt x="300" y="451"/>
                  </a:lnTo>
                  <a:lnTo>
                    <a:pt x="306" y="451"/>
                  </a:lnTo>
                  <a:lnTo>
                    <a:pt x="312" y="459"/>
                  </a:lnTo>
                  <a:lnTo>
                    <a:pt x="313" y="463"/>
                  </a:lnTo>
                  <a:lnTo>
                    <a:pt x="312" y="469"/>
                  </a:lnTo>
                  <a:lnTo>
                    <a:pt x="292" y="515"/>
                  </a:lnTo>
                  <a:lnTo>
                    <a:pt x="287" y="520"/>
                  </a:lnTo>
                  <a:lnTo>
                    <a:pt x="281" y="522"/>
                  </a:lnTo>
                  <a:lnTo>
                    <a:pt x="277" y="520"/>
                  </a:lnTo>
                  <a:lnTo>
                    <a:pt x="269" y="515"/>
                  </a:lnTo>
                  <a:lnTo>
                    <a:pt x="269" y="509"/>
                  </a:lnTo>
                  <a:lnTo>
                    <a:pt x="269" y="505"/>
                  </a:lnTo>
                  <a:lnTo>
                    <a:pt x="269" y="505"/>
                  </a:lnTo>
                  <a:close/>
                  <a:moveTo>
                    <a:pt x="308" y="413"/>
                  </a:moveTo>
                  <a:lnTo>
                    <a:pt x="327" y="367"/>
                  </a:lnTo>
                  <a:lnTo>
                    <a:pt x="335" y="359"/>
                  </a:lnTo>
                  <a:lnTo>
                    <a:pt x="338" y="359"/>
                  </a:lnTo>
                  <a:lnTo>
                    <a:pt x="344" y="359"/>
                  </a:lnTo>
                  <a:lnTo>
                    <a:pt x="350" y="367"/>
                  </a:lnTo>
                  <a:lnTo>
                    <a:pt x="352" y="371"/>
                  </a:lnTo>
                  <a:lnTo>
                    <a:pt x="350" y="376"/>
                  </a:lnTo>
                  <a:lnTo>
                    <a:pt x="331" y="423"/>
                  </a:lnTo>
                  <a:lnTo>
                    <a:pt x="325" y="428"/>
                  </a:lnTo>
                  <a:lnTo>
                    <a:pt x="319" y="430"/>
                  </a:lnTo>
                  <a:lnTo>
                    <a:pt x="315" y="428"/>
                  </a:lnTo>
                  <a:lnTo>
                    <a:pt x="308" y="423"/>
                  </a:lnTo>
                  <a:lnTo>
                    <a:pt x="308" y="417"/>
                  </a:lnTo>
                  <a:lnTo>
                    <a:pt x="308" y="413"/>
                  </a:lnTo>
                  <a:lnTo>
                    <a:pt x="308" y="413"/>
                  </a:lnTo>
                  <a:close/>
                  <a:moveTo>
                    <a:pt x="346" y="321"/>
                  </a:moveTo>
                  <a:lnTo>
                    <a:pt x="365" y="275"/>
                  </a:lnTo>
                  <a:lnTo>
                    <a:pt x="373" y="267"/>
                  </a:lnTo>
                  <a:lnTo>
                    <a:pt x="377" y="267"/>
                  </a:lnTo>
                  <a:lnTo>
                    <a:pt x="383" y="267"/>
                  </a:lnTo>
                  <a:lnTo>
                    <a:pt x="388" y="275"/>
                  </a:lnTo>
                  <a:lnTo>
                    <a:pt x="390" y="278"/>
                  </a:lnTo>
                  <a:lnTo>
                    <a:pt x="388" y="284"/>
                  </a:lnTo>
                  <a:lnTo>
                    <a:pt x="369" y="330"/>
                  </a:lnTo>
                  <a:lnTo>
                    <a:pt x="363" y="336"/>
                  </a:lnTo>
                  <a:lnTo>
                    <a:pt x="358" y="338"/>
                  </a:lnTo>
                  <a:lnTo>
                    <a:pt x="354" y="336"/>
                  </a:lnTo>
                  <a:lnTo>
                    <a:pt x="346" y="330"/>
                  </a:lnTo>
                  <a:lnTo>
                    <a:pt x="346" y="325"/>
                  </a:lnTo>
                  <a:lnTo>
                    <a:pt x="346" y="321"/>
                  </a:lnTo>
                  <a:lnTo>
                    <a:pt x="346" y="321"/>
                  </a:lnTo>
                  <a:close/>
                  <a:moveTo>
                    <a:pt x="385" y="229"/>
                  </a:moveTo>
                  <a:lnTo>
                    <a:pt x="404" y="182"/>
                  </a:lnTo>
                  <a:lnTo>
                    <a:pt x="411" y="175"/>
                  </a:lnTo>
                  <a:lnTo>
                    <a:pt x="415" y="175"/>
                  </a:lnTo>
                  <a:lnTo>
                    <a:pt x="421" y="175"/>
                  </a:lnTo>
                  <a:lnTo>
                    <a:pt x="427" y="182"/>
                  </a:lnTo>
                  <a:lnTo>
                    <a:pt x="429" y="186"/>
                  </a:lnTo>
                  <a:lnTo>
                    <a:pt x="427" y="192"/>
                  </a:lnTo>
                  <a:lnTo>
                    <a:pt x="408" y="238"/>
                  </a:lnTo>
                  <a:lnTo>
                    <a:pt x="402" y="244"/>
                  </a:lnTo>
                  <a:lnTo>
                    <a:pt x="396" y="246"/>
                  </a:lnTo>
                  <a:lnTo>
                    <a:pt x="392" y="244"/>
                  </a:lnTo>
                  <a:lnTo>
                    <a:pt x="385" y="238"/>
                  </a:lnTo>
                  <a:lnTo>
                    <a:pt x="385" y="232"/>
                  </a:lnTo>
                  <a:lnTo>
                    <a:pt x="385" y="229"/>
                  </a:lnTo>
                  <a:lnTo>
                    <a:pt x="385" y="229"/>
                  </a:lnTo>
                  <a:close/>
                  <a:moveTo>
                    <a:pt x="431" y="129"/>
                  </a:moveTo>
                  <a:lnTo>
                    <a:pt x="479" y="113"/>
                  </a:lnTo>
                  <a:lnTo>
                    <a:pt x="484" y="113"/>
                  </a:lnTo>
                  <a:lnTo>
                    <a:pt x="488" y="115"/>
                  </a:lnTo>
                  <a:lnTo>
                    <a:pt x="494" y="123"/>
                  </a:lnTo>
                  <a:lnTo>
                    <a:pt x="496" y="127"/>
                  </a:lnTo>
                  <a:lnTo>
                    <a:pt x="494" y="132"/>
                  </a:lnTo>
                  <a:lnTo>
                    <a:pt x="486" y="138"/>
                  </a:lnTo>
                  <a:lnTo>
                    <a:pt x="438" y="152"/>
                  </a:lnTo>
                  <a:lnTo>
                    <a:pt x="433" y="154"/>
                  </a:lnTo>
                  <a:lnTo>
                    <a:pt x="429" y="152"/>
                  </a:lnTo>
                  <a:lnTo>
                    <a:pt x="423" y="144"/>
                  </a:lnTo>
                  <a:lnTo>
                    <a:pt x="423" y="138"/>
                  </a:lnTo>
                  <a:lnTo>
                    <a:pt x="423" y="134"/>
                  </a:lnTo>
                  <a:lnTo>
                    <a:pt x="431" y="129"/>
                  </a:lnTo>
                  <a:lnTo>
                    <a:pt x="431" y="129"/>
                  </a:lnTo>
                  <a:close/>
                  <a:moveTo>
                    <a:pt x="527" y="100"/>
                  </a:moveTo>
                  <a:lnTo>
                    <a:pt x="575" y="84"/>
                  </a:lnTo>
                  <a:lnTo>
                    <a:pt x="580" y="84"/>
                  </a:lnTo>
                  <a:lnTo>
                    <a:pt x="584" y="86"/>
                  </a:lnTo>
                  <a:lnTo>
                    <a:pt x="590" y="94"/>
                  </a:lnTo>
                  <a:lnTo>
                    <a:pt x="590" y="98"/>
                  </a:lnTo>
                  <a:lnTo>
                    <a:pt x="590" y="104"/>
                  </a:lnTo>
                  <a:lnTo>
                    <a:pt x="582" y="109"/>
                  </a:lnTo>
                  <a:lnTo>
                    <a:pt x="534" y="123"/>
                  </a:lnTo>
                  <a:lnTo>
                    <a:pt x="529" y="125"/>
                  </a:lnTo>
                  <a:lnTo>
                    <a:pt x="525" y="123"/>
                  </a:lnTo>
                  <a:lnTo>
                    <a:pt x="519" y="115"/>
                  </a:lnTo>
                  <a:lnTo>
                    <a:pt x="517" y="109"/>
                  </a:lnTo>
                  <a:lnTo>
                    <a:pt x="519" y="106"/>
                  </a:lnTo>
                  <a:lnTo>
                    <a:pt x="527" y="100"/>
                  </a:lnTo>
                  <a:lnTo>
                    <a:pt x="527" y="100"/>
                  </a:lnTo>
                  <a:close/>
                  <a:moveTo>
                    <a:pt x="623" y="71"/>
                  </a:moveTo>
                  <a:lnTo>
                    <a:pt x="671" y="56"/>
                  </a:lnTo>
                  <a:lnTo>
                    <a:pt x="675" y="56"/>
                  </a:lnTo>
                  <a:lnTo>
                    <a:pt x="680" y="58"/>
                  </a:lnTo>
                  <a:lnTo>
                    <a:pt x="686" y="65"/>
                  </a:lnTo>
                  <a:lnTo>
                    <a:pt x="686" y="69"/>
                  </a:lnTo>
                  <a:lnTo>
                    <a:pt x="684" y="73"/>
                  </a:lnTo>
                  <a:lnTo>
                    <a:pt x="676" y="81"/>
                  </a:lnTo>
                  <a:lnTo>
                    <a:pt x="630" y="94"/>
                  </a:lnTo>
                  <a:lnTo>
                    <a:pt x="625" y="94"/>
                  </a:lnTo>
                  <a:lnTo>
                    <a:pt x="621" y="94"/>
                  </a:lnTo>
                  <a:lnTo>
                    <a:pt x="613" y="86"/>
                  </a:lnTo>
                  <a:lnTo>
                    <a:pt x="613" y="81"/>
                  </a:lnTo>
                  <a:lnTo>
                    <a:pt x="615" y="77"/>
                  </a:lnTo>
                  <a:lnTo>
                    <a:pt x="623" y="71"/>
                  </a:lnTo>
                  <a:lnTo>
                    <a:pt x="623" y="71"/>
                  </a:lnTo>
                  <a:close/>
                  <a:moveTo>
                    <a:pt x="719" y="42"/>
                  </a:moveTo>
                  <a:lnTo>
                    <a:pt x="765" y="27"/>
                  </a:lnTo>
                  <a:lnTo>
                    <a:pt x="771" y="27"/>
                  </a:lnTo>
                  <a:lnTo>
                    <a:pt x="774" y="29"/>
                  </a:lnTo>
                  <a:lnTo>
                    <a:pt x="782" y="34"/>
                  </a:lnTo>
                  <a:lnTo>
                    <a:pt x="782" y="40"/>
                  </a:lnTo>
                  <a:lnTo>
                    <a:pt x="780" y="44"/>
                  </a:lnTo>
                  <a:lnTo>
                    <a:pt x="773" y="52"/>
                  </a:lnTo>
                  <a:lnTo>
                    <a:pt x="773" y="52"/>
                  </a:lnTo>
                  <a:lnTo>
                    <a:pt x="724" y="65"/>
                  </a:lnTo>
                  <a:lnTo>
                    <a:pt x="721" y="65"/>
                  </a:lnTo>
                  <a:lnTo>
                    <a:pt x="715" y="65"/>
                  </a:lnTo>
                  <a:lnTo>
                    <a:pt x="709" y="58"/>
                  </a:lnTo>
                  <a:lnTo>
                    <a:pt x="709" y="52"/>
                  </a:lnTo>
                  <a:lnTo>
                    <a:pt x="711" y="48"/>
                  </a:lnTo>
                  <a:lnTo>
                    <a:pt x="719" y="42"/>
                  </a:lnTo>
                  <a:lnTo>
                    <a:pt x="719" y="42"/>
                  </a:lnTo>
                  <a:close/>
                  <a:moveTo>
                    <a:pt x="813" y="13"/>
                  </a:moveTo>
                  <a:lnTo>
                    <a:pt x="855" y="0"/>
                  </a:lnTo>
                  <a:lnTo>
                    <a:pt x="865" y="0"/>
                  </a:lnTo>
                  <a:lnTo>
                    <a:pt x="870" y="4"/>
                  </a:lnTo>
                  <a:lnTo>
                    <a:pt x="870" y="4"/>
                  </a:lnTo>
                  <a:lnTo>
                    <a:pt x="876" y="10"/>
                  </a:lnTo>
                  <a:lnTo>
                    <a:pt x="876" y="15"/>
                  </a:lnTo>
                  <a:lnTo>
                    <a:pt x="876" y="19"/>
                  </a:lnTo>
                  <a:lnTo>
                    <a:pt x="869" y="27"/>
                  </a:lnTo>
                  <a:lnTo>
                    <a:pt x="863" y="27"/>
                  </a:lnTo>
                  <a:lnTo>
                    <a:pt x="859" y="25"/>
                  </a:lnTo>
                  <a:lnTo>
                    <a:pt x="859" y="25"/>
                  </a:lnTo>
                  <a:lnTo>
                    <a:pt x="853" y="23"/>
                  </a:lnTo>
                  <a:lnTo>
                    <a:pt x="863" y="23"/>
                  </a:lnTo>
                  <a:lnTo>
                    <a:pt x="821" y="36"/>
                  </a:lnTo>
                  <a:lnTo>
                    <a:pt x="815" y="36"/>
                  </a:lnTo>
                  <a:lnTo>
                    <a:pt x="811" y="36"/>
                  </a:lnTo>
                  <a:lnTo>
                    <a:pt x="805" y="29"/>
                  </a:lnTo>
                  <a:lnTo>
                    <a:pt x="805" y="23"/>
                  </a:lnTo>
                  <a:lnTo>
                    <a:pt x="805" y="19"/>
                  </a:lnTo>
                  <a:lnTo>
                    <a:pt x="813" y="13"/>
                  </a:lnTo>
                  <a:lnTo>
                    <a:pt x="813" y="13"/>
                  </a:lnTo>
                  <a:close/>
                  <a:moveTo>
                    <a:pt x="915" y="25"/>
                  </a:moveTo>
                  <a:lnTo>
                    <a:pt x="959" y="48"/>
                  </a:lnTo>
                  <a:lnTo>
                    <a:pt x="967" y="56"/>
                  </a:lnTo>
                  <a:lnTo>
                    <a:pt x="967" y="59"/>
                  </a:lnTo>
                  <a:lnTo>
                    <a:pt x="965" y="65"/>
                  </a:lnTo>
                  <a:lnTo>
                    <a:pt x="959" y="71"/>
                  </a:lnTo>
                  <a:lnTo>
                    <a:pt x="953" y="71"/>
                  </a:lnTo>
                  <a:lnTo>
                    <a:pt x="949" y="69"/>
                  </a:lnTo>
                  <a:lnTo>
                    <a:pt x="903" y="48"/>
                  </a:lnTo>
                  <a:lnTo>
                    <a:pt x="897" y="40"/>
                  </a:lnTo>
                  <a:lnTo>
                    <a:pt x="897" y="36"/>
                  </a:lnTo>
                  <a:lnTo>
                    <a:pt x="897" y="31"/>
                  </a:lnTo>
                  <a:lnTo>
                    <a:pt x="905" y="25"/>
                  </a:lnTo>
                  <a:lnTo>
                    <a:pt x="911" y="25"/>
                  </a:lnTo>
                  <a:lnTo>
                    <a:pt x="915" y="25"/>
                  </a:lnTo>
                  <a:lnTo>
                    <a:pt x="915" y="25"/>
                  </a:lnTo>
                  <a:close/>
                  <a:moveTo>
                    <a:pt x="1005" y="69"/>
                  </a:moveTo>
                  <a:lnTo>
                    <a:pt x="1049" y="92"/>
                  </a:lnTo>
                  <a:lnTo>
                    <a:pt x="1055" y="100"/>
                  </a:lnTo>
                  <a:lnTo>
                    <a:pt x="1057" y="104"/>
                  </a:lnTo>
                  <a:lnTo>
                    <a:pt x="1055" y="109"/>
                  </a:lnTo>
                  <a:lnTo>
                    <a:pt x="1047" y="115"/>
                  </a:lnTo>
                  <a:lnTo>
                    <a:pt x="1043" y="115"/>
                  </a:lnTo>
                  <a:lnTo>
                    <a:pt x="1038" y="115"/>
                  </a:lnTo>
                  <a:lnTo>
                    <a:pt x="1038" y="115"/>
                  </a:lnTo>
                  <a:lnTo>
                    <a:pt x="993" y="92"/>
                  </a:lnTo>
                  <a:lnTo>
                    <a:pt x="988" y="84"/>
                  </a:lnTo>
                  <a:lnTo>
                    <a:pt x="986" y="81"/>
                  </a:lnTo>
                  <a:lnTo>
                    <a:pt x="988" y="75"/>
                  </a:lnTo>
                  <a:lnTo>
                    <a:pt x="995" y="69"/>
                  </a:lnTo>
                  <a:lnTo>
                    <a:pt x="999" y="69"/>
                  </a:lnTo>
                  <a:lnTo>
                    <a:pt x="1005" y="69"/>
                  </a:lnTo>
                  <a:lnTo>
                    <a:pt x="1005" y="69"/>
                  </a:lnTo>
                  <a:close/>
                  <a:moveTo>
                    <a:pt x="1093" y="113"/>
                  </a:moveTo>
                  <a:lnTo>
                    <a:pt x="1137" y="136"/>
                  </a:lnTo>
                  <a:lnTo>
                    <a:pt x="1145" y="144"/>
                  </a:lnTo>
                  <a:lnTo>
                    <a:pt x="1145" y="148"/>
                  </a:lnTo>
                  <a:lnTo>
                    <a:pt x="1143" y="154"/>
                  </a:lnTo>
                  <a:lnTo>
                    <a:pt x="1137" y="159"/>
                  </a:lnTo>
                  <a:lnTo>
                    <a:pt x="1132" y="159"/>
                  </a:lnTo>
                  <a:lnTo>
                    <a:pt x="1128" y="159"/>
                  </a:lnTo>
                  <a:lnTo>
                    <a:pt x="1128" y="159"/>
                  </a:lnTo>
                  <a:lnTo>
                    <a:pt x="1082" y="136"/>
                  </a:lnTo>
                  <a:lnTo>
                    <a:pt x="1076" y="129"/>
                  </a:lnTo>
                  <a:lnTo>
                    <a:pt x="1076" y="125"/>
                  </a:lnTo>
                  <a:lnTo>
                    <a:pt x="1076" y="119"/>
                  </a:lnTo>
                  <a:lnTo>
                    <a:pt x="1084" y="113"/>
                  </a:lnTo>
                  <a:lnTo>
                    <a:pt x="1089" y="113"/>
                  </a:lnTo>
                  <a:lnTo>
                    <a:pt x="1093" y="113"/>
                  </a:lnTo>
                  <a:lnTo>
                    <a:pt x="1093" y="113"/>
                  </a:lnTo>
                  <a:close/>
                  <a:moveTo>
                    <a:pt x="1184" y="159"/>
                  </a:moveTo>
                  <a:lnTo>
                    <a:pt x="1228" y="180"/>
                  </a:lnTo>
                  <a:lnTo>
                    <a:pt x="1234" y="188"/>
                  </a:lnTo>
                  <a:lnTo>
                    <a:pt x="1235" y="192"/>
                  </a:lnTo>
                  <a:lnTo>
                    <a:pt x="1234" y="198"/>
                  </a:lnTo>
                  <a:lnTo>
                    <a:pt x="1226" y="204"/>
                  </a:lnTo>
                  <a:lnTo>
                    <a:pt x="1222" y="205"/>
                  </a:lnTo>
                  <a:lnTo>
                    <a:pt x="1216" y="204"/>
                  </a:lnTo>
                  <a:lnTo>
                    <a:pt x="1172" y="180"/>
                  </a:lnTo>
                  <a:lnTo>
                    <a:pt x="1166" y="175"/>
                  </a:lnTo>
                  <a:lnTo>
                    <a:pt x="1164" y="169"/>
                  </a:lnTo>
                  <a:lnTo>
                    <a:pt x="1166" y="165"/>
                  </a:lnTo>
                  <a:lnTo>
                    <a:pt x="1174" y="157"/>
                  </a:lnTo>
                  <a:lnTo>
                    <a:pt x="1178" y="157"/>
                  </a:lnTo>
                  <a:lnTo>
                    <a:pt x="1184" y="159"/>
                  </a:lnTo>
                  <a:lnTo>
                    <a:pt x="1184" y="159"/>
                  </a:lnTo>
                  <a:close/>
                  <a:moveTo>
                    <a:pt x="1272" y="204"/>
                  </a:moveTo>
                  <a:lnTo>
                    <a:pt x="1318" y="225"/>
                  </a:lnTo>
                  <a:lnTo>
                    <a:pt x="1324" y="232"/>
                  </a:lnTo>
                  <a:lnTo>
                    <a:pt x="1324" y="238"/>
                  </a:lnTo>
                  <a:lnTo>
                    <a:pt x="1324" y="242"/>
                  </a:lnTo>
                  <a:lnTo>
                    <a:pt x="1316" y="248"/>
                  </a:lnTo>
                  <a:lnTo>
                    <a:pt x="1310" y="250"/>
                  </a:lnTo>
                  <a:lnTo>
                    <a:pt x="1307" y="248"/>
                  </a:lnTo>
                  <a:lnTo>
                    <a:pt x="1307" y="248"/>
                  </a:lnTo>
                  <a:lnTo>
                    <a:pt x="1262" y="225"/>
                  </a:lnTo>
                  <a:lnTo>
                    <a:pt x="1255" y="219"/>
                  </a:lnTo>
                  <a:lnTo>
                    <a:pt x="1255" y="213"/>
                  </a:lnTo>
                  <a:lnTo>
                    <a:pt x="1257" y="209"/>
                  </a:lnTo>
                  <a:lnTo>
                    <a:pt x="1262" y="202"/>
                  </a:lnTo>
                  <a:lnTo>
                    <a:pt x="1268" y="202"/>
                  </a:lnTo>
                  <a:lnTo>
                    <a:pt x="1272" y="204"/>
                  </a:lnTo>
                  <a:lnTo>
                    <a:pt x="1272" y="204"/>
                  </a:lnTo>
                  <a:close/>
                  <a:moveTo>
                    <a:pt x="1362" y="248"/>
                  </a:moveTo>
                  <a:lnTo>
                    <a:pt x="1406" y="269"/>
                  </a:lnTo>
                  <a:lnTo>
                    <a:pt x="1414" y="277"/>
                  </a:lnTo>
                  <a:lnTo>
                    <a:pt x="1414" y="282"/>
                  </a:lnTo>
                  <a:lnTo>
                    <a:pt x="1412" y="286"/>
                  </a:lnTo>
                  <a:lnTo>
                    <a:pt x="1404" y="292"/>
                  </a:lnTo>
                  <a:lnTo>
                    <a:pt x="1401" y="294"/>
                  </a:lnTo>
                  <a:lnTo>
                    <a:pt x="1395" y="292"/>
                  </a:lnTo>
                  <a:lnTo>
                    <a:pt x="1351" y="271"/>
                  </a:lnTo>
                  <a:lnTo>
                    <a:pt x="1345" y="263"/>
                  </a:lnTo>
                  <a:lnTo>
                    <a:pt x="1345" y="257"/>
                  </a:lnTo>
                  <a:lnTo>
                    <a:pt x="1345" y="253"/>
                  </a:lnTo>
                  <a:lnTo>
                    <a:pt x="1353" y="248"/>
                  </a:lnTo>
                  <a:lnTo>
                    <a:pt x="1356" y="246"/>
                  </a:lnTo>
                  <a:lnTo>
                    <a:pt x="1362" y="248"/>
                  </a:lnTo>
                  <a:lnTo>
                    <a:pt x="1362" y="248"/>
                  </a:lnTo>
                  <a:close/>
                  <a:moveTo>
                    <a:pt x="1451" y="292"/>
                  </a:moveTo>
                  <a:lnTo>
                    <a:pt x="1497" y="315"/>
                  </a:lnTo>
                  <a:lnTo>
                    <a:pt x="1502" y="321"/>
                  </a:lnTo>
                  <a:lnTo>
                    <a:pt x="1502" y="326"/>
                  </a:lnTo>
                  <a:lnTo>
                    <a:pt x="1502" y="330"/>
                  </a:lnTo>
                  <a:lnTo>
                    <a:pt x="1495" y="338"/>
                  </a:lnTo>
                  <a:lnTo>
                    <a:pt x="1489" y="338"/>
                  </a:lnTo>
                  <a:lnTo>
                    <a:pt x="1485" y="336"/>
                  </a:lnTo>
                  <a:lnTo>
                    <a:pt x="1441" y="315"/>
                  </a:lnTo>
                  <a:lnTo>
                    <a:pt x="1433" y="307"/>
                  </a:lnTo>
                  <a:lnTo>
                    <a:pt x="1433" y="301"/>
                  </a:lnTo>
                  <a:lnTo>
                    <a:pt x="1435" y="298"/>
                  </a:lnTo>
                  <a:lnTo>
                    <a:pt x="1443" y="292"/>
                  </a:lnTo>
                  <a:lnTo>
                    <a:pt x="1447" y="290"/>
                  </a:lnTo>
                  <a:lnTo>
                    <a:pt x="1451" y="292"/>
                  </a:lnTo>
                  <a:lnTo>
                    <a:pt x="1451" y="292"/>
                  </a:lnTo>
                  <a:close/>
                  <a:moveTo>
                    <a:pt x="1541" y="336"/>
                  </a:moveTo>
                  <a:lnTo>
                    <a:pt x="1585" y="359"/>
                  </a:lnTo>
                  <a:lnTo>
                    <a:pt x="1593" y="365"/>
                  </a:lnTo>
                  <a:lnTo>
                    <a:pt x="1593" y="371"/>
                  </a:lnTo>
                  <a:lnTo>
                    <a:pt x="1591" y="374"/>
                  </a:lnTo>
                  <a:lnTo>
                    <a:pt x="1585" y="382"/>
                  </a:lnTo>
                  <a:lnTo>
                    <a:pt x="1579" y="382"/>
                  </a:lnTo>
                  <a:lnTo>
                    <a:pt x="1575" y="380"/>
                  </a:lnTo>
                  <a:lnTo>
                    <a:pt x="1529" y="359"/>
                  </a:lnTo>
                  <a:lnTo>
                    <a:pt x="1524" y="351"/>
                  </a:lnTo>
                  <a:lnTo>
                    <a:pt x="1524" y="348"/>
                  </a:lnTo>
                  <a:lnTo>
                    <a:pt x="1524" y="342"/>
                  </a:lnTo>
                  <a:lnTo>
                    <a:pt x="1531" y="336"/>
                  </a:lnTo>
                  <a:lnTo>
                    <a:pt x="1537" y="336"/>
                  </a:lnTo>
                  <a:lnTo>
                    <a:pt x="1541" y="336"/>
                  </a:lnTo>
                  <a:lnTo>
                    <a:pt x="1541" y="336"/>
                  </a:lnTo>
                  <a:close/>
                  <a:moveTo>
                    <a:pt x="1631" y="380"/>
                  </a:moveTo>
                  <a:lnTo>
                    <a:pt x="1675" y="403"/>
                  </a:lnTo>
                  <a:lnTo>
                    <a:pt x="1681" y="411"/>
                  </a:lnTo>
                  <a:lnTo>
                    <a:pt x="1683" y="415"/>
                  </a:lnTo>
                  <a:lnTo>
                    <a:pt x="1681" y="421"/>
                  </a:lnTo>
                  <a:lnTo>
                    <a:pt x="1673" y="426"/>
                  </a:lnTo>
                  <a:lnTo>
                    <a:pt x="1670" y="426"/>
                  </a:lnTo>
                  <a:lnTo>
                    <a:pt x="1664" y="424"/>
                  </a:lnTo>
                  <a:lnTo>
                    <a:pt x="1620" y="403"/>
                  </a:lnTo>
                  <a:lnTo>
                    <a:pt x="1614" y="396"/>
                  </a:lnTo>
                  <a:lnTo>
                    <a:pt x="1612" y="392"/>
                  </a:lnTo>
                  <a:lnTo>
                    <a:pt x="1614" y="386"/>
                  </a:lnTo>
                  <a:lnTo>
                    <a:pt x="1622" y="380"/>
                  </a:lnTo>
                  <a:lnTo>
                    <a:pt x="1625" y="380"/>
                  </a:lnTo>
                  <a:lnTo>
                    <a:pt x="1631" y="380"/>
                  </a:lnTo>
                  <a:lnTo>
                    <a:pt x="1631" y="380"/>
                  </a:lnTo>
                  <a:close/>
                  <a:moveTo>
                    <a:pt x="1719" y="423"/>
                  </a:moveTo>
                  <a:lnTo>
                    <a:pt x="1766" y="440"/>
                  </a:lnTo>
                  <a:lnTo>
                    <a:pt x="1773" y="446"/>
                  </a:lnTo>
                  <a:lnTo>
                    <a:pt x="1775" y="451"/>
                  </a:lnTo>
                  <a:lnTo>
                    <a:pt x="1773" y="455"/>
                  </a:lnTo>
                  <a:lnTo>
                    <a:pt x="1767" y="463"/>
                  </a:lnTo>
                  <a:lnTo>
                    <a:pt x="1764" y="465"/>
                  </a:lnTo>
                  <a:lnTo>
                    <a:pt x="1758" y="463"/>
                  </a:lnTo>
                  <a:lnTo>
                    <a:pt x="1710" y="447"/>
                  </a:lnTo>
                  <a:lnTo>
                    <a:pt x="1704" y="442"/>
                  </a:lnTo>
                  <a:lnTo>
                    <a:pt x="1702" y="436"/>
                  </a:lnTo>
                  <a:lnTo>
                    <a:pt x="1702" y="432"/>
                  </a:lnTo>
                  <a:lnTo>
                    <a:pt x="1710" y="424"/>
                  </a:lnTo>
                  <a:lnTo>
                    <a:pt x="1714" y="423"/>
                  </a:lnTo>
                  <a:lnTo>
                    <a:pt x="1719" y="423"/>
                  </a:lnTo>
                  <a:lnTo>
                    <a:pt x="1719" y="423"/>
                  </a:lnTo>
                  <a:close/>
                  <a:moveTo>
                    <a:pt x="1814" y="455"/>
                  </a:moveTo>
                  <a:lnTo>
                    <a:pt x="1860" y="472"/>
                  </a:lnTo>
                  <a:lnTo>
                    <a:pt x="1867" y="478"/>
                  </a:lnTo>
                  <a:lnTo>
                    <a:pt x="1869" y="484"/>
                  </a:lnTo>
                  <a:lnTo>
                    <a:pt x="1867" y="488"/>
                  </a:lnTo>
                  <a:lnTo>
                    <a:pt x="1862" y="496"/>
                  </a:lnTo>
                  <a:lnTo>
                    <a:pt x="1858" y="497"/>
                  </a:lnTo>
                  <a:lnTo>
                    <a:pt x="1852" y="496"/>
                  </a:lnTo>
                  <a:lnTo>
                    <a:pt x="1806" y="480"/>
                  </a:lnTo>
                  <a:lnTo>
                    <a:pt x="1798" y="472"/>
                  </a:lnTo>
                  <a:lnTo>
                    <a:pt x="1796" y="469"/>
                  </a:lnTo>
                  <a:lnTo>
                    <a:pt x="1798" y="463"/>
                  </a:lnTo>
                  <a:lnTo>
                    <a:pt x="1804" y="457"/>
                  </a:lnTo>
                  <a:lnTo>
                    <a:pt x="1808" y="455"/>
                  </a:lnTo>
                  <a:lnTo>
                    <a:pt x="1814" y="455"/>
                  </a:lnTo>
                  <a:lnTo>
                    <a:pt x="1814" y="455"/>
                  </a:lnTo>
                  <a:close/>
                  <a:moveTo>
                    <a:pt x="1908" y="488"/>
                  </a:moveTo>
                  <a:lnTo>
                    <a:pt x="1956" y="505"/>
                  </a:lnTo>
                  <a:lnTo>
                    <a:pt x="1962" y="511"/>
                  </a:lnTo>
                  <a:lnTo>
                    <a:pt x="1963" y="515"/>
                  </a:lnTo>
                  <a:lnTo>
                    <a:pt x="1963" y="520"/>
                  </a:lnTo>
                  <a:lnTo>
                    <a:pt x="1956" y="528"/>
                  </a:lnTo>
                  <a:lnTo>
                    <a:pt x="1952" y="528"/>
                  </a:lnTo>
                  <a:lnTo>
                    <a:pt x="1946" y="528"/>
                  </a:lnTo>
                  <a:lnTo>
                    <a:pt x="1900" y="513"/>
                  </a:lnTo>
                  <a:lnTo>
                    <a:pt x="1892" y="505"/>
                  </a:lnTo>
                  <a:lnTo>
                    <a:pt x="1890" y="501"/>
                  </a:lnTo>
                  <a:lnTo>
                    <a:pt x="1892" y="496"/>
                  </a:lnTo>
                  <a:lnTo>
                    <a:pt x="1898" y="490"/>
                  </a:lnTo>
                  <a:lnTo>
                    <a:pt x="1902" y="488"/>
                  </a:lnTo>
                  <a:lnTo>
                    <a:pt x="1908" y="488"/>
                  </a:lnTo>
                  <a:lnTo>
                    <a:pt x="1908" y="488"/>
                  </a:lnTo>
                  <a:close/>
                  <a:moveTo>
                    <a:pt x="2002" y="520"/>
                  </a:moveTo>
                  <a:lnTo>
                    <a:pt x="2050" y="538"/>
                  </a:lnTo>
                  <a:lnTo>
                    <a:pt x="2058" y="544"/>
                  </a:lnTo>
                  <a:lnTo>
                    <a:pt x="2058" y="547"/>
                  </a:lnTo>
                  <a:lnTo>
                    <a:pt x="2058" y="553"/>
                  </a:lnTo>
                  <a:lnTo>
                    <a:pt x="2052" y="561"/>
                  </a:lnTo>
                  <a:lnTo>
                    <a:pt x="2046" y="561"/>
                  </a:lnTo>
                  <a:lnTo>
                    <a:pt x="2042" y="561"/>
                  </a:lnTo>
                  <a:lnTo>
                    <a:pt x="1994" y="544"/>
                  </a:lnTo>
                  <a:lnTo>
                    <a:pt x="1986" y="538"/>
                  </a:lnTo>
                  <a:lnTo>
                    <a:pt x="1986" y="534"/>
                  </a:lnTo>
                  <a:lnTo>
                    <a:pt x="1986" y="528"/>
                  </a:lnTo>
                  <a:lnTo>
                    <a:pt x="1992" y="522"/>
                  </a:lnTo>
                  <a:lnTo>
                    <a:pt x="1998" y="520"/>
                  </a:lnTo>
                  <a:lnTo>
                    <a:pt x="2002" y="520"/>
                  </a:lnTo>
                  <a:lnTo>
                    <a:pt x="2002" y="520"/>
                  </a:lnTo>
                  <a:close/>
                  <a:moveTo>
                    <a:pt x="2096" y="553"/>
                  </a:moveTo>
                  <a:lnTo>
                    <a:pt x="2144" y="570"/>
                  </a:lnTo>
                  <a:lnTo>
                    <a:pt x="2152" y="576"/>
                  </a:lnTo>
                  <a:lnTo>
                    <a:pt x="2152" y="580"/>
                  </a:lnTo>
                  <a:lnTo>
                    <a:pt x="2152" y="586"/>
                  </a:lnTo>
                  <a:lnTo>
                    <a:pt x="2146" y="593"/>
                  </a:lnTo>
                  <a:lnTo>
                    <a:pt x="2140" y="593"/>
                  </a:lnTo>
                  <a:lnTo>
                    <a:pt x="2136" y="593"/>
                  </a:lnTo>
                  <a:lnTo>
                    <a:pt x="2088" y="576"/>
                  </a:lnTo>
                  <a:lnTo>
                    <a:pt x="2081" y="570"/>
                  </a:lnTo>
                  <a:lnTo>
                    <a:pt x="2081" y="567"/>
                  </a:lnTo>
                  <a:lnTo>
                    <a:pt x="2081" y="561"/>
                  </a:lnTo>
                  <a:lnTo>
                    <a:pt x="2086" y="553"/>
                  </a:lnTo>
                  <a:lnTo>
                    <a:pt x="2092" y="553"/>
                  </a:lnTo>
                  <a:lnTo>
                    <a:pt x="2096" y="553"/>
                  </a:lnTo>
                  <a:lnTo>
                    <a:pt x="2096" y="553"/>
                  </a:lnTo>
                  <a:close/>
                  <a:moveTo>
                    <a:pt x="2192" y="586"/>
                  </a:moveTo>
                  <a:lnTo>
                    <a:pt x="2238" y="601"/>
                  </a:lnTo>
                  <a:lnTo>
                    <a:pt x="2246" y="609"/>
                  </a:lnTo>
                  <a:lnTo>
                    <a:pt x="2248" y="613"/>
                  </a:lnTo>
                  <a:lnTo>
                    <a:pt x="2246" y="618"/>
                  </a:lnTo>
                  <a:lnTo>
                    <a:pt x="2240" y="624"/>
                  </a:lnTo>
                  <a:lnTo>
                    <a:pt x="2236" y="626"/>
                  </a:lnTo>
                  <a:lnTo>
                    <a:pt x="2230" y="626"/>
                  </a:lnTo>
                  <a:lnTo>
                    <a:pt x="2182" y="609"/>
                  </a:lnTo>
                  <a:lnTo>
                    <a:pt x="2177" y="603"/>
                  </a:lnTo>
                  <a:lnTo>
                    <a:pt x="2175" y="599"/>
                  </a:lnTo>
                  <a:lnTo>
                    <a:pt x="2175" y="593"/>
                  </a:lnTo>
                  <a:lnTo>
                    <a:pt x="2182" y="586"/>
                  </a:lnTo>
                  <a:lnTo>
                    <a:pt x="2186" y="586"/>
                  </a:lnTo>
                  <a:lnTo>
                    <a:pt x="2192" y="586"/>
                  </a:lnTo>
                  <a:lnTo>
                    <a:pt x="2192" y="586"/>
                  </a:lnTo>
                  <a:close/>
                  <a:moveTo>
                    <a:pt x="2286" y="618"/>
                  </a:moveTo>
                  <a:lnTo>
                    <a:pt x="2332" y="634"/>
                  </a:lnTo>
                  <a:lnTo>
                    <a:pt x="2340" y="641"/>
                  </a:lnTo>
                  <a:lnTo>
                    <a:pt x="2342" y="645"/>
                  </a:lnTo>
                  <a:lnTo>
                    <a:pt x="2340" y="651"/>
                  </a:lnTo>
                  <a:lnTo>
                    <a:pt x="2334" y="657"/>
                  </a:lnTo>
                  <a:lnTo>
                    <a:pt x="2330" y="659"/>
                  </a:lnTo>
                  <a:lnTo>
                    <a:pt x="2325" y="659"/>
                  </a:lnTo>
                  <a:lnTo>
                    <a:pt x="2278" y="641"/>
                  </a:lnTo>
                  <a:lnTo>
                    <a:pt x="2271" y="636"/>
                  </a:lnTo>
                  <a:lnTo>
                    <a:pt x="2269" y="632"/>
                  </a:lnTo>
                  <a:lnTo>
                    <a:pt x="2269" y="626"/>
                  </a:lnTo>
                  <a:lnTo>
                    <a:pt x="2277" y="618"/>
                  </a:lnTo>
                  <a:lnTo>
                    <a:pt x="2280" y="618"/>
                  </a:lnTo>
                  <a:lnTo>
                    <a:pt x="2286" y="618"/>
                  </a:lnTo>
                  <a:lnTo>
                    <a:pt x="2286" y="618"/>
                  </a:lnTo>
                  <a:close/>
                  <a:moveTo>
                    <a:pt x="2380" y="651"/>
                  </a:moveTo>
                  <a:lnTo>
                    <a:pt x="2428" y="666"/>
                  </a:lnTo>
                  <a:lnTo>
                    <a:pt x="2434" y="674"/>
                  </a:lnTo>
                  <a:lnTo>
                    <a:pt x="2436" y="678"/>
                  </a:lnTo>
                  <a:lnTo>
                    <a:pt x="2436" y="682"/>
                  </a:lnTo>
                  <a:lnTo>
                    <a:pt x="2428" y="690"/>
                  </a:lnTo>
                  <a:lnTo>
                    <a:pt x="2424" y="691"/>
                  </a:lnTo>
                  <a:lnTo>
                    <a:pt x="2419" y="691"/>
                  </a:lnTo>
                  <a:lnTo>
                    <a:pt x="2373" y="674"/>
                  </a:lnTo>
                  <a:lnTo>
                    <a:pt x="2365" y="668"/>
                  </a:lnTo>
                  <a:lnTo>
                    <a:pt x="2363" y="663"/>
                  </a:lnTo>
                  <a:lnTo>
                    <a:pt x="2365" y="659"/>
                  </a:lnTo>
                  <a:lnTo>
                    <a:pt x="2371" y="651"/>
                  </a:lnTo>
                  <a:lnTo>
                    <a:pt x="2374" y="649"/>
                  </a:lnTo>
                  <a:lnTo>
                    <a:pt x="2380" y="651"/>
                  </a:lnTo>
                  <a:lnTo>
                    <a:pt x="2380" y="651"/>
                  </a:lnTo>
                  <a:close/>
                  <a:moveTo>
                    <a:pt x="2474" y="684"/>
                  </a:moveTo>
                  <a:lnTo>
                    <a:pt x="2522" y="699"/>
                  </a:lnTo>
                  <a:lnTo>
                    <a:pt x="2528" y="705"/>
                  </a:lnTo>
                  <a:lnTo>
                    <a:pt x="2530" y="711"/>
                  </a:lnTo>
                  <a:lnTo>
                    <a:pt x="2530" y="714"/>
                  </a:lnTo>
                  <a:lnTo>
                    <a:pt x="2522" y="722"/>
                  </a:lnTo>
                  <a:lnTo>
                    <a:pt x="2519" y="724"/>
                  </a:lnTo>
                  <a:lnTo>
                    <a:pt x="2513" y="722"/>
                  </a:lnTo>
                  <a:lnTo>
                    <a:pt x="2467" y="707"/>
                  </a:lnTo>
                  <a:lnTo>
                    <a:pt x="2459" y="701"/>
                  </a:lnTo>
                  <a:lnTo>
                    <a:pt x="2459" y="695"/>
                  </a:lnTo>
                  <a:lnTo>
                    <a:pt x="2459" y="691"/>
                  </a:lnTo>
                  <a:lnTo>
                    <a:pt x="2465" y="684"/>
                  </a:lnTo>
                  <a:lnTo>
                    <a:pt x="2471" y="682"/>
                  </a:lnTo>
                  <a:lnTo>
                    <a:pt x="2474" y="684"/>
                  </a:lnTo>
                  <a:lnTo>
                    <a:pt x="2474" y="684"/>
                  </a:lnTo>
                  <a:close/>
                  <a:moveTo>
                    <a:pt x="2568" y="716"/>
                  </a:moveTo>
                  <a:lnTo>
                    <a:pt x="2617" y="732"/>
                  </a:lnTo>
                  <a:lnTo>
                    <a:pt x="2624" y="738"/>
                  </a:lnTo>
                  <a:lnTo>
                    <a:pt x="2624" y="743"/>
                  </a:lnTo>
                  <a:lnTo>
                    <a:pt x="2624" y="747"/>
                  </a:lnTo>
                  <a:lnTo>
                    <a:pt x="2618" y="755"/>
                  </a:lnTo>
                  <a:lnTo>
                    <a:pt x="2613" y="757"/>
                  </a:lnTo>
                  <a:lnTo>
                    <a:pt x="2609" y="755"/>
                  </a:lnTo>
                  <a:lnTo>
                    <a:pt x="2561" y="739"/>
                  </a:lnTo>
                  <a:lnTo>
                    <a:pt x="2553" y="734"/>
                  </a:lnTo>
                  <a:lnTo>
                    <a:pt x="2553" y="728"/>
                  </a:lnTo>
                  <a:lnTo>
                    <a:pt x="2553" y="724"/>
                  </a:lnTo>
                  <a:lnTo>
                    <a:pt x="2559" y="716"/>
                  </a:lnTo>
                  <a:lnTo>
                    <a:pt x="2565" y="714"/>
                  </a:lnTo>
                  <a:lnTo>
                    <a:pt x="2568" y="716"/>
                  </a:lnTo>
                  <a:lnTo>
                    <a:pt x="2568" y="716"/>
                  </a:lnTo>
                  <a:close/>
                  <a:moveTo>
                    <a:pt x="2663" y="747"/>
                  </a:moveTo>
                  <a:lnTo>
                    <a:pt x="2711" y="764"/>
                  </a:lnTo>
                  <a:lnTo>
                    <a:pt x="2718" y="770"/>
                  </a:lnTo>
                  <a:lnTo>
                    <a:pt x="2718" y="776"/>
                  </a:lnTo>
                  <a:lnTo>
                    <a:pt x="2718" y="780"/>
                  </a:lnTo>
                  <a:lnTo>
                    <a:pt x="2713" y="787"/>
                  </a:lnTo>
                  <a:lnTo>
                    <a:pt x="2707" y="789"/>
                  </a:lnTo>
                  <a:lnTo>
                    <a:pt x="2703" y="787"/>
                  </a:lnTo>
                  <a:lnTo>
                    <a:pt x="2655" y="772"/>
                  </a:lnTo>
                  <a:lnTo>
                    <a:pt x="2649" y="764"/>
                  </a:lnTo>
                  <a:lnTo>
                    <a:pt x="2647" y="761"/>
                  </a:lnTo>
                  <a:lnTo>
                    <a:pt x="2647" y="755"/>
                  </a:lnTo>
                  <a:lnTo>
                    <a:pt x="2655" y="749"/>
                  </a:lnTo>
                  <a:lnTo>
                    <a:pt x="2659" y="747"/>
                  </a:lnTo>
                  <a:lnTo>
                    <a:pt x="2663" y="747"/>
                  </a:lnTo>
                  <a:lnTo>
                    <a:pt x="2663" y="747"/>
                  </a:lnTo>
                  <a:close/>
                  <a:moveTo>
                    <a:pt x="2759" y="780"/>
                  </a:moveTo>
                  <a:lnTo>
                    <a:pt x="2805" y="797"/>
                  </a:lnTo>
                  <a:lnTo>
                    <a:pt x="2812" y="803"/>
                  </a:lnTo>
                  <a:lnTo>
                    <a:pt x="2814" y="809"/>
                  </a:lnTo>
                  <a:lnTo>
                    <a:pt x="2812" y="812"/>
                  </a:lnTo>
                  <a:lnTo>
                    <a:pt x="2807" y="820"/>
                  </a:lnTo>
                  <a:lnTo>
                    <a:pt x="2803" y="820"/>
                  </a:lnTo>
                  <a:lnTo>
                    <a:pt x="2797" y="820"/>
                  </a:lnTo>
                  <a:lnTo>
                    <a:pt x="2749" y="805"/>
                  </a:lnTo>
                  <a:lnTo>
                    <a:pt x="2743" y="797"/>
                  </a:lnTo>
                  <a:lnTo>
                    <a:pt x="2741" y="793"/>
                  </a:lnTo>
                  <a:lnTo>
                    <a:pt x="2741" y="787"/>
                  </a:lnTo>
                  <a:lnTo>
                    <a:pt x="2749" y="782"/>
                  </a:lnTo>
                  <a:lnTo>
                    <a:pt x="2753" y="780"/>
                  </a:lnTo>
                  <a:lnTo>
                    <a:pt x="2759" y="780"/>
                  </a:lnTo>
                  <a:lnTo>
                    <a:pt x="2759" y="780"/>
                  </a:lnTo>
                  <a:close/>
                  <a:moveTo>
                    <a:pt x="2853" y="812"/>
                  </a:moveTo>
                  <a:lnTo>
                    <a:pt x="2899" y="830"/>
                  </a:lnTo>
                  <a:lnTo>
                    <a:pt x="2907" y="836"/>
                  </a:lnTo>
                  <a:lnTo>
                    <a:pt x="2908" y="839"/>
                  </a:lnTo>
                  <a:lnTo>
                    <a:pt x="2907" y="845"/>
                  </a:lnTo>
                  <a:lnTo>
                    <a:pt x="2901" y="853"/>
                  </a:lnTo>
                  <a:lnTo>
                    <a:pt x="2897" y="853"/>
                  </a:lnTo>
                  <a:lnTo>
                    <a:pt x="2891" y="853"/>
                  </a:lnTo>
                  <a:lnTo>
                    <a:pt x="2845" y="837"/>
                  </a:lnTo>
                  <a:lnTo>
                    <a:pt x="2837" y="830"/>
                  </a:lnTo>
                  <a:lnTo>
                    <a:pt x="2835" y="826"/>
                  </a:lnTo>
                  <a:lnTo>
                    <a:pt x="2837" y="820"/>
                  </a:lnTo>
                  <a:lnTo>
                    <a:pt x="2843" y="814"/>
                  </a:lnTo>
                  <a:lnTo>
                    <a:pt x="2847" y="812"/>
                  </a:lnTo>
                  <a:lnTo>
                    <a:pt x="2853" y="812"/>
                  </a:lnTo>
                  <a:lnTo>
                    <a:pt x="2853" y="812"/>
                  </a:lnTo>
                  <a:close/>
                  <a:moveTo>
                    <a:pt x="2947" y="845"/>
                  </a:moveTo>
                  <a:lnTo>
                    <a:pt x="2995" y="862"/>
                  </a:lnTo>
                  <a:lnTo>
                    <a:pt x="3001" y="868"/>
                  </a:lnTo>
                  <a:lnTo>
                    <a:pt x="3003" y="872"/>
                  </a:lnTo>
                  <a:lnTo>
                    <a:pt x="3003" y="878"/>
                  </a:lnTo>
                  <a:lnTo>
                    <a:pt x="2995" y="885"/>
                  </a:lnTo>
                  <a:lnTo>
                    <a:pt x="2991" y="885"/>
                  </a:lnTo>
                  <a:lnTo>
                    <a:pt x="2985" y="885"/>
                  </a:lnTo>
                  <a:lnTo>
                    <a:pt x="2939" y="868"/>
                  </a:lnTo>
                  <a:lnTo>
                    <a:pt x="2932" y="862"/>
                  </a:lnTo>
                  <a:lnTo>
                    <a:pt x="2930" y="859"/>
                  </a:lnTo>
                  <a:lnTo>
                    <a:pt x="2932" y="853"/>
                  </a:lnTo>
                  <a:lnTo>
                    <a:pt x="2937" y="845"/>
                  </a:lnTo>
                  <a:lnTo>
                    <a:pt x="2941" y="845"/>
                  </a:lnTo>
                  <a:lnTo>
                    <a:pt x="2947" y="845"/>
                  </a:lnTo>
                  <a:lnTo>
                    <a:pt x="2947" y="845"/>
                  </a:lnTo>
                  <a:close/>
                  <a:moveTo>
                    <a:pt x="3041" y="878"/>
                  </a:moveTo>
                  <a:lnTo>
                    <a:pt x="3089" y="893"/>
                  </a:lnTo>
                  <a:lnTo>
                    <a:pt x="3097" y="901"/>
                  </a:lnTo>
                  <a:lnTo>
                    <a:pt x="3097" y="905"/>
                  </a:lnTo>
                  <a:lnTo>
                    <a:pt x="3097" y="910"/>
                  </a:lnTo>
                  <a:lnTo>
                    <a:pt x="3091" y="916"/>
                  </a:lnTo>
                  <a:lnTo>
                    <a:pt x="3085" y="918"/>
                  </a:lnTo>
                  <a:lnTo>
                    <a:pt x="3081" y="918"/>
                  </a:lnTo>
                  <a:lnTo>
                    <a:pt x="3033" y="901"/>
                  </a:lnTo>
                  <a:lnTo>
                    <a:pt x="3026" y="895"/>
                  </a:lnTo>
                  <a:lnTo>
                    <a:pt x="3026" y="891"/>
                  </a:lnTo>
                  <a:lnTo>
                    <a:pt x="3026" y="885"/>
                  </a:lnTo>
                  <a:lnTo>
                    <a:pt x="3031" y="878"/>
                  </a:lnTo>
                  <a:lnTo>
                    <a:pt x="3037" y="878"/>
                  </a:lnTo>
                  <a:lnTo>
                    <a:pt x="3041" y="878"/>
                  </a:lnTo>
                  <a:lnTo>
                    <a:pt x="3041" y="878"/>
                  </a:lnTo>
                  <a:close/>
                  <a:moveTo>
                    <a:pt x="3135" y="910"/>
                  </a:moveTo>
                  <a:lnTo>
                    <a:pt x="3183" y="926"/>
                  </a:lnTo>
                  <a:lnTo>
                    <a:pt x="3191" y="933"/>
                  </a:lnTo>
                  <a:lnTo>
                    <a:pt x="3191" y="937"/>
                  </a:lnTo>
                  <a:lnTo>
                    <a:pt x="3191" y="943"/>
                  </a:lnTo>
                  <a:lnTo>
                    <a:pt x="3185" y="949"/>
                  </a:lnTo>
                  <a:lnTo>
                    <a:pt x="3179" y="951"/>
                  </a:lnTo>
                  <a:lnTo>
                    <a:pt x="3175" y="951"/>
                  </a:lnTo>
                  <a:lnTo>
                    <a:pt x="3127" y="933"/>
                  </a:lnTo>
                  <a:lnTo>
                    <a:pt x="3120" y="928"/>
                  </a:lnTo>
                  <a:lnTo>
                    <a:pt x="3120" y="924"/>
                  </a:lnTo>
                  <a:lnTo>
                    <a:pt x="3120" y="918"/>
                  </a:lnTo>
                  <a:lnTo>
                    <a:pt x="3126" y="910"/>
                  </a:lnTo>
                  <a:lnTo>
                    <a:pt x="3131" y="910"/>
                  </a:lnTo>
                  <a:lnTo>
                    <a:pt x="3135" y="910"/>
                  </a:lnTo>
                  <a:lnTo>
                    <a:pt x="3135" y="910"/>
                  </a:lnTo>
                  <a:close/>
                  <a:moveTo>
                    <a:pt x="3231" y="943"/>
                  </a:moveTo>
                  <a:lnTo>
                    <a:pt x="3277" y="958"/>
                  </a:lnTo>
                  <a:lnTo>
                    <a:pt x="3285" y="966"/>
                  </a:lnTo>
                  <a:lnTo>
                    <a:pt x="3287" y="970"/>
                  </a:lnTo>
                  <a:lnTo>
                    <a:pt x="3285" y="976"/>
                  </a:lnTo>
                  <a:lnTo>
                    <a:pt x="3279" y="981"/>
                  </a:lnTo>
                  <a:lnTo>
                    <a:pt x="3275" y="983"/>
                  </a:lnTo>
                  <a:lnTo>
                    <a:pt x="3270" y="983"/>
                  </a:lnTo>
                  <a:lnTo>
                    <a:pt x="3222" y="966"/>
                  </a:lnTo>
                  <a:lnTo>
                    <a:pt x="3216" y="960"/>
                  </a:lnTo>
                  <a:lnTo>
                    <a:pt x="3214" y="955"/>
                  </a:lnTo>
                  <a:lnTo>
                    <a:pt x="3214" y="951"/>
                  </a:lnTo>
                  <a:lnTo>
                    <a:pt x="3222" y="943"/>
                  </a:lnTo>
                  <a:lnTo>
                    <a:pt x="3225" y="943"/>
                  </a:lnTo>
                  <a:lnTo>
                    <a:pt x="3231" y="943"/>
                  </a:lnTo>
                  <a:lnTo>
                    <a:pt x="3231" y="943"/>
                  </a:lnTo>
                  <a:close/>
                  <a:moveTo>
                    <a:pt x="3325" y="976"/>
                  </a:moveTo>
                  <a:lnTo>
                    <a:pt x="3371" y="991"/>
                  </a:lnTo>
                  <a:lnTo>
                    <a:pt x="3379" y="999"/>
                  </a:lnTo>
                  <a:lnTo>
                    <a:pt x="3381" y="1003"/>
                  </a:lnTo>
                  <a:lnTo>
                    <a:pt x="3379" y="1006"/>
                  </a:lnTo>
                  <a:lnTo>
                    <a:pt x="3373" y="1014"/>
                  </a:lnTo>
                  <a:lnTo>
                    <a:pt x="3369" y="1016"/>
                  </a:lnTo>
                  <a:lnTo>
                    <a:pt x="3364" y="1014"/>
                  </a:lnTo>
                  <a:lnTo>
                    <a:pt x="3316" y="999"/>
                  </a:lnTo>
                  <a:lnTo>
                    <a:pt x="3310" y="993"/>
                  </a:lnTo>
                  <a:lnTo>
                    <a:pt x="3308" y="987"/>
                  </a:lnTo>
                  <a:lnTo>
                    <a:pt x="3308" y="983"/>
                  </a:lnTo>
                  <a:lnTo>
                    <a:pt x="3316" y="976"/>
                  </a:lnTo>
                  <a:lnTo>
                    <a:pt x="3320" y="974"/>
                  </a:lnTo>
                  <a:lnTo>
                    <a:pt x="3325" y="976"/>
                  </a:lnTo>
                  <a:lnTo>
                    <a:pt x="3325" y="976"/>
                  </a:lnTo>
                  <a:close/>
                </a:path>
              </a:pathLst>
            </a:custGeom>
            <a:solidFill>
              <a:srgbClr val="002060"/>
            </a:solidFill>
            <a:ln w="0">
              <a:solidFill>
                <a:srgbClr val="00206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92" name="Freeform 101">
              <a:extLst>
                <a:ext uri="{FF2B5EF4-FFF2-40B4-BE49-F238E27FC236}">
                  <a16:creationId xmlns:a16="http://schemas.microsoft.com/office/drawing/2014/main" id="{9A762ADB-7E13-48DB-93A2-6341970E2D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7385" y="2087245"/>
              <a:ext cx="2690813" cy="1498600"/>
            </a:xfrm>
            <a:custGeom>
              <a:avLst/>
              <a:gdLst>
                <a:gd name="T0" fmla="*/ 0 w 3388"/>
                <a:gd name="T1" fmla="*/ 1889 h 1889"/>
                <a:gd name="T2" fmla="*/ 422 w 3388"/>
                <a:gd name="T3" fmla="*/ 435 h 1889"/>
                <a:gd name="T4" fmla="*/ 847 w 3388"/>
                <a:gd name="T5" fmla="*/ 0 h 1889"/>
                <a:gd name="T6" fmla="*/ 1694 w 3388"/>
                <a:gd name="T7" fmla="*/ 703 h 1889"/>
                <a:gd name="T8" fmla="*/ 3388 w 3388"/>
                <a:gd name="T9" fmla="*/ 1622 h 1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88" h="1889">
                  <a:moveTo>
                    <a:pt x="0" y="1889"/>
                  </a:moveTo>
                  <a:lnTo>
                    <a:pt x="422" y="435"/>
                  </a:lnTo>
                  <a:lnTo>
                    <a:pt x="847" y="0"/>
                  </a:lnTo>
                  <a:lnTo>
                    <a:pt x="1694" y="703"/>
                  </a:lnTo>
                  <a:lnTo>
                    <a:pt x="3388" y="1622"/>
                  </a:lnTo>
                </a:path>
              </a:pathLst>
            </a:custGeom>
            <a:noFill/>
            <a:ln w="19050">
              <a:solidFill>
                <a:srgbClr val="002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1600"/>
            </a:p>
          </p:txBody>
        </p:sp>
        <p:sp>
          <p:nvSpPr>
            <p:cNvPr id="93" name="Rectangle 102">
              <a:extLst>
                <a:ext uri="{FF2B5EF4-FFF2-40B4-BE49-F238E27FC236}">
                  <a16:creationId xmlns:a16="http://schemas.microsoft.com/office/drawing/2014/main" id="{FD121826-A8C4-462A-8EFB-1CD70936D6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3348" y="4404995"/>
              <a:ext cx="85696" cy="190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0</a:t>
              </a:r>
              <a:endParaRPr kumimoji="0" lang="en-US" altLang="en-US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4" name="Rectangle 103">
              <a:extLst>
                <a:ext uri="{FF2B5EF4-FFF2-40B4-BE49-F238E27FC236}">
                  <a16:creationId xmlns:a16="http://schemas.microsoft.com/office/drawing/2014/main" id="{3DDBEFC0-3448-460F-9419-4CC2354DC4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3348" y="3889058"/>
              <a:ext cx="85696" cy="190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5</a:t>
              </a:r>
              <a:endParaRPr kumimoji="0" lang="en-US" altLang="en-US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5" name="Rectangle 104">
              <a:extLst>
                <a:ext uri="{FF2B5EF4-FFF2-40B4-BE49-F238E27FC236}">
                  <a16:creationId xmlns:a16="http://schemas.microsoft.com/office/drawing/2014/main" id="{833DED5E-CC24-4992-8FF1-01BB0BB8C8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7148" y="3371533"/>
              <a:ext cx="171390" cy="190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10</a:t>
              </a:r>
              <a:endParaRPr kumimoji="0" lang="en-US" altLang="en-US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6" name="Rectangle 105">
              <a:extLst>
                <a:ext uri="{FF2B5EF4-FFF2-40B4-BE49-F238E27FC236}">
                  <a16:creationId xmlns:a16="http://schemas.microsoft.com/office/drawing/2014/main" id="{28E90EC8-AA83-42AE-ABC0-633B12404A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7148" y="2855595"/>
              <a:ext cx="171390" cy="190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15</a:t>
              </a:r>
              <a:endParaRPr kumimoji="0" lang="en-US" altLang="en-US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7" name="Rectangle 106">
              <a:extLst>
                <a:ext uri="{FF2B5EF4-FFF2-40B4-BE49-F238E27FC236}">
                  <a16:creationId xmlns:a16="http://schemas.microsoft.com/office/drawing/2014/main" id="{B01F2E00-679B-4AB4-BD04-550A92D26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7148" y="2338070"/>
              <a:ext cx="171390" cy="190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20</a:t>
              </a:r>
              <a:endParaRPr kumimoji="0" lang="en-US" altLang="en-US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8" name="Rectangle 107">
              <a:extLst>
                <a:ext uri="{FF2B5EF4-FFF2-40B4-BE49-F238E27FC236}">
                  <a16:creationId xmlns:a16="http://schemas.microsoft.com/office/drawing/2014/main" id="{941F91E4-ABE3-4306-9663-FAEE0AA9D2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7148" y="1820545"/>
              <a:ext cx="171390" cy="190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25</a:t>
              </a:r>
              <a:endParaRPr kumimoji="0" lang="en-US" altLang="en-US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9" name="Rectangle 108">
              <a:extLst>
                <a:ext uri="{FF2B5EF4-FFF2-40B4-BE49-F238E27FC236}">
                  <a16:creationId xmlns:a16="http://schemas.microsoft.com/office/drawing/2014/main" id="{604C80C7-039F-413D-8AE5-DD9EF71AE3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7148" y="1303020"/>
              <a:ext cx="171390" cy="190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30</a:t>
              </a:r>
              <a:endParaRPr kumimoji="0" lang="en-US" altLang="en-US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0" name="Rectangle 110">
              <a:extLst>
                <a:ext uri="{FF2B5EF4-FFF2-40B4-BE49-F238E27FC236}">
                  <a16:creationId xmlns:a16="http://schemas.microsoft.com/office/drawing/2014/main" id="{39182141-30D9-438F-9A6F-68852508C3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4901" y="4572953"/>
              <a:ext cx="85696" cy="190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0</a:t>
              </a:r>
              <a:endParaRPr kumimoji="0" lang="en-US" altLang="en-US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1" name="Rectangle 112">
              <a:extLst>
                <a:ext uri="{FF2B5EF4-FFF2-40B4-BE49-F238E27FC236}">
                  <a16:creationId xmlns:a16="http://schemas.microsoft.com/office/drawing/2014/main" id="{0AD2C7FB-E655-416D-9F66-4A778D55C5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4284" y="4572953"/>
              <a:ext cx="171390" cy="190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30</a:t>
              </a:r>
              <a:endParaRPr kumimoji="0" lang="en-US" altLang="en-US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2" name="Rectangle 114">
              <a:extLst>
                <a:ext uri="{FF2B5EF4-FFF2-40B4-BE49-F238E27FC236}">
                  <a16:creationId xmlns:a16="http://schemas.microsoft.com/office/drawing/2014/main" id="{EEC0D319-7270-4A15-AD02-02E6D504D9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5799" y="4572953"/>
              <a:ext cx="171390" cy="190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60</a:t>
              </a:r>
              <a:endParaRPr kumimoji="0" lang="en-US" altLang="en-US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3" name="Rectangle 116">
              <a:extLst>
                <a:ext uri="{FF2B5EF4-FFF2-40B4-BE49-F238E27FC236}">
                  <a16:creationId xmlns:a16="http://schemas.microsoft.com/office/drawing/2014/main" id="{0C87D6B4-4D91-4242-A6F5-DA731207B6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8898" y="4572953"/>
              <a:ext cx="171390" cy="190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90</a:t>
              </a:r>
              <a:endParaRPr kumimoji="0" lang="en-US" altLang="en-US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4" name="Rectangle 118">
              <a:extLst>
                <a:ext uri="{FF2B5EF4-FFF2-40B4-BE49-F238E27FC236}">
                  <a16:creationId xmlns:a16="http://schemas.microsoft.com/office/drawing/2014/main" id="{6F75E93E-B93F-4AB2-930A-82ADAED7B4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2310" y="4572953"/>
              <a:ext cx="257087" cy="190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120</a:t>
              </a:r>
              <a:endParaRPr kumimoji="0" lang="en-US" altLang="en-US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5" name="Freeform 120">
              <a:extLst>
                <a:ext uri="{FF2B5EF4-FFF2-40B4-BE49-F238E27FC236}">
                  <a16:creationId xmlns:a16="http://schemas.microsoft.com/office/drawing/2014/main" id="{6565D42E-D6F3-4FFB-B6FF-6D077EC1AF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04410" y="1237516"/>
              <a:ext cx="339725" cy="20637"/>
            </a:xfrm>
            <a:custGeom>
              <a:avLst/>
              <a:gdLst>
                <a:gd name="T0" fmla="*/ 61 w 428"/>
                <a:gd name="T1" fmla="*/ 0 h 25"/>
                <a:gd name="T2" fmla="*/ 71 w 428"/>
                <a:gd name="T3" fmla="*/ 4 h 25"/>
                <a:gd name="T4" fmla="*/ 75 w 428"/>
                <a:gd name="T5" fmla="*/ 12 h 25"/>
                <a:gd name="T6" fmla="*/ 71 w 428"/>
                <a:gd name="T7" fmla="*/ 22 h 25"/>
                <a:gd name="T8" fmla="*/ 61 w 428"/>
                <a:gd name="T9" fmla="*/ 25 h 25"/>
                <a:gd name="T10" fmla="*/ 8 w 428"/>
                <a:gd name="T11" fmla="*/ 23 h 25"/>
                <a:gd name="T12" fmla="*/ 0 w 428"/>
                <a:gd name="T13" fmla="*/ 18 h 25"/>
                <a:gd name="T14" fmla="*/ 0 w 428"/>
                <a:gd name="T15" fmla="*/ 8 h 25"/>
                <a:gd name="T16" fmla="*/ 8 w 428"/>
                <a:gd name="T17" fmla="*/ 0 h 25"/>
                <a:gd name="T18" fmla="*/ 12 w 428"/>
                <a:gd name="T19" fmla="*/ 0 h 25"/>
                <a:gd name="T20" fmla="*/ 161 w 428"/>
                <a:gd name="T21" fmla="*/ 0 h 25"/>
                <a:gd name="T22" fmla="*/ 171 w 428"/>
                <a:gd name="T23" fmla="*/ 4 h 25"/>
                <a:gd name="T24" fmla="*/ 175 w 428"/>
                <a:gd name="T25" fmla="*/ 12 h 25"/>
                <a:gd name="T26" fmla="*/ 171 w 428"/>
                <a:gd name="T27" fmla="*/ 22 h 25"/>
                <a:gd name="T28" fmla="*/ 161 w 428"/>
                <a:gd name="T29" fmla="*/ 25 h 25"/>
                <a:gd name="T30" fmla="*/ 108 w 428"/>
                <a:gd name="T31" fmla="*/ 23 h 25"/>
                <a:gd name="T32" fmla="*/ 100 w 428"/>
                <a:gd name="T33" fmla="*/ 18 h 25"/>
                <a:gd name="T34" fmla="*/ 100 w 428"/>
                <a:gd name="T35" fmla="*/ 8 h 25"/>
                <a:gd name="T36" fmla="*/ 108 w 428"/>
                <a:gd name="T37" fmla="*/ 0 h 25"/>
                <a:gd name="T38" fmla="*/ 111 w 428"/>
                <a:gd name="T39" fmla="*/ 0 h 25"/>
                <a:gd name="T40" fmla="*/ 261 w 428"/>
                <a:gd name="T41" fmla="*/ 0 h 25"/>
                <a:gd name="T42" fmla="*/ 271 w 428"/>
                <a:gd name="T43" fmla="*/ 4 h 25"/>
                <a:gd name="T44" fmla="*/ 275 w 428"/>
                <a:gd name="T45" fmla="*/ 12 h 25"/>
                <a:gd name="T46" fmla="*/ 271 w 428"/>
                <a:gd name="T47" fmla="*/ 22 h 25"/>
                <a:gd name="T48" fmla="*/ 261 w 428"/>
                <a:gd name="T49" fmla="*/ 25 h 25"/>
                <a:gd name="T50" fmla="*/ 207 w 428"/>
                <a:gd name="T51" fmla="*/ 23 h 25"/>
                <a:gd name="T52" fmla="*/ 200 w 428"/>
                <a:gd name="T53" fmla="*/ 18 h 25"/>
                <a:gd name="T54" fmla="*/ 200 w 428"/>
                <a:gd name="T55" fmla="*/ 8 h 25"/>
                <a:gd name="T56" fmla="*/ 207 w 428"/>
                <a:gd name="T57" fmla="*/ 0 h 25"/>
                <a:gd name="T58" fmla="*/ 211 w 428"/>
                <a:gd name="T59" fmla="*/ 0 h 25"/>
                <a:gd name="T60" fmla="*/ 361 w 428"/>
                <a:gd name="T61" fmla="*/ 0 h 25"/>
                <a:gd name="T62" fmla="*/ 371 w 428"/>
                <a:gd name="T63" fmla="*/ 4 h 25"/>
                <a:gd name="T64" fmla="*/ 375 w 428"/>
                <a:gd name="T65" fmla="*/ 12 h 25"/>
                <a:gd name="T66" fmla="*/ 371 w 428"/>
                <a:gd name="T67" fmla="*/ 22 h 25"/>
                <a:gd name="T68" fmla="*/ 361 w 428"/>
                <a:gd name="T69" fmla="*/ 25 h 25"/>
                <a:gd name="T70" fmla="*/ 307 w 428"/>
                <a:gd name="T71" fmla="*/ 23 h 25"/>
                <a:gd name="T72" fmla="*/ 300 w 428"/>
                <a:gd name="T73" fmla="*/ 18 h 25"/>
                <a:gd name="T74" fmla="*/ 300 w 428"/>
                <a:gd name="T75" fmla="*/ 8 h 25"/>
                <a:gd name="T76" fmla="*/ 307 w 428"/>
                <a:gd name="T77" fmla="*/ 0 h 25"/>
                <a:gd name="T78" fmla="*/ 311 w 428"/>
                <a:gd name="T79" fmla="*/ 0 h 25"/>
                <a:gd name="T80" fmla="*/ 415 w 428"/>
                <a:gd name="T81" fmla="*/ 0 h 25"/>
                <a:gd name="T82" fmla="*/ 425 w 428"/>
                <a:gd name="T83" fmla="*/ 4 h 25"/>
                <a:gd name="T84" fmla="*/ 428 w 428"/>
                <a:gd name="T85" fmla="*/ 12 h 25"/>
                <a:gd name="T86" fmla="*/ 425 w 428"/>
                <a:gd name="T87" fmla="*/ 22 h 25"/>
                <a:gd name="T88" fmla="*/ 415 w 428"/>
                <a:gd name="T89" fmla="*/ 25 h 25"/>
                <a:gd name="T90" fmla="*/ 407 w 428"/>
                <a:gd name="T91" fmla="*/ 23 h 25"/>
                <a:gd name="T92" fmla="*/ 400 w 428"/>
                <a:gd name="T93" fmla="*/ 18 h 25"/>
                <a:gd name="T94" fmla="*/ 400 w 428"/>
                <a:gd name="T95" fmla="*/ 8 h 25"/>
                <a:gd name="T96" fmla="*/ 407 w 428"/>
                <a:gd name="T97" fmla="*/ 0 h 25"/>
                <a:gd name="T98" fmla="*/ 411 w 428"/>
                <a:gd name="T9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28" h="25">
                  <a:moveTo>
                    <a:pt x="12" y="0"/>
                  </a:moveTo>
                  <a:lnTo>
                    <a:pt x="61" y="0"/>
                  </a:lnTo>
                  <a:lnTo>
                    <a:pt x="67" y="0"/>
                  </a:lnTo>
                  <a:lnTo>
                    <a:pt x="71" y="4"/>
                  </a:lnTo>
                  <a:lnTo>
                    <a:pt x="73" y="8"/>
                  </a:lnTo>
                  <a:lnTo>
                    <a:pt x="75" y="12"/>
                  </a:lnTo>
                  <a:lnTo>
                    <a:pt x="73" y="18"/>
                  </a:lnTo>
                  <a:lnTo>
                    <a:pt x="71" y="22"/>
                  </a:lnTo>
                  <a:lnTo>
                    <a:pt x="67" y="23"/>
                  </a:lnTo>
                  <a:lnTo>
                    <a:pt x="61" y="25"/>
                  </a:lnTo>
                  <a:lnTo>
                    <a:pt x="12" y="25"/>
                  </a:lnTo>
                  <a:lnTo>
                    <a:pt x="8" y="23"/>
                  </a:lnTo>
                  <a:lnTo>
                    <a:pt x="4" y="22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0" y="8"/>
                  </a:lnTo>
                  <a:lnTo>
                    <a:pt x="4" y="4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2" y="0"/>
                  </a:lnTo>
                  <a:close/>
                  <a:moveTo>
                    <a:pt x="111" y="0"/>
                  </a:moveTo>
                  <a:lnTo>
                    <a:pt x="161" y="0"/>
                  </a:lnTo>
                  <a:lnTo>
                    <a:pt x="167" y="0"/>
                  </a:lnTo>
                  <a:lnTo>
                    <a:pt x="171" y="4"/>
                  </a:lnTo>
                  <a:lnTo>
                    <a:pt x="173" y="8"/>
                  </a:lnTo>
                  <a:lnTo>
                    <a:pt x="175" y="12"/>
                  </a:lnTo>
                  <a:lnTo>
                    <a:pt x="173" y="18"/>
                  </a:lnTo>
                  <a:lnTo>
                    <a:pt x="171" y="22"/>
                  </a:lnTo>
                  <a:lnTo>
                    <a:pt x="167" y="23"/>
                  </a:lnTo>
                  <a:lnTo>
                    <a:pt x="161" y="25"/>
                  </a:lnTo>
                  <a:lnTo>
                    <a:pt x="111" y="25"/>
                  </a:lnTo>
                  <a:lnTo>
                    <a:pt x="108" y="23"/>
                  </a:lnTo>
                  <a:lnTo>
                    <a:pt x="104" y="22"/>
                  </a:lnTo>
                  <a:lnTo>
                    <a:pt x="100" y="18"/>
                  </a:lnTo>
                  <a:lnTo>
                    <a:pt x="100" y="12"/>
                  </a:lnTo>
                  <a:lnTo>
                    <a:pt x="100" y="8"/>
                  </a:lnTo>
                  <a:lnTo>
                    <a:pt x="104" y="4"/>
                  </a:lnTo>
                  <a:lnTo>
                    <a:pt x="108" y="0"/>
                  </a:lnTo>
                  <a:lnTo>
                    <a:pt x="111" y="0"/>
                  </a:lnTo>
                  <a:lnTo>
                    <a:pt x="111" y="0"/>
                  </a:lnTo>
                  <a:close/>
                  <a:moveTo>
                    <a:pt x="211" y="0"/>
                  </a:moveTo>
                  <a:lnTo>
                    <a:pt x="261" y="0"/>
                  </a:lnTo>
                  <a:lnTo>
                    <a:pt x="267" y="0"/>
                  </a:lnTo>
                  <a:lnTo>
                    <a:pt x="271" y="4"/>
                  </a:lnTo>
                  <a:lnTo>
                    <a:pt x="273" y="8"/>
                  </a:lnTo>
                  <a:lnTo>
                    <a:pt x="275" y="12"/>
                  </a:lnTo>
                  <a:lnTo>
                    <a:pt x="273" y="18"/>
                  </a:lnTo>
                  <a:lnTo>
                    <a:pt x="271" y="22"/>
                  </a:lnTo>
                  <a:lnTo>
                    <a:pt x="267" y="23"/>
                  </a:lnTo>
                  <a:lnTo>
                    <a:pt x="261" y="25"/>
                  </a:lnTo>
                  <a:lnTo>
                    <a:pt x="211" y="25"/>
                  </a:lnTo>
                  <a:lnTo>
                    <a:pt x="207" y="23"/>
                  </a:lnTo>
                  <a:lnTo>
                    <a:pt x="204" y="22"/>
                  </a:lnTo>
                  <a:lnTo>
                    <a:pt x="200" y="18"/>
                  </a:lnTo>
                  <a:lnTo>
                    <a:pt x="200" y="12"/>
                  </a:lnTo>
                  <a:lnTo>
                    <a:pt x="200" y="8"/>
                  </a:lnTo>
                  <a:lnTo>
                    <a:pt x="204" y="4"/>
                  </a:lnTo>
                  <a:lnTo>
                    <a:pt x="207" y="0"/>
                  </a:lnTo>
                  <a:lnTo>
                    <a:pt x="211" y="0"/>
                  </a:lnTo>
                  <a:lnTo>
                    <a:pt x="211" y="0"/>
                  </a:lnTo>
                  <a:close/>
                  <a:moveTo>
                    <a:pt x="311" y="0"/>
                  </a:moveTo>
                  <a:lnTo>
                    <a:pt x="361" y="0"/>
                  </a:lnTo>
                  <a:lnTo>
                    <a:pt x="367" y="0"/>
                  </a:lnTo>
                  <a:lnTo>
                    <a:pt x="371" y="4"/>
                  </a:lnTo>
                  <a:lnTo>
                    <a:pt x="373" y="8"/>
                  </a:lnTo>
                  <a:lnTo>
                    <a:pt x="375" y="12"/>
                  </a:lnTo>
                  <a:lnTo>
                    <a:pt x="373" y="18"/>
                  </a:lnTo>
                  <a:lnTo>
                    <a:pt x="371" y="22"/>
                  </a:lnTo>
                  <a:lnTo>
                    <a:pt x="367" y="23"/>
                  </a:lnTo>
                  <a:lnTo>
                    <a:pt x="361" y="25"/>
                  </a:lnTo>
                  <a:lnTo>
                    <a:pt x="311" y="25"/>
                  </a:lnTo>
                  <a:lnTo>
                    <a:pt x="307" y="23"/>
                  </a:lnTo>
                  <a:lnTo>
                    <a:pt x="304" y="22"/>
                  </a:lnTo>
                  <a:lnTo>
                    <a:pt x="300" y="18"/>
                  </a:lnTo>
                  <a:lnTo>
                    <a:pt x="300" y="12"/>
                  </a:lnTo>
                  <a:lnTo>
                    <a:pt x="300" y="8"/>
                  </a:lnTo>
                  <a:lnTo>
                    <a:pt x="304" y="4"/>
                  </a:lnTo>
                  <a:lnTo>
                    <a:pt x="307" y="0"/>
                  </a:lnTo>
                  <a:lnTo>
                    <a:pt x="311" y="0"/>
                  </a:lnTo>
                  <a:lnTo>
                    <a:pt x="311" y="0"/>
                  </a:lnTo>
                  <a:close/>
                  <a:moveTo>
                    <a:pt x="411" y="0"/>
                  </a:moveTo>
                  <a:lnTo>
                    <a:pt x="415" y="0"/>
                  </a:lnTo>
                  <a:lnTo>
                    <a:pt x="421" y="0"/>
                  </a:lnTo>
                  <a:lnTo>
                    <a:pt x="425" y="4"/>
                  </a:lnTo>
                  <a:lnTo>
                    <a:pt x="426" y="8"/>
                  </a:lnTo>
                  <a:lnTo>
                    <a:pt x="428" y="12"/>
                  </a:lnTo>
                  <a:lnTo>
                    <a:pt x="426" y="18"/>
                  </a:lnTo>
                  <a:lnTo>
                    <a:pt x="425" y="22"/>
                  </a:lnTo>
                  <a:lnTo>
                    <a:pt x="421" y="23"/>
                  </a:lnTo>
                  <a:lnTo>
                    <a:pt x="415" y="25"/>
                  </a:lnTo>
                  <a:lnTo>
                    <a:pt x="411" y="25"/>
                  </a:lnTo>
                  <a:lnTo>
                    <a:pt x="407" y="23"/>
                  </a:lnTo>
                  <a:lnTo>
                    <a:pt x="403" y="22"/>
                  </a:lnTo>
                  <a:lnTo>
                    <a:pt x="400" y="18"/>
                  </a:lnTo>
                  <a:lnTo>
                    <a:pt x="400" y="12"/>
                  </a:lnTo>
                  <a:lnTo>
                    <a:pt x="400" y="8"/>
                  </a:lnTo>
                  <a:lnTo>
                    <a:pt x="403" y="4"/>
                  </a:lnTo>
                  <a:lnTo>
                    <a:pt x="407" y="0"/>
                  </a:lnTo>
                  <a:lnTo>
                    <a:pt x="411" y="0"/>
                  </a:lnTo>
                  <a:lnTo>
                    <a:pt x="411" y="0"/>
                  </a:lnTo>
                  <a:close/>
                </a:path>
              </a:pathLst>
            </a:custGeom>
            <a:solidFill>
              <a:srgbClr val="A6A6A6"/>
            </a:solidFill>
            <a:ln w="0">
              <a:solidFill>
                <a:srgbClr val="A6A6A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2000"/>
            </a:p>
          </p:txBody>
        </p:sp>
        <p:sp>
          <p:nvSpPr>
            <p:cNvPr id="106" name="Rectangle 121">
              <a:extLst>
                <a:ext uri="{FF2B5EF4-FFF2-40B4-BE49-F238E27FC236}">
                  <a16:creationId xmlns:a16="http://schemas.microsoft.com/office/drawing/2014/main" id="{003C86C5-E3AE-4DAE-B13E-5AE5D44F7A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6251" y="1140640"/>
              <a:ext cx="557895" cy="174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CON SED</a:t>
              </a:r>
              <a:endParaRPr kumimoji="0" lang="en-US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7" name="Line 122">
              <a:extLst>
                <a:ext uri="{FF2B5EF4-FFF2-40B4-BE49-F238E27FC236}">
                  <a16:creationId xmlns:a16="http://schemas.microsoft.com/office/drawing/2014/main" id="{6A45D7D8-48AD-4CE6-AA23-D8DDE6B693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13935" y="1448654"/>
              <a:ext cx="319088" cy="0"/>
            </a:xfrm>
            <a:prstGeom prst="line">
              <a:avLst/>
            </a:prstGeom>
            <a:noFill/>
            <a:ln w="19050">
              <a:solidFill>
                <a:srgbClr val="A6A6A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2000"/>
            </a:p>
          </p:txBody>
        </p:sp>
        <p:sp>
          <p:nvSpPr>
            <p:cNvPr id="108" name="Rectangle 123">
              <a:extLst>
                <a:ext uri="{FF2B5EF4-FFF2-40B4-BE49-F238E27FC236}">
                  <a16:creationId xmlns:a16="http://schemas.microsoft.com/office/drawing/2014/main" id="{B067D343-583E-4C49-AF41-F9D1716858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6251" y="1353383"/>
              <a:ext cx="540406" cy="174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HED SED</a:t>
              </a:r>
              <a:endParaRPr kumimoji="0" lang="en-US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9" name="Freeform 124">
              <a:extLst>
                <a:ext uri="{FF2B5EF4-FFF2-40B4-BE49-F238E27FC236}">
                  <a16:creationId xmlns:a16="http://schemas.microsoft.com/office/drawing/2014/main" id="{74C04455-5ED1-4C4F-A781-0C541A5B1B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04410" y="1640741"/>
              <a:ext cx="339725" cy="19050"/>
            </a:xfrm>
            <a:custGeom>
              <a:avLst/>
              <a:gdLst>
                <a:gd name="T0" fmla="*/ 61 w 428"/>
                <a:gd name="T1" fmla="*/ 0 h 25"/>
                <a:gd name="T2" fmla="*/ 71 w 428"/>
                <a:gd name="T3" fmla="*/ 4 h 25"/>
                <a:gd name="T4" fmla="*/ 75 w 428"/>
                <a:gd name="T5" fmla="*/ 12 h 25"/>
                <a:gd name="T6" fmla="*/ 71 w 428"/>
                <a:gd name="T7" fmla="*/ 22 h 25"/>
                <a:gd name="T8" fmla="*/ 61 w 428"/>
                <a:gd name="T9" fmla="*/ 25 h 25"/>
                <a:gd name="T10" fmla="*/ 8 w 428"/>
                <a:gd name="T11" fmla="*/ 24 h 25"/>
                <a:gd name="T12" fmla="*/ 0 w 428"/>
                <a:gd name="T13" fmla="*/ 18 h 25"/>
                <a:gd name="T14" fmla="*/ 0 w 428"/>
                <a:gd name="T15" fmla="*/ 8 h 25"/>
                <a:gd name="T16" fmla="*/ 8 w 428"/>
                <a:gd name="T17" fmla="*/ 0 h 25"/>
                <a:gd name="T18" fmla="*/ 12 w 428"/>
                <a:gd name="T19" fmla="*/ 0 h 25"/>
                <a:gd name="T20" fmla="*/ 161 w 428"/>
                <a:gd name="T21" fmla="*/ 0 h 25"/>
                <a:gd name="T22" fmla="*/ 171 w 428"/>
                <a:gd name="T23" fmla="*/ 4 h 25"/>
                <a:gd name="T24" fmla="*/ 175 w 428"/>
                <a:gd name="T25" fmla="*/ 12 h 25"/>
                <a:gd name="T26" fmla="*/ 171 w 428"/>
                <a:gd name="T27" fmla="*/ 22 h 25"/>
                <a:gd name="T28" fmla="*/ 161 w 428"/>
                <a:gd name="T29" fmla="*/ 25 h 25"/>
                <a:gd name="T30" fmla="*/ 108 w 428"/>
                <a:gd name="T31" fmla="*/ 24 h 25"/>
                <a:gd name="T32" fmla="*/ 100 w 428"/>
                <a:gd name="T33" fmla="*/ 18 h 25"/>
                <a:gd name="T34" fmla="*/ 100 w 428"/>
                <a:gd name="T35" fmla="*/ 8 h 25"/>
                <a:gd name="T36" fmla="*/ 108 w 428"/>
                <a:gd name="T37" fmla="*/ 0 h 25"/>
                <a:gd name="T38" fmla="*/ 111 w 428"/>
                <a:gd name="T39" fmla="*/ 0 h 25"/>
                <a:gd name="T40" fmla="*/ 261 w 428"/>
                <a:gd name="T41" fmla="*/ 0 h 25"/>
                <a:gd name="T42" fmla="*/ 271 w 428"/>
                <a:gd name="T43" fmla="*/ 4 h 25"/>
                <a:gd name="T44" fmla="*/ 275 w 428"/>
                <a:gd name="T45" fmla="*/ 12 h 25"/>
                <a:gd name="T46" fmla="*/ 271 w 428"/>
                <a:gd name="T47" fmla="*/ 22 h 25"/>
                <a:gd name="T48" fmla="*/ 261 w 428"/>
                <a:gd name="T49" fmla="*/ 25 h 25"/>
                <a:gd name="T50" fmla="*/ 207 w 428"/>
                <a:gd name="T51" fmla="*/ 24 h 25"/>
                <a:gd name="T52" fmla="*/ 200 w 428"/>
                <a:gd name="T53" fmla="*/ 18 h 25"/>
                <a:gd name="T54" fmla="*/ 200 w 428"/>
                <a:gd name="T55" fmla="*/ 8 h 25"/>
                <a:gd name="T56" fmla="*/ 207 w 428"/>
                <a:gd name="T57" fmla="*/ 0 h 25"/>
                <a:gd name="T58" fmla="*/ 211 w 428"/>
                <a:gd name="T59" fmla="*/ 0 h 25"/>
                <a:gd name="T60" fmla="*/ 361 w 428"/>
                <a:gd name="T61" fmla="*/ 0 h 25"/>
                <a:gd name="T62" fmla="*/ 371 w 428"/>
                <a:gd name="T63" fmla="*/ 4 h 25"/>
                <a:gd name="T64" fmla="*/ 375 w 428"/>
                <a:gd name="T65" fmla="*/ 12 h 25"/>
                <a:gd name="T66" fmla="*/ 371 w 428"/>
                <a:gd name="T67" fmla="*/ 22 h 25"/>
                <a:gd name="T68" fmla="*/ 361 w 428"/>
                <a:gd name="T69" fmla="*/ 25 h 25"/>
                <a:gd name="T70" fmla="*/ 307 w 428"/>
                <a:gd name="T71" fmla="*/ 24 h 25"/>
                <a:gd name="T72" fmla="*/ 300 w 428"/>
                <a:gd name="T73" fmla="*/ 18 h 25"/>
                <a:gd name="T74" fmla="*/ 300 w 428"/>
                <a:gd name="T75" fmla="*/ 8 h 25"/>
                <a:gd name="T76" fmla="*/ 307 w 428"/>
                <a:gd name="T77" fmla="*/ 0 h 25"/>
                <a:gd name="T78" fmla="*/ 311 w 428"/>
                <a:gd name="T79" fmla="*/ 0 h 25"/>
                <a:gd name="T80" fmla="*/ 415 w 428"/>
                <a:gd name="T81" fmla="*/ 0 h 25"/>
                <a:gd name="T82" fmla="*/ 425 w 428"/>
                <a:gd name="T83" fmla="*/ 4 h 25"/>
                <a:gd name="T84" fmla="*/ 428 w 428"/>
                <a:gd name="T85" fmla="*/ 12 h 25"/>
                <a:gd name="T86" fmla="*/ 425 w 428"/>
                <a:gd name="T87" fmla="*/ 22 h 25"/>
                <a:gd name="T88" fmla="*/ 415 w 428"/>
                <a:gd name="T89" fmla="*/ 25 h 25"/>
                <a:gd name="T90" fmla="*/ 407 w 428"/>
                <a:gd name="T91" fmla="*/ 24 h 25"/>
                <a:gd name="T92" fmla="*/ 400 w 428"/>
                <a:gd name="T93" fmla="*/ 18 h 25"/>
                <a:gd name="T94" fmla="*/ 400 w 428"/>
                <a:gd name="T95" fmla="*/ 8 h 25"/>
                <a:gd name="T96" fmla="*/ 407 w 428"/>
                <a:gd name="T97" fmla="*/ 0 h 25"/>
                <a:gd name="T98" fmla="*/ 411 w 428"/>
                <a:gd name="T9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28" h="25">
                  <a:moveTo>
                    <a:pt x="12" y="0"/>
                  </a:moveTo>
                  <a:lnTo>
                    <a:pt x="61" y="0"/>
                  </a:lnTo>
                  <a:lnTo>
                    <a:pt x="67" y="0"/>
                  </a:lnTo>
                  <a:lnTo>
                    <a:pt x="71" y="4"/>
                  </a:lnTo>
                  <a:lnTo>
                    <a:pt x="73" y="8"/>
                  </a:lnTo>
                  <a:lnTo>
                    <a:pt x="75" y="12"/>
                  </a:lnTo>
                  <a:lnTo>
                    <a:pt x="73" y="18"/>
                  </a:lnTo>
                  <a:lnTo>
                    <a:pt x="71" y="22"/>
                  </a:lnTo>
                  <a:lnTo>
                    <a:pt x="67" y="24"/>
                  </a:lnTo>
                  <a:lnTo>
                    <a:pt x="61" y="25"/>
                  </a:lnTo>
                  <a:lnTo>
                    <a:pt x="12" y="25"/>
                  </a:lnTo>
                  <a:lnTo>
                    <a:pt x="8" y="24"/>
                  </a:lnTo>
                  <a:lnTo>
                    <a:pt x="4" y="22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0" y="8"/>
                  </a:lnTo>
                  <a:lnTo>
                    <a:pt x="4" y="4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2" y="0"/>
                  </a:lnTo>
                  <a:close/>
                  <a:moveTo>
                    <a:pt x="111" y="0"/>
                  </a:moveTo>
                  <a:lnTo>
                    <a:pt x="161" y="0"/>
                  </a:lnTo>
                  <a:lnTo>
                    <a:pt x="167" y="0"/>
                  </a:lnTo>
                  <a:lnTo>
                    <a:pt x="171" y="4"/>
                  </a:lnTo>
                  <a:lnTo>
                    <a:pt x="173" y="8"/>
                  </a:lnTo>
                  <a:lnTo>
                    <a:pt x="175" y="12"/>
                  </a:lnTo>
                  <a:lnTo>
                    <a:pt x="173" y="18"/>
                  </a:lnTo>
                  <a:lnTo>
                    <a:pt x="171" y="22"/>
                  </a:lnTo>
                  <a:lnTo>
                    <a:pt x="167" y="24"/>
                  </a:lnTo>
                  <a:lnTo>
                    <a:pt x="161" y="25"/>
                  </a:lnTo>
                  <a:lnTo>
                    <a:pt x="111" y="25"/>
                  </a:lnTo>
                  <a:lnTo>
                    <a:pt x="108" y="24"/>
                  </a:lnTo>
                  <a:lnTo>
                    <a:pt x="104" y="22"/>
                  </a:lnTo>
                  <a:lnTo>
                    <a:pt x="100" y="18"/>
                  </a:lnTo>
                  <a:lnTo>
                    <a:pt x="100" y="12"/>
                  </a:lnTo>
                  <a:lnTo>
                    <a:pt x="100" y="8"/>
                  </a:lnTo>
                  <a:lnTo>
                    <a:pt x="104" y="4"/>
                  </a:lnTo>
                  <a:lnTo>
                    <a:pt x="108" y="0"/>
                  </a:lnTo>
                  <a:lnTo>
                    <a:pt x="111" y="0"/>
                  </a:lnTo>
                  <a:lnTo>
                    <a:pt x="111" y="0"/>
                  </a:lnTo>
                  <a:close/>
                  <a:moveTo>
                    <a:pt x="211" y="0"/>
                  </a:moveTo>
                  <a:lnTo>
                    <a:pt x="261" y="0"/>
                  </a:lnTo>
                  <a:lnTo>
                    <a:pt x="267" y="0"/>
                  </a:lnTo>
                  <a:lnTo>
                    <a:pt x="271" y="4"/>
                  </a:lnTo>
                  <a:lnTo>
                    <a:pt x="273" y="8"/>
                  </a:lnTo>
                  <a:lnTo>
                    <a:pt x="275" y="12"/>
                  </a:lnTo>
                  <a:lnTo>
                    <a:pt x="273" y="18"/>
                  </a:lnTo>
                  <a:lnTo>
                    <a:pt x="271" y="22"/>
                  </a:lnTo>
                  <a:lnTo>
                    <a:pt x="267" y="24"/>
                  </a:lnTo>
                  <a:lnTo>
                    <a:pt x="261" y="25"/>
                  </a:lnTo>
                  <a:lnTo>
                    <a:pt x="211" y="25"/>
                  </a:lnTo>
                  <a:lnTo>
                    <a:pt x="207" y="24"/>
                  </a:lnTo>
                  <a:lnTo>
                    <a:pt x="204" y="22"/>
                  </a:lnTo>
                  <a:lnTo>
                    <a:pt x="200" y="18"/>
                  </a:lnTo>
                  <a:lnTo>
                    <a:pt x="200" y="12"/>
                  </a:lnTo>
                  <a:lnTo>
                    <a:pt x="200" y="8"/>
                  </a:lnTo>
                  <a:lnTo>
                    <a:pt x="204" y="4"/>
                  </a:lnTo>
                  <a:lnTo>
                    <a:pt x="207" y="0"/>
                  </a:lnTo>
                  <a:lnTo>
                    <a:pt x="211" y="0"/>
                  </a:lnTo>
                  <a:lnTo>
                    <a:pt x="211" y="0"/>
                  </a:lnTo>
                  <a:close/>
                  <a:moveTo>
                    <a:pt x="311" y="0"/>
                  </a:moveTo>
                  <a:lnTo>
                    <a:pt x="361" y="0"/>
                  </a:lnTo>
                  <a:lnTo>
                    <a:pt x="367" y="0"/>
                  </a:lnTo>
                  <a:lnTo>
                    <a:pt x="371" y="4"/>
                  </a:lnTo>
                  <a:lnTo>
                    <a:pt x="373" y="8"/>
                  </a:lnTo>
                  <a:lnTo>
                    <a:pt x="375" y="12"/>
                  </a:lnTo>
                  <a:lnTo>
                    <a:pt x="373" y="18"/>
                  </a:lnTo>
                  <a:lnTo>
                    <a:pt x="371" y="22"/>
                  </a:lnTo>
                  <a:lnTo>
                    <a:pt x="367" y="24"/>
                  </a:lnTo>
                  <a:lnTo>
                    <a:pt x="361" y="25"/>
                  </a:lnTo>
                  <a:lnTo>
                    <a:pt x="311" y="25"/>
                  </a:lnTo>
                  <a:lnTo>
                    <a:pt x="307" y="24"/>
                  </a:lnTo>
                  <a:lnTo>
                    <a:pt x="304" y="22"/>
                  </a:lnTo>
                  <a:lnTo>
                    <a:pt x="300" y="18"/>
                  </a:lnTo>
                  <a:lnTo>
                    <a:pt x="300" y="12"/>
                  </a:lnTo>
                  <a:lnTo>
                    <a:pt x="300" y="8"/>
                  </a:lnTo>
                  <a:lnTo>
                    <a:pt x="304" y="4"/>
                  </a:lnTo>
                  <a:lnTo>
                    <a:pt x="307" y="0"/>
                  </a:lnTo>
                  <a:lnTo>
                    <a:pt x="311" y="0"/>
                  </a:lnTo>
                  <a:lnTo>
                    <a:pt x="311" y="0"/>
                  </a:lnTo>
                  <a:close/>
                  <a:moveTo>
                    <a:pt x="411" y="0"/>
                  </a:moveTo>
                  <a:lnTo>
                    <a:pt x="415" y="0"/>
                  </a:lnTo>
                  <a:lnTo>
                    <a:pt x="421" y="0"/>
                  </a:lnTo>
                  <a:lnTo>
                    <a:pt x="425" y="4"/>
                  </a:lnTo>
                  <a:lnTo>
                    <a:pt x="426" y="8"/>
                  </a:lnTo>
                  <a:lnTo>
                    <a:pt x="428" y="12"/>
                  </a:lnTo>
                  <a:lnTo>
                    <a:pt x="426" y="18"/>
                  </a:lnTo>
                  <a:lnTo>
                    <a:pt x="425" y="22"/>
                  </a:lnTo>
                  <a:lnTo>
                    <a:pt x="421" y="24"/>
                  </a:lnTo>
                  <a:lnTo>
                    <a:pt x="415" y="25"/>
                  </a:lnTo>
                  <a:lnTo>
                    <a:pt x="411" y="25"/>
                  </a:lnTo>
                  <a:lnTo>
                    <a:pt x="407" y="24"/>
                  </a:lnTo>
                  <a:lnTo>
                    <a:pt x="403" y="22"/>
                  </a:lnTo>
                  <a:lnTo>
                    <a:pt x="400" y="18"/>
                  </a:lnTo>
                  <a:lnTo>
                    <a:pt x="400" y="12"/>
                  </a:lnTo>
                  <a:lnTo>
                    <a:pt x="400" y="8"/>
                  </a:lnTo>
                  <a:lnTo>
                    <a:pt x="403" y="4"/>
                  </a:lnTo>
                  <a:lnTo>
                    <a:pt x="407" y="0"/>
                  </a:lnTo>
                  <a:lnTo>
                    <a:pt x="411" y="0"/>
                  </a:lnTo>
                  <a:lnTo>
                    <a:pt x="411" y="0"/>
                  </a:lnTo>
                  <a:close/>
                </a:path>
              </a:pathLst>
            </a:custGeom>
            <a:solidFill>
              <a:srgbClr val="002060"/>
            </a:solidFill>
            <a:ln w="0">
              <a:solidFill>
                <a:srgbClr val="00206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2000"/>
            </a:p>
          </p:txBody>
        </p:sp>
        <p:sp>
          <p:nvSpPr>
            <p:cNvPr id="110" name="Rectangle 125">
              <a:extLst>
                <a:ext uri="{FF2B5EF4-FFF2-40B4-BE49-F238E27FC236}">
                  <a16:creationId xmlns:a16="http://schemas.microsoft.com/office/drawing/2014/main" id="{2ED733D0-831F-4ABA-801D-4130C49C2C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6251" y="1554996"/>
              <a:ext cx="704802" cy="174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CON TRAIN</a:t>
              </a:r>
              <a:endParaRPr kumimoji="0" lang="en-US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1" name="Line 126">
              <a:extLst>
                <a:ext uri="{FF2B5EF4-FFF2-40B4-BE49-F238E27FC236}">
                  <a16:creationId xmlns:a16="http://schemas.microsoft.com/office/drawing/2014/main" id="{65AF4E4E-9BC0-49AC-A087-8014462163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13935" y="1850291"/>
              <a:ext cx="319088" cy="0"/>
            </a:xfrm>
            <a:prstGeom prst="line">
              <a:avLst/>
            </a:prstGeom>
            <a:noFill/>
            <a:ln w="19050">
              <a:solidFill>
                <a:srgbClr val="002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2000"/>
            </a:p>
          </p:txBody>
        </p:sp>
        <p:sp>
          <p:nvSpPr>
            <p:cNvPr id="112" name="Rectangle 127">
              <a:extLst>
                <a:ext uri="{FF2B5EF4-FFF2-40B4-BE49-F238E27FC236}">
                  <a16:creationId xmlns:a16="http://schemas.microsoft.com/office/drawing/2014/main" id="{3C7AFAB1-3C0E-471F-8F71-303EDF1357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6251" y="1755022"/>
              <a:ext cx="687313" cy="174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HED TRAIN</a:t>
              </a:r>
              <a:endParaRPr kumimoji="0" lang="en-US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3" name="Textfeld 112">
              <a:extLst>
                <a:ext uri="{FF2B5EF4-FFF2-40B4-BE49-F238E27FC236}">
                  <a16:creationId xmlns:a16="http://schemas.microsoft.com/office/drawing/2014/main" id="{9EA1669D-4A01-48A6-9925-E3C4803D625A}"/>
                </a:ext>
              </a:extLst>
            </p:cNvPr>
            <p:cNvSpPr txBox="1"/>
            <p:nvPr/>
          </p:nvSpPr>
          <p:spPr>
            <a:xfrm>
              <a:off x="2643865" y="4723701"/>
              <a:ext cx="1033941" cy="3169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/>
                <a:t>time [min]</a:t>
              </a:r>
              <a:endParaRPr lang="en-CA" sz="1400"/>
            </a:p>
          </p:txBody>
        </p:sp>
        <p:sp>
          <p:nvSpPr>
            <p:cNvPr id="114" name="Textfeld 113">
              <a:extLst>
                <a:ext uri="{FF2B5EF4-FFF2-40B4-BE49-F238E27FC236}">
                  <a16:creationId xmlns:a16="http://schemas.microsoft.com/office/drawing/2014/main" id="{F23BA986-2C17-4693-A881-C1F371C08731}"/>
                </a:ext>
              </a:extLst>
            </p:cNvPr>
            <p:cNvSpPr txBox="1"/>
            <p:nvPr/>
          </p:nvSpPr>
          <p:spPr>
            <a:xfrm rot="16200000">
              <a:off x="369336" y="2820962"/>
              <a:ext cx="1492954" cy="3357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/>
                <a:t>glucose [mmol/L]</a:t>
              </a:r>
              <a:endParaRPr lang="en-CA" sz="1400"/>
            </a:p>
          </p:txBody>
        </p:sp>
      </p:grpSp>
      <p:sp>
        <p:nvSpPr>
          <p:cNvPr id="115" name="Textfeld 114">
            <a:extLst>
              <a:ext uri="{FF2B5EF4-FFF2-40B4-BE49-F238E27FC236}">
                <a16:creationId xmlns:a16="http://schemas.microsoft.com/office/drawing/2014/main" id="{AB7A7B6F-3A8E-41CE-8C18-CF6CF78582B1}"/>
              </a:ext>
            </a:extLst>
          </p:cNvPr>
          <p:cNvSpPr txBox="1"/>
          <p:nvPr/>
        </p:nvSpPr>
        <p:spPr>
          <a:xfrm>
            <a:off x="2082800" y="975360"/>
            <a:ext cx="16626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/>
              <a:t>ipGTT blood glucose</a:t>
            </a:r>
            <a:endParaRPr lang="en-CA" sz="1400"/>
          </a:p>
        </p:txBody>
      </p:sp>
      <p:sp>
        <p:nvSpPr>
          <p:cNvPr id="116" name="Textfeld 115">
            <a:extLst>
              <a:ext uri="{FF2B5EF4-FFF2-40B4-BE49-F238E27FC236}">
                <a16:creationId xmlns:a16="http://schemas.microsoft.com/office/drawing/2014/main" id="{D52E89BF-E611-45B1-9D9E-986ECD551894}"/>
              </a:ext>
            </a:extLst>
          </p:cNvPr>
          <p:cNvSpPr txBox="1"/>
          <p:nvPr/>
        </p:nvSpPr>
        <p:spPr>
          <a:xfrm>
            <a:off x="344203" y="5137501"/>
            <a:ext cx="595722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b="1" dirty="0"/>
              <a:t>Fig.S1. Blood glucose levels before (0 min) and during the intraperitoneal glucose tolerance test (</a:t>
            </a:r>
            <a:r>
              <a:rPr lang="en-CA" sz="1100" b="1" dirty="0" err="1"/>
              <a:t>ipGTT</a:t>
            </a:r>
            <a:r>
              <a:rPr lang="en-CA" sz="1100" b="1" dirty="0"/>
              <a:t>) performed at the end of the intervention. </a:t>
            </a:r>
          </a:p>
          <a:p>
            <a:r>
              <a:rPr lang="en-CA" sz="1100" dirty="0"/>
              <a:t>n= 8, mean ± SD. **p&lt;0.05, ***p&lt;0.005 for diet, #p&lt;0.05 for training by 2-way ANOVA. </a:t>
            </a:r>
          </a:p>
        </p:txBody>
      </p:sp>
      <p:sp>
        <p:nvSpPr>
          <p:cNvPr id="117" name="Textfeld 116">
            <a:extLst>
              <a:ext uri="{FF2B5EF4-FFF2-40B4-BE49-F238E27FC236}">
                <a16:creationId xmlns:a16="http://schemas.microsoft.com/office/drawing/2014/main" id="{E74024C2-E1A5-4CE4-AB59-555A5A1D5C5E}"/>
              </a:ext>
            </a:extLst>
          </p:cNvPr>
          <p:cNvSpPr txBox="1"/>
          <p:nvPr/>
        </p:nvSpPr>
        <p:spPr>
          <a:xfrm>
            <a:off x="1825436" y="1758280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/>
              <a:t>**</a:t>
            </a:r>
            <a:endParaRPr lang="en-CA" sz="1200"/>
          </a:p>
        </p:txBody>
      </p:sp>
      <p:sp>
        <p:nvSpPr>
          <p:cNvPr id="118" name="Textfeld 117">
            <a:extLst>
              <a:ext uri="{FF2B5EF4-FFF2-40B4-BE49-F238E27FC236}">
                <a16:creationId xmlns:a16="http://schemas.microsoft.com/office/drawing/2014/main" id="{F9ADCEDD-1B73-48EF-B3A9-B83C4AB6FFDD}"/>
              </a:ext>
            </a:extLst>
          </p:cNvPr>
          <p:cNvSpPr txBox="1"/>
          <p:nvPr/>
        </p:nvSpPr>
        <p:spPr>
          <a:xfrm>
            <a:off x="2048956" y="1400088"/>
            <a:ext cx="49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/>
              <a:t>***</a:t>
            </a:r>
            <a:endParaRPr lang="en-CA" sz="1200"/>
          </a:p>
        </p:txBody>
      </p:sp>
      <p:sp>
        <p:nvSpPr>
          <p:cNvPr id="119" name="Textfeld 118">
            <a:extLst>
              <a:ext uri="{FF2B5EF4-FFF2-40B4-BE49-F238E27FC236}">
                <a16:creationId xmlns:a16="http://schemas.microsoft.com/office/drawing/2014/main" id="{33B0FE7D-A2F4-4985-881B-8546F6E9E047}"/>
              </a:ext>
            </a:extLst>
          </p:cNvPr>
          <p:cNvSpPr txBox="1"/>
          <p:nvPr/>
        </p:nvSpPr>
        <p:spPr>
          <a:xfrm>
            <a:off x="2597596" y="1570216"/>
            <a:ext cx="49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/>
              <a:t>***</a:t>
            </a:r>
            <a:endParaRPr lang="en-CA" sz="1200"/>
          </a:p>
        </p:txBody>
      </p:sp>
      <p:sp>
        <p:nvSpPr>
          <p:cNvPr id="120" name="Textfeld 119">
            <a:extLst>
              <a:ext uri="{FF2B5EF4-FFF2-40B4-BE49-F238E27FC236}">
                <a16:creationId xmlns:a16="http://schemas.microsoft.com/office/drawing/2014/main" id="{C0360017-D511-461B-9B01-52CBE287294C}"/>
              </a:ext>
            </a:extLst>
          </p:cNvPr>
          <p:cNvSpPr txBox="1"/>
          <p:nvPr/>
        </p:nvSpPr>
        <p:spPr>
          <a:xfrm>
            <a:off x="3687274" y="1881513"/>
            <a:ext cx="49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/>
              <a:t>***</a:t>
            </a:r>
            <a:br>
              <a:rPr lang="de-DE" sz="1200"/>
            </a:br>
            <a:r>
              <a:rPr lang="de-DE" sz="1200"/>
              <a:t>#</a:t>
            </a:r>
            <a:endParaRPr lang="en-CA" sz="1200"/>
          </a:p>
        </p:txBody>
      </p:sp>
    </p:spTree>
    <p:extLst>
      <p:ext uri="{BB962C8B-B14F-4D97-AF65-F5344CB8AC3E}">
        <p14:creationId xmlns:p14="http://schemas.microsoft.com/office/powerpoint/2010/main" val="5020641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69EC3F0D-7A78-4B61-B522-732494651D8E}"/>
              </a:ext>
            </a:extLst>
          </p:cNvPr>
          <p:cNvSpPr/>
          <p:nvPr/>
        </p:nvSpPr>
        <p:spPr>
          <a:xfrm>
            <a:off x="332656" y="4880992"/>
            <a:ext cx="61206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de-DE" sz="1100" b="1" dirty="0"/>
              <a:t>Fig.S2. STRING </a:t>
            </a:r>
            <a:r>
              <a:rPr lang="de-DE" sz="1100" b="1" dirty="0" err="1"/>
              <a:t>pathways</a:t>
            </a:r>
            <a:r>
              <a:rPr lang="de-DE" sz="1100" b="1" dirty="0"/>
              <a:t> </a:t>
            </a:r>
            <a:r>
              <a:rPr lang="de-DE" sz="1100" b="1" dirty="0" err="1"/>
              <a:t>enriched</a:t>
            </a:r>
            <a:r>
              <a:rPr lang="de-DE" sz="1100" b="1" dirty="0"/>
              <a:t> </a:t>
            </a:r>
            <a:r>
              <a:rPr lang="de-DE" sz="1100" b="1" dirty="0" err="1"/>
              <a:t>by</a:t>
            </a:r>
            <a:r>
              <a:rPr lang="de-DE" sz="1100" b="1" dirty="0"/>
              <a:t> high-</a:t>
            </a:r>
            <a:r>
              <a:rPr lang="de-DE" sz="1100" b="1" dirty="0" err="1"/>
              <a:t>energy</a:t>
            </a:r>
            <a:r>
              <a:rPr lang="de-DE" sz="1100" b="1" dirty="0"/>
              <a:t> </a:t>
            </a:r>
            <a:r>
              <a:rPr lang="de-DE" sz="1100" b="1" dirty="0" err="1"/>
              <a:t>diet</a:t>
            </a:r>
            <a:r>
              <a:rPr lang="de-DE" sz="1100" b="1" dirty="0"/>
              <a:t> and </a:t>
            </a:r>
            <a:r>
              <a:rPr lang="de-DE" sz="1100" b="1" dirty="0" err="1"/>
              <a:t>training</a:t>
            </a:r>
            <a:r>
              <a:rPr lang="de-DE" sz="1100" b="1" dirty="0"/>
              <a:t> in </a:t>
            </a:r>
            <a:r>
              <a:rPr lang="de-DE" sz="1100" b="1" dirty="0" err="1"/>
              <a:t>liver</a:t>
            </a:r>
            <a:r>
              <a:rPr lang="de-DE" sz="1100" b="1" dirty="0"/>
              <a:t> </a:t>
            </a:r>
            <a:r>
              <a:rPr lang="de-DE" sz="1100" b="1" dirty="0" err="1"/>
              <a:t>mitochondria</a:t>
            </a:r>
            <a:r>
              <a:rPr lang="de-DE" sz="1100" b="1" dirty="0"/>
              <a:t> </a:t>
            </a:r>
          </a:p>
          <a:p>
            <a:pPr algn="just"/>
            <a:r>
              <a:rPr lang="de-DE" sz="1100" dirty="0" err="1"/>
              <a:t>Enriched</a:t>
            </a:r>
            <a:r>
              <a:rPr lang="de-DE" sz="1100" dirty="0"/>
              <a:t> STRING </a:t>
            </a:r>
            <a:r>
              <a:rPr lang="de-DE" sz="1100" dirty="0" err="1"/>
              <a:t>pathways</a:t>
            </a:r>
            <a:r>
              <a:rPr lang="de-DE" sz="1100" dirty="0"/>
              <a:t> (CL:XX= </a:t>
            </a:r>
            <a:r>
              <a:rPr lang="de-DE" sz="1100" dirty="0" err="1"/>
              <a:t>local</a:t>
            </a:r>
            <a:r>
              <a:rPr lang="de-DE" sz="1100" dirty="0"/>
              <a:t> STRING network </a:t>
            </a:r>
            <a:r>
              <a:rPr lang="de-DE" sz="1100" dirty="0" err="1"/>
              <a:t>cluster</a:t>
            </a:r>
            <a:r>
              <a:rPr lang="de-DE" sz="1100" dirty="0"/>
              <a:t>) in </a:t>
            </a:r>
            <a:r>
              <a:rPr lang="de-DE" sz="1100" dirty="0" err="1"/>
              <a:t>the</a:t>
            </a:r>
            <a:r>
              <a:rPr lang="de-DE" sz="1100" dirty="0"/>
              <a:t> </a:t>
            </a:r>
            <a:r>
              <a:rPr lang="de-DE" sz="1100" dirty="0" err="1"/>
              <a:t>comparison</a:t>
            </a:r>
            <a:r>
              <a:rPr lang="de-DE" sz="1100" dirty="0"/>
              <a:t> </a:t>
            </a:r>
            <a:r>
              <a:rPr lang="de-DE" sz="1100" dirty="0" err="1"/>
              <a:t>of</a:t>
            </a:r>
            <a:r>
              <a:rPr lang="de-DE" sz="1100" dirty="0"/>
              <a:t> high-</a:t>
            </a:r>
            <a:r>
              <a:rPr lang="de-DE" sz="1100" dirty="0" err="1"/>
              <a:t>energy</a:t>
            </a:r>
            <a:r>
              <a:rPr lang="de-DE" sz="1100" dirty="0"/>
              <a:t> </a:t>
            </a:r>
            <a:r>
              <a:rPr lang="de-DE" sz="1100" dirty="0" err="1"/>
              <a:t>diet</a:t>
            </a:r>
            <a:r>
              <a:rPr lang="de-DE" sz="1100" dirty="0"/>
              <a:t> </a:t>
            </a:r>
            <a:r>
              <a:rPr lang="de-DE" sz="1100" dirty="0" err="1"/>
              <a:t>to</a:t>
            </a:r>
            <a:r>
              <a:rPr lang="de-DE" sz="1100" dirty="0"/>
              <a:t> </a:t>
            </a:r>
            <a:r>
              <a:rPr lang="de-DE" sz="1100" dirty="0" err="1"/>
              <a:t>control</a:t>
            </a:r>
            <a:r>
              <a:rPr lang="de-DE" sz="1100" dirty="0"/>
              <a:t> </a:t>
            </a:r>
            <a:r>
              <a:rPr lang="de-DE" sz="1100" dirty="0" err="1"/>
              <a:t>diet</a:t>
            </a:r>
            <a:r>
              <a:rPr lang="de-DE" sz="1100" dirty="0"/>
              <a:t> </a:t>
            </a:r>
            <a:r>
              <a:rPr lang="de-DE" sz="1100" dirty="0" err="1"/>
              <a:t>under</a:t>
            </a:r>
            <a:r>
              <a:rPr lang="de-DE" sz="1100" dirty="0"/>
              <a:t> </a:t>
            </a:r>
            <a:r>
              <a:rPr lang="de-DE" sz="1100" dirty="0" err="1"/>
              <a:t>sedentary</a:t>
            </a:r>
            <a:r>
              <a:rPr lang="de-DE" sz="1100" dirty="0"/>
              <a:t> (</a:t>
            </a:r>
            <a:r>
              <a:rPr lang="de-DE" sz="1100" dirty="0" err="1"/>
              <a:t>left</a:t>
            </a:r>
            <a:r>
              <a:rPr lang="de-DE" sz="1100" dirty="0"/>
              <a:t>) and </a:t>
            </a:r>
            <a:r>
              <a:rPr lang="de-DE" sz="1100" dirty="0" err="1"/>
              <a:t>trained</a:t>
            </a:r>
            <a:r>
              <a:rPr lang="de-DE" sz="1100" dirty="0"/>
              <a:t> </a:t>
            </a:r>
            <a:r>
              <a:rPr lang="de-DE" sz="1100" dirty="0" err="1"/>
              <a:t>conditions</a:t>
            </a:r>
            <a:r>
              <a:rPr lang="de-DE" sz="1100" dirty="0"/>
              <a:t> (</a:t>
            </a:r>
            <a:r>
              <a:rPr lang="de-DE" sz="1100" dirty="0" err="1"/>
              <a:t>right</a:t>
            </a:r>
            <a:r>
              <a:rPr lang="de-DE" sz="1100" dirty="0"/>
              <a:t>) in </a:t>
            </a:r>
            <a:r>
              <a:rPr lang="de-DE" sz="1100" dirty="0" err="1"/>
              <a:t>mouse</a:t>
            </a:r>
            <a:r>
              <a:rPr lang="de-DE" sz="1100" dirty="0"/>
              <a:t> </a:t>
            </a:r>
            <a:r>
              <a:rPr lang="de-DE" sz="1100" dirty="0" err="1"/>
              <a:t>liver</a:t>
            </a:r>
            <a:r>
              <a:rPr lang="de-DE" sz="1100" dirty="0"/>
              <a:t> </a:t>
            </a:r>
            <a:r>
              <a:rPr lang="de-DE" sz="1100" dirty="0" err="1"/>
              <a:t>mitochondria</a:t>
            </a:r>
            <a:r>
              <a:rPr lang="de-DE" sz="1100" dirty="0"/>
              <a:t>. </a:t>
            </a:r>
            <a:r>
              <a:rPr lang="de-DE" sz="1100" dirty="0" err="1"/>
              <a:t>Enriched</a:t>
            </a:r>
            <a:r>
              <a:rPr lang="de-DE" sz="1100" dirty="0"/>
              <a:t> </a:t>
            </a:r>
            <a:r>
              <a:rPr lang="de-DE" sz="1100" dirty="0" err="1"/>
              <a:t>clusters</a:t>
            </a:r>
            <a:r>
              <a:rPr lang="de-DE" sz="1100" dirty="0"/>
              <a:t> </a:t>
            </a:r>
            <a:r>
              <a:rPr lang="de-DE" sz="1100" dirty="0" err="1"/>
              <a:t>were</a:t>
            </a:r>
            <a:r>
              <a:rPr lang="de-DE" sz="1100" dirty="0"/>
              <a:t> </a:t>
            </a:r>
            <a:r>
              <a:rPr lang="de-DE" sz="1100" dirty="0" err="1"/>
              <a:t>grouped</a:t>
            </a:r>
            <a:r>
              <a:rPr lang="de-DE" sz="1100" dirty="0"/>
              <a:t> </a:t>
            </a:r>
            <a:r>
              <a:rPr lang="de-DE" sz="1100" dirty="0" err="1"/>
              <a:t>into</a:t>
            </a:r>
            <a:r>
              <a:rPr lang="de-DE" sz="1100" dirty="0"/>
              <a:t> </a:t>
            </a:r>
            <a:r>
              <a:rPr lang="de-DE" sz="1100" dirty="0" err="1"/>
              <a:t>related</a:t>
            </a:r>
            <a:r>
              <a:rPr lang="de-DE" sz="1100" dirty="0"/>
              <a:t> </a:t>
            </a:r>
            <a:r>
              <a:rPr lang="de-DE" sz="1100" dirty="0" err="1"/>
              <a:t>supergroups</a:t>
            </a:r>
            <a:r>
              <a:rPr lang="de-DE" sz="1100" dirty="0"/>
              <a:t> and </a:t>
            </a:r>
            <a:r>
              <a:rPr lang="de-DE" sz="1100" dirty="0" err="1"/>
              <a:t>colored</a:t>
            </a:r>
            <a:r>
              <a:rPr lang="de-DE" sz="1100" dirty="0"/>
              <a:t> </a:t>
            </a:r>
            <a:r>
              <a:rPr lang="de-DE" sz="1100" dirty="0" err="1"/>
              <a:t>accordingly</a:t>
            </a:r>
            <a:r>
              <a:rPr lang="de-DE" sz="1100" dirty="0"/>
              <a:t>. </a:t>
            </a:r>
            <a:endParaRPr lang="de-DE" sz="1100" dirty="0">
              <a:solidFill>
                <a:srgbClr val="FF0000"/>
              </a:solidFill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5940195-1DBD-4A19-9D49-ED1F60EAD19E}"/>
              </a:ext>
            </a:extLst>
          </p:cNvPr>
          <p:cNvSpPr txBox="1"/>
          <p:nvPr/>
        </p:nvSpPr>
        <p:spPr>
          <a:xfrm>
            <a:off x="2092" y="-5161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Figure S2</a:t>
            </a:r>
          </a:p>
        </p:txBody>
      </p:sp>
      <p:graphicFrame>
        <p:nvGraphicFramePr>
          <p:cNvPr id="4" name="Objekt 3">
            <a:extLst>
              <a:ext uri="{FF2B5EF4-FFF2-40B4-BE49-F238E27FC236}">
                <a16:creationId xmlns:a16="http://schemas.microsoft.com/office/drawing/2014/main" id="{7344F8A6-28BD-4CF6-83B1-709C15B8C56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986664"/>
              </p:ext>
            </p:extLst>
          </p:nvPr>
        </p:nvGraphicFramePr>
        <p:xfrm>
          <a:off x="274638" y="632520"/>
          <a:ext cx="6242050" cy="4071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7" name="Prism 8" r:id="rId3" imgW="7270780" imgH="4744669" progId="Prism8.Document">
                  <p:embed/>
                </p:oleObj>
              </mc:Choice>
              <mc:Fallback>
                <p:oleObj name="Prism 8" r:id="rId3" imgW="7270780" imgH="4744669" progId="Prism8.Document">
                  <p:embed/>
                  <p:pic>
                    <p:nvPicPr>
                      <p:cNvPr id="12" name="Objek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638" y="632520"/>
                        <a:ext cx="6242050" cy="4071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94818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feld 55"/>
          <p:cNvSpPr txBox="1"/>
          <p:nvPr/>
        </p:nvSpPr>
        <p:spPr>
          <a:xfrm>
            <a:off x="1571634" y="553463"/>
            <a:ext cx="19293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/>
              <a:t>Peroxisomal</a:t>
            </a:r>
            <a:r>
              <a:rPr lang="de-DE" sz="1600" dirty="0"/>
              <a:t> </a:t>
            </a:r>
            <a:r>
              <a:rPr lang="de-DE" sz="1600" dirty="0" err="1"/>
              <a:t>proteins</a:t>
            </a:r>
            <a:endParaRPr lang="de-DE" sz="1600" dirty="0"/>
          </a:p>
        </p:txBody>
      </p:sp>
      <p:pic>
        <p:nvPicPr>
          <p:cNvPr id="2121" name="Picture 7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7032" y="3605880"/>
            <a:ext cx="1257747" cy="339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Rechteck 19"/>
          <p:cNvSpPr/>
          <p:nvPr/>
        </p:nvSpPr>
        <p:spPr>
          <a:xfrm>
            <a:off x="116633" y="7967171"/>
            <a:ext cx="6624736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b="1" dirty="0">
                <a:solidFill>
                  <a:prstClr val="black"/>
                </a:solidFill>
                <a:cs typeface="Arial" panose="020B0604020202020204" pitchFamily="34" charset="0"/>
              </a:rPr>
              <a:t>Fig.S3.</a:t>
            </a:r>
            <a:r>
              <a:rPr lang="en-US" sz="1100" dirty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en-GB" sz="1100" b="1" dirty="0"/>
              <a:t>High-energy diet increases peroxisomal proteins in the liver mitochondrial fraction and training partially mitigates the effect</a:t>
            </a:r>
            <a:endParaRPr lang="de-DE" sz="1100" b="1" dirty="0"/>
          </a:p>
          <a:p>
            <a:pPr lvl="0" algn="just"/>
            <a:r>
              <a:rPr lang="de-DE" sz="1100" dirty="0"/>
              <a:t>A: </a:t>
            </a:r>
            <a:r>
              <a:rPr lang="de-DE" sz="1100" dirty="0" err="1"/>
              <a:t>Significantly</a:t>
            </a:r>
            <a:r>
              <a:rPr lang="de-DE" sz="1100" dirty="0"/>
              <a:t> different </a:t>
            </a:r>
            <a:r>
              <a:rPr lang="de-DE" sz="1100" dirty="0" err="1"/>
              <a:t>peroxisomal</a:t>
            </a:r>
            <a:r>
              <a:rPr lang="de-DE" sz="1100" dirty="0"/>
              <a:t> </a:t>
            </a:r>
            <a:r>
              <a:rPr lang="de-DE" sz="1100" dirty="0" err="1"/>
              <a:t>proteins</a:t>
            </a:r>
            <a:r>
              <a:rPr lang="en-US" sz="1100" dirty="0"/>
              <a:t> (according to Student´s t-test p&gt;0.05) in trained or sedentary HED-fed or control-fed mice. Values were centered to the mean of the respective protein and scaled to unit variance. White color shows values close to the mean and red- and blue-colored values are higher and lower, respectively, than the mean. Each column represents one animal; n=8 per group. ns: not significant. B</a:t>
            </a:r>
            <a:r>
              <a:rPr lang="en-GB" sz="1100" dirty="0">
                <a:cs typeface="Arial" panose="020B0604020202020204" pitchFamily="34" charset="0"/>
              </a:rPr>
              <a:t>: </a:t>
            </a:r>
            <a:r>
              <a:rPr lang="de-DE" sz="1100" dirty="0" err="1">
                <a:solidFill>
                  <a:prstClr val="black"/>
                </a:solidFill>
              </a:rPr>
              <a:t>Transcripts</a:t>
            </a:r>
            <a:r>
              <a:rPr lang="de-DE" sz="1100" dirty="0">
                <a:solidFill>
                  <a:prstClr val="black"/>
                </a:solidFill>
              </a:rPr>
              <a:t> </a:t>
            </a:r>
            <a:r>
              <a:rPr lang="de-DE" sz="1100" dirty="0" err="1">
                <a:solidFill>
                  <a:prstClr val="black"/>
                </a:solidFill>
              </a:rPr>
              <a:t>encoding</a:t>
            </a:r>
            <a:r>
              <a:rPr lang="de-DE" sz="1100" dirty="0">
                <a:solidFill>
                  <a:prstClr val="black"/>
                </a:solidFill>
              </a:rPr>
              <a:t> </a:t>
            </a:r>
            <a:r>
              <a:rPr lang="de-DE" sz="1100" dirty="0" err="1">
                <a:solidFill>
                  <a:prstClr val="black"/>
                </a:solidFill>
              </a:rPr>
              <a:t>peroxisomal</a:t>
            </a:r>
            <a:r>
              <a:rPr lang="de-DE" sz="1100" dirty="0">
                <a:solidFill>
                  <a:prstClr val="black"/>
                </a:solidFill>
              </a:rPr>
              <a:t> </a:t>
            </a:r>
            <a:r>
              <a:rPr lang="de-DE" sz="1100" dirty="0" err="1">
                <a:solidFill>
                  <a:prstClr val="black"/>
                </a:solidFill>
              </a:rPr>
              <a:t>proteins</a:t>
            </a:r>
            <a:r>
              <a:rPr lang="de-DE" sz="1100" dirty="0">
                <a:solidFill>
                  <a:prstClr val="black"/>
                </a:solidFill>
              </a:rPr>
              <a:t> </a:t>
            </a:r>
            <a:r>
              <a:rPr lang="de-DE" sz="1100" dirty="0" err="1">
                <a:solidFill>
                  <a:prstClr val="black"/>
                </a:solidFill>
              </a:rPr>
              <a:t>increased</a:t>
            </a:r>
            <a:r>
              <a:rPr lang="de-DE" sz="1100" dirty="0">
                <a:solidFill>
                  <a:prstClr val="black"/>
                </a:solidFill>
              </a:rPr>
              <a:t> </a:t>
            </a:r>
            <a:r>
              <a:rPr lang="de-DE" sz="1100" dirty="0" err="1">
                <a:solidFill>
                  <a:prstClr val="black"/>
                </a:solidFill>
              </a:rPr>
              <a:t>with</a:t>
            </a:r>
            <a:r>
              <a:rPr lang="de-DE" sz="1100" dirty="0">
                <a:solidFill>
                  <a:prstClr val="black"/>
                </a:solidFill>
              </a:rPr>
              <a:t> high-</a:t>
            </a:r>
            <a:r>
              <a:rPr lang="de-DE" sz="1100" dirty="0" err="1">
                <a:solidFill>
                  <a:prstClr val="black"/>
                </a:solidFill>
              </a:rPr>
              <a:t>energy</a:t>
            </a:r>
            <a:r>
              <a:rPr lang="de-DE" sz="1100" dirty="0">
                <a:solidFill>
                  <a:prstClr val="black"/>
                </a:solidFill>
              </a:rPr>
              <a:t> </a:t>
            </a:r>
            <a:r>
              <a:rPr lang="de-DE" sz="1100" dirty="0" err="1">
                <a:solidFill>
                  <a:prstClr val="black"/>
                </a:solidFill>
              </a:rPr>
              <a:t>diet</a:t>
            </a:r>
            <a:r>
              <a:rPr lang="de-DE" sz="1100" dirty="0">
                <a:solidFill>
                  <a:prstClr val="black"/>
                </a:solidFill>
              </a:rPr>
              <a:t> in </a:t>
            </a:r>
            <a:r>
              <a:rPr lang="de-DE" sz="1100" dirty="0" err="1">
                <a:solidFill>
                  <a:prstClr val="black"/>
                </a:solidFill>
              </a:rPr>
              <a:t>mouse</a:t>
            </a:r>
            <a:r>
              <a:rPr lang="de-DE" sz="1100" dirty="0">
                <a:solidFill>
                  <a:prstClr val="black"/>
                </a:solidFill>
              </a:rPr>
              <a:t> </a:t>
            </a:r>
            <a:r>
              <a:rPr lang="de-DE" sz="1100" dirty="0" err="1">
                <a:solidFill>
                  <a:prstClr val="black"/>
                </a:solidFill>
              </a:rPr>
              <a:t>liver</a:t>
            </a:r>
            <a:r>
              <a:rPr lang="de-DE" sz="1100" dirty="0">
                <a:solidFill>
                  <a:prstClr val="black"/>
                </a:solidFill>
              </a:rPr>
              <a:t> </a:t>
            </a:r>
            <a:r>
              <a:rPr lang="de-DE" sz="1100" dirty="0" err="1">
                <a:solidFill>
                  <a:prstClr val="black"/>
                </a:solidFill>
              </a:rPr>
              <a:t>tissues</a:t>
            </a:r>
            <a:r>
              <a:rPr lang="de-DE" sz="1100" dirty="0">
                <a:solidFill>
                  <a:prstClr val="black"/>
                </a:solidFill>
              </a:rPr>
              <a:t>.</a:t>
            </a:r>
            <a:r>
              <a:rPr lang="de-DE" sz="1100" dirty="0"/>
              <a:t> </a:t>
            </a:r>
            <a:r>
              <a:rPr lang="en-GB" sz="1100" dirty="0">
                <a:cs typeface="Arial" panose="020B0604020202020204" pitchFamily="34" charset="0"/>
              </a:rPr>
              <a:t>CON=control diet, HED=high-energy diet, SED=sedentary, TRAIN=treadmill training. n= 6-8, mean ± SD. *p&lt;0.05, **p&lt;0.01, ***p&lt;0.001, ****p&lt;0.0001 for diet, training or interaction by 2-way ANOVA as indicated. *p&lt;0.05, **p&lt;0.01, ***p&lt;0.001, ****p&lt;0.0001 for diet by Tukey HSD multiple comparisons test. </a:t>
            </a:r>
          </a:p>
          <a:p>
            <a:pPr lvl="0" algn="just"/>
            <a:endParaRPr lang="en-GB" sz="1100" dirty="0">
              <a:cs typeface="Arial" panose="020B0604020202020204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3080" y="-2852"/>
            <a:ext cx="1175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Figure S3A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16F61F27-1947-47F5-AD15-FEB6826A16FF}"/>
              </a:ext>
            </a:extLst>
          </p:cNvPr>
          <p:cNvSpPr txBox="1"/>
          <p:nvPr/>
        </p:nvSpPr>
        <p:spPr>
          <a:xfrm>
            <a:off x="2092" y="3896107"/>
            <a:ext cx="1167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Figure S3B</a:t>
            </a:r>
          </a:p>
        </p:txBody>
      </p:sp>
      <p:graphicFrame>
        <p:nvGraphicFramePr>
          <p:cNvPr id="16" name="Objekt 15">
            <a:extLst>
              <a:ext uri="{FF2B5EF4-FFF2-40B4-BE49-F238E27FC236}">
                <a16:creationId xmlns:a16="http://schemas.microsoft.com/office/drawing/2014/main" id="{197C537C-CD06-44FD-92A5-507EC15E125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5905103"/>
              </p:ext>
            </p:extLst>
          </p:nvPr>
        </p:nvGraphicFramePr>
        <p:xfrm>
          <a:off x="44624" y="4120891"/>
          <a:ext cx="6531527" cy="3888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3" name="Prism 8" r:id="rId5" imgW="4293178" imgH="2555293" progId="Prism8.Document">
                  <p:embed/>
                </p:oleObj>
              </mc:Choice>
              <mc:Fallback>
                <p:oleObj name="Prism 8" r:id="rId5" imgW="4293178" imgH="2555293" progId="Prism8.Document">
                  <p:embed/>
                  <p:pic>
                    <p:nvPicPr>
                      <p:cNvPr id="2" name="Objekt 1">
                        <a:extLst>
                          <a:ext uri="{FF2B5EF4-FFF2-40B4-BE49-F238E27FC236}">
                            <a16:creationId xmlns:a16="http://schemas.microsoft.com/office/drawing/2014/main" id="{56155795-0F7F-44F0-BC4B-9D4FC99949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4624" y="4120891"/>
                        <a:ext cx="6531527" cy="3888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feld 14">
            <a:extLst>
              <a:ext uri="{FF2B5EF4-FFF2-40B4-BE49-F238E27FC236}">
                <a16:creationId xmlns:a16="http://schemas.microsoft.com/office/drawing/2014/main" id="{AD4371B3-560F-4E86-8CAA-F8E51BBB8800}"/>
              </a:ext>
            </a:extLst>
          </p:cNvPr>
          <p:cNvSpPr txBox="1"/>
          <p:nvPr/>
        </p:nvSpPr>
        <p:spPr>
          <a:xfrm rot="19580678">
            <a:off x="4669189" y="585937"/>
            <a:ext cx="113204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/>
              <a:t>FC HED_SED/CON_SED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70714D71-EEDE-478D-9C4C-7C824637325F}"/>
              </a:ext>
            </a:extLst>
          </p:cNvPr>
          <p:cNvSpPr txBox="1"/>
          <p:nvPr/>
        </p:nvSpPr>
        <p:spPr>
          <a:xfrm rot="19545425">
            <a:off x="4917271" y="468714"/>
            <a:ext cx="146036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/>
              <a:t>FC HED_TRAIN/CON_TRAIN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C5CD09CA-C4B9-4C99-BED5-F8652ADBD048}"/>
              </a:ext>
            </a:extLst>
          </p:cNvPr>
          <p:cNvSpPr txBox="1"/>
          <p:nvPr/>
        </p:nvSpPr>
        <p:spPr>
          <a:xfrm rot="19545425">
            <a:off x="5184412" y="523099"/>
            <a:ext cx="134046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/>
              <a:t>FC HED_TRAIN/HED_SED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2FD10D51-03EB-4B74-9E8C-D27C6C3BEBB2}"/>
              </a:ext>
            </a:extLst>
          </p:cNvPr>
          <p:cNvSpPr txBox="1"/>
          <p:nvPr/>
        </p:nvSpPr>
        <p:spPr>
          <a:xfrm rot="19545425">
            <a:off x="5471096" y="516153"/>
            <a:ext cx="13651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/>
              <a:t>FC CON_TRAIN/CON_SED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8C5B595-8CAF-425C-B9D0-1A634325820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095" y="844947"/>
            <a:ext cx="5897132" cy="2763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983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2092" y="13924"/>
            <a:ext cx="1175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Figure S4A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1142760" y="4662194"/>
            <a:ext cx="31109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/>
              <a:t>Fatty</a:t>
            </a:r>
            <a:r>
              <a:rPr lang="de-DE" sz="1600" dirty="0"/>
              <a:t> </a:t>
            </a:r>
            <a:r>
              <a:rPr lang="de-DE" sz="1600" dirty="0" err="1"/>
              <a:t>acid</a:t>
            </a:r>
            <a:r>
              <a:rPr lang="de-DE" sz="1600" dirty="0"/>
              <a:t> </a:t>
            </a:r>
            <a:r>
              <a:rPr lang="de-DE" sz="1600" dirty="0" err="1"/>
              <a:t>oxidation</a:t>
            </a:r>
            <a:r>
              <a:rPr lang="de-DE" sz="1600" dirty="0"/>
              <a:t> </a:t>
            </a:r>
            <a:r>
              <a:rPr lang="de-DE" sz="1600" dirty="0" err="1"/>
              <a:t>skeletal</a:t>
            </a:r>
            <a:r>
              <a:rPr lang="de-DE" sz="1600" dirty="0"/>
              <a:t> </a:t>
            </a:r>
            <a:r>
              <a:rPr lang="de-DE" sz="1600" dirty="0" err="1"/>
              <a:t>muscle</a:t>
            </a:r>
            <a:endParaRPr lang="de-DE" sz="1600" dirty="0"/>
          </a:p>
        </p:txBody>
      </p:sp>
      <p:graphicFrame>
        <p:nvGraphicFramePr>
          <p:cNvPr id="7" name="Objekt 6">
            <a:extLst>
              <a:ext uri="{FF2B5EF4-FFF2-40B4-BE49-F238E27FC236}">
                <a16:creationId xmlns:a16="http://schemas.microsoft.com/office/drawing/2014/main" id="{72411BF5-25B2-4C40-BCF9-85EFC029831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9401647"/>
              </p:ext>
            </p:extLst>
          </p:nvPr>
        </p:nvGraphicFramePr>
        <p:xfrm>
          <a:off x="260648" y="416496"/>
          <a:ext cx="6616325" cy="237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60" name="Prism 8" r:id="rId4" imgW="7211358" imgH="2584465" progId="Prism8.Document">
                  <p:embed/>
                </p:oleObj>
              </mc:Choice>
              <mc:Fallback>
                <p:oleObj name="Prism 8" r:id="rId4" imgW="7211358" imgH="2584465" progId="Prism8.Document">
                  <p:embed/>
                  <p:pic>
                    <p:nvPicPr>
                      <p:cNvPr id="2" name="Objekt 1">
                        <a:extLst>
                          <a:ext uri="{FF2B5EF4-FFF2-40B4-BE49-F238E27FC236}">
                            <a16:creationId xmlns:a16="http://schemas.microsoft.com/office/drawing/2014/main" id="{8ACFA8AE-D61F-4583-95ED-4AAA1BFA8B4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60648" y="416496"/>
                        <a:ext cx="6616325" cy="2370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feld 7">
            <a:extLst>
              <a:ext uri="{FF2B5EF4-FFF2-40B4-BE49-F238E27FC236}">
                <a16:creationId xmlns:a16="http://schemas.microsoft.com/office/drawing/2014/main" id="{6D8BEF95-93AA-4A10-A3DF-15549384D442}"/>
              </a:ext>
            </a:extLst>
          </p:cNvPr>
          <p:cNvSpPr txBox="1"/>
          <p:nvPr/>
        </p:nvSpPr>
        <p:spPr>
          <a:xfrm>
            <a:off x="3789" y="3935596"/>
            <a:ext cx="1167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Figure S4B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A3A22993-DB54-499A-A608-222DA264E274}"/>
              </a:ext>
            </a:extLst>
          </p:cNvPr>
          <p:cNvSpPr txBox="1"/>
          <p:nvPr/>
        </p:nvSpPr>
        <p:spPr>
          <a:xfrm rot="19580678">
            <a:off x="4669189" y="4742348"/>
            <a:ext cx="113204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/>
              <a:t>FC HED_SED/CON_SED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11BC977-DA25-449C-A096-310F71FE80DA}"/>
              </a:ext>
            </a:extLst>
          </p:cNvPr>
          <p:cNvSpPr txBox="1"/>
          <p:nvPr/>
        </p:nvSpPr>
        <p:spPr>
          <a:xfrm rot="19545425">
            <a:off x="4917271" y="4625125"/>
            <a:ext cx="146036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/>
              <a:t>FC HED_TRAIN/CON_TRAIN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2B1486C5-F5F8-4BF4-B8CD-05C7365A5CEE}"/>
              </a:ext>
            </a:extLst>
          </p:cNvPr>
          <p:cNvSpPr txBox="1"/>
          <p:nvPr/>
        </p:nvSpPr>
        <p:spPr>
          <a:xfrm rot="19545425">
            <a:off x="5184412" y="4679510"/>
            <a:ext cx="134046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/>
              <a:t>FC HED_TRAIN/HED_SED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D601F294-87D3-4BEF-A0CE-9FD156E40641}"/>
              </a:ext>
            </a:extLst>
          </p:cNvPr>
          <p:cNvSpPr txBox="1"/>
          <p:nvPr/>
        </p:nvSpPr>
        <p:spPr>
          <a:xfrm rot="19545425">
            <a:off x="5471096" y="4672564"/>
            <a:ext cx="13651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/>
              <a:t>FC CON_TRAIN/CON_SED</a:t>
            </a: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C23A6299-368A-4BE6-8E97-566C0AA114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30295" y="7385082"/>
            <a:ext cx="1213209" cy="32921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DD3FE27-4FD5-4C88-BB95-30E89CFC388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6456" y="5019027"/>
            <a:ext cx="5715240" cy="2264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564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/>
        </p:nvSpPr>
        <p:spPr>
          <a:xfrm>
            <a:off x="1776638" y="75905"/>
            <a:ext cx="29353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/>
              <a:t>Respiratory</a:t>
            </a:r>
            <a:r>
              <a:rPr lang="de-DE" sz="1600" dirty="0"/>
              <a:t> </a:t>
            </a:r>
            <a:r>
              <a:rPr lang="de-DE" sz="1600" dirty="0" err="1"/>
              <a:t>chain</a:t>
            </a:r>
            <a:r>
              <a:rPr lang="de-DE" sz="1600" dirty="0"/>
              <a:t> </a:t>
            </a:r>
            <a:r>
              <a:rPr lang="de-DE" sz="1600" dirty="0" err="1"/>
              <a:t>skeletal</a:t>
            </a:r>
            <a:r>
              <a:rPr lang="de-DE" sz="1600" dirty="0"/>
              <a:t> </a:t>
            </a:r>
            <a:r>
              <a:rPr lang="de-DE" sz="1600" dirty="0" err="1"/>
              <a:t>muscle</a:t>
            </a:r>
            <a:endParaRPr lang="de-DE" sz="1600" dirty="0"/>
          </a:p>
        </p:txBody>
      </p:sp>
      <p:sp>
        <p:nvSpPr>
          <p:cNvPr id="8" name="Textfeld 7"/>
          <p:cNvSpPr txBox="1"/>
          <p:nvPr/>
        </p:nvSpPr>
        <p:spPr>
          <a:xfrm>
            <a:off x="2092" y="13924"/>
            <a:ext cx="1165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Figure S4C</a:t>
            </a:r>
          </a:p>
        </p:txBody>
      </p:sp>
      <p:cxnSp>
        <p:nvCxnSpPr>
          <p:cNvPr id="10" name="Gerade Verbindung 9"/>
          <p:cNvCxnSpPr/>
          <p:nvPr/>
        </p:nvCxnSpPr>
        <p:spPr>
          <a:xfrm>
            <a:off x="1085121" y="6988927"/>
            <a:ext cx="1485" cy="147600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190667" y="2793772"/>
            <a:ext cx="8027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/>
              <a:t>Complex</a:t>
            </a:r>
            <a:r>
              <a:rPr lang="de-DE" sz="1200" dirty="0"/>
              <a:t> I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198090" y="5540097"/>
            <a:ext cx="8796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/>
              <a:t>Complex</a:t>
            </a:r>
            <a:r>
              <a:rPr lang="de-DE" sz="1200" dirty="0"/>
              <a:t> III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207895" y="7617296"/>
            <a:ext cx="850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/>
              <a:t>Complex</a:t>
            </a:r>
            <a:r>
              <a:rPr lang="de-DE" sz="1200" dirty="0"/>
              <a:t> V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205513" y="5036041"/>
            <a:ext cx="841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/>
              <a:t>Complex</a:t>
            </a:r>
            <a:r>
              <a:rPr lang="de-DE" sz="1200" dirty="0"/>
              <a:t> II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-58913" y="8708449"/>
            <a:ext cx="11836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Assembly </a:t>
            </a:r>
            <a:r>
              <a:rPr lang="de-DE" sz="1200" dirty="0" err="1"/>
              <a:t>factor</a:t>
            </a:r>
            <a:endParaRPr lang="de-DE" sz="1200" dirty="0"/>
          </a:p>
        </p:txBody>
      </p:sp>
      <p:cxnSp>
        <p:nvCxnSpPr>
          <p:cNvPr id="18" name="Gerade Verbindung 17"/>
          <p:cNvCxnSpPr/>
          <p:nvPr/>
        </p:nvCxnSpPr>
        <p:spPr>
          <a:xfrm>
            <a:off x="1085862" y="5068553"/>
            <a:ext cx="0" cy="25200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23"/>
          <p:cNvSpPr txBox="1"/>
          <p:nvPr/>
        </p:nvSpPr>
        <p:spPr>
          <a:xfrm>
            <a:off x="78494" y="9192751"/>
            <a:ext cx="10294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/>
              <a:t>Cytochrome</a:t>
            </a:r>
            <a:r>
              <a:rPr lang="de-DE" sz="1000" dirty="0"/>
              <a:t> c</a:t>
            </a:r>
          </a:p>
        </p:txBody>
      </p:sp>
      <p:cxnSp>
        <p:nvCxnSpPr>
          <p:cNvPr id="32" name="Gerade Verbindung 31"/>
          <p:cNvCxnSpPr/>
          <p:nvPr/>
        </p:nvCxnSpPr>
        <p:spPr>
          <a:xfrm>
            <a:off x="1085862" y="5364420"/>
            <a:ext cx="0" cy="68400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feld 33"/>
          <p:cNvSpPr txBox="1"/>
          <p:nvPr/>
        </p:nvSpPr>
        <p:spPr>
          <a:xfrm>
            <a:off x="198446" y="6349603"/>
            <a:ext cx="8892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/>
              <a:t>Complex</a:t>
            </a:r>
            <a:r>
              <a:rPr lang="de-DE" sz="1200" dirty="0"/>
              <a:t> IV</a:t>
            </a:r>
          </a:p>
        </p:txBody>
      </p:sp>
      <p:cxnSp>
        <p:nvCxnSpPr>
          <p:cNvPr id="22" name="Gerade Verbindung 31">
            <a:extLst>
              <a:ext uri="{FF2B5EF4-FFF2-40B4-BE49-F238E27FC236}">
                <a16:creationId xmlns:a16="http://schemas.microsoft.com/office/drawing/2014/main" id="{AE6C5B41-31BA-4F24-BF16-9D1AAACD08CF}"/>
              </a:ext>
            </a:extLst>
          </p:cNvPr>
          <p:cNvCxnSpPr/>
          <p:nvPr/>
        </p:nvCxnSpPr>
        <p:spPr>
          <a:xfrm>
            <a:off x="1085862" y="6087798"/>
            <a:ext cx="0" cy="86400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9">
            <a:extLst>
              <a:ext uri="{FF2B5EF4-FFF2-40B4-BE49-F238E27FC236}">
                <a16:creationId xmlns:a16="http://schemas.microsoft.com/office/drawing/2014/main" id="{9DEA93DD-13D6-42C4-84D5-84E086CA3261}"/>
              </a:ext>
            </a:extLst>
          </p:cNvPr>
          <p:cNvCxnSpPr/>
          <p:nvPr/>
        </p:nvCxnSpPr>
        <p:spPr>
          <a:xfrm>
            <a:off x="1085120" y="797958"/>
            <a:ext cx="1485" cy="421200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19">
            <a:extLst>
              <a:ext uri="{FF2B5EF4-FFF2-40B4-BE49-F238E27FC236}">
                <a16:creationId xmlns:a16="http://schemas.microsoft.com/office/drawing/2014/main" id="{DC2ABD00-DB92-4F50-AF44-C85387C4F951}"/>
              </a:ext>
            </a:extLst>
          </p:cNvPr>
          <p:cNvSpPr txBox="1"/>
          <p:nvPr/>
        </p:nvSpPr>
        <p:spPr>
          <a:xfrm rot="19580678">
            <a:off x="4689971" y="383350"/>
            <a:ext cx="113204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/>
              <a:t>FC HED_SED/CON_SED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145F1660-5B93-4F8A-989D-498A556EE740}"/>
              </a:ext>
            </a:extLst>
          </p:cNvPr>
          <p:cNvSpPr txBox="1"/>
          <p:nvPr/>
        </p:nvSpPr>
        <p:spPr>
          <a:xfrm rot="19545425">
            <a:off x="4869685" y="279413"/>
            <a:ext cx="146036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/>
              <a:t>FC HED_TRAIN/CON_TRAIN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F5FB6714-A5E5-42F1-9EBF-08B494F9B080}"/>
              </a:ext>
            </a:extLst>
          </p:cNvPr>
          <p:cNvSpPr txBox="1"/>
          <p:nvPr/>
        </p:nvSpPr>
        <p:spPr>
          <a:xfrm rot="19545425">
            <a:off x="5079009" y="305745"/>
            <a:ext cx="134046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/>
              <a:t>FC HED_TRAIN/HED_SED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9B472447-A71B-4E54-8D0F-5050F4CE606E}"/>
              </a:ext>
            </a:extLst>
          </p:cNvPr>
          <p:cNvSpPr txBox="1"/>
          <p:nvPr/>
        </p:nvSpPr>
        <p:spPr>
          <a:xfrm rot="19545425">
            <a:off x="5286382" y="287439"/>
            <a:ext cx="13651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/>
              <a:t>FC CON_TRAIN/CON_SED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4EF72C5-3B1A-4CCD-A0B6-EBAD9611F9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0497" y="648072"/>
            <a:ext cx="4475955" cy="8769424"/>
          </a:xfrm>
          <a:prstGeom prst="rect">
            <a:avLst/>
          </a:prstGeo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B576BA67-EA64-48B2-BFB0-25F9A1E1F1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0085" y="9450659"/>
            <a:ext cx="1213209" cy="329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417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841A2B23-BD89-40F3-BBD4-258017A968F9}"/>
              </a:ext>
            </a:extLst>
          </p:cNvPr>
          <p:cNvSpPr txBox="1"/>
          <p:nvPr/>
        </p:nvSpPr>
        <p:spPr>
          <a:xfrm>
            <a:off x="2092" y="13924"/>
            <a:ext cx="1185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Figure S4D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BFA7361E-1F8D-4579-882C-87F6E2BF2927}"/>
              </a:ext>
            </a:extLst>
          </p:cNvPr>
          <p:cNvSpPr/>
          <p:nvPr/>
        </p:nvSpPr>
        <p:spPr>
          <a:xfrm>
            <a:off x="620689" y="3032349"/>
            <a:ext cx="5616624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de-DE" sz="1100" b="1" dirty="0">
                <a:solidFill>
                  <a:prstClr val="black"/>
                </a:solidFill>
              </a:rPr>
              <a:t>Fig.S4.</a:t>
            </a:r>
            <a:r>
              <a:rPr lang="en-GB" sz="1100" b="1" dirty="0"/>
              <a:t> High-energy diet regulates proteins involved in fatty acid oxidation, but not proteins of the respiratory chain in the skeletal muscle mitochondrial fraction  </a:t>
            </a:r>
          </a:p>
          <a:p>
            <a:pPr algn="just"/>
            <a:r>
              <a:rPr lang="de-DE" sz="1100" dirty="0"/>
              <a:t>A: </a:t>
            </a:r>
            <a:r>
              <a:rPr lang="de-DE" sz="1100" dirty="0" err="1"/>
              <a:t>Enriched</a:t>
            </a:r>
            <a:r>
              <a:rPr lang="de-DE" sz="1100" dirty="0"/>
              <a:t> STRING </a:t>
            </a:r>
            <a:r>
              <a:rPr lang="de-DE" sz="1100" dirty="0" err="1"/>
              <a:t>pathways</a:t>
            </a:r>
            <a:r>
              <a:rPr lang="de-DE" sz="1100" dirty="0"/>
              <a:t> (CL:XX= </a:t>
            </a:r>
            <a:r>
              <a:rPr lang="de-DE" sz="1100" dirty="0" err="1"/>
              <a:t>local</a:t>
            </a:r>
            <a:r>
              <a:rPr lang="de-DE" sz="1100" dirty="0"/>
              <a:t> STRING network </a:t>
            </a:r>
            <a:r>
              <a:rPr lang="de-DE" sz="1100" dirty="0" err="1"/>
              <a:t>cluster</a:t>
            </a:r>
            <a:r>
              <a:rPr lang="de-DE" sz="1100" dirty="0"/>
              <a:t>) in </a:t>
            </a:r>
            <a:r>
              <a:rPr lang="de-DE" sz="1100" dirty="0" err="1"/>
              <a:t>the</a:t>
            </a:r>
            <a:r>
              <a:rPr lang="de-DE" sz="1100" dirty="0"/>
              <a:t> </a:t>
            </a:r>
            <a:r>
              <a:rPr lang="de-DE" sz="1100" dirty="0" err="1"/>
              <a:t>comparison</a:t>
            </a:r>
            <a:r>
              <a:rPr lang="de-DE" sz="1100" dirty="0"/>
              <a:t> </a:t>
            </a:r>
            <a:r>
              <a:rPr lang="de-DE" sz="1100" dirty="0" err="1"/>
              <a:t>of</a:t>
            </a:r>
            <a:r>
              <a:rPr lang="de-DE" sz="1100" dirty="0"/>
              <a:t> high-</a:t>
            </a:r>
            <a:r>
              <a:rPr lang="de-DE" sz="1100" dirty="0" err="1"/>
              <a:t>energy</a:t>
            </a:r>
            <a:r>
              <a:rPr lang="de-DE" sz="1100" dirty="0"/>
              <a:t> </a:t>
            </a:r>
            <a:r>
              <a:rPr lang="de-DE" sz="1100" dirty="0" err="1"/>
              <a:t>diet</a:t>
            </a:r>
            <a:r>
              <a:rPr lang="de-DE" sz="1100" dirty="0"/>
              <a:t> </a:t>
            </a:r>
            <a:r>
              <a:rPr lang="de-DE" sz="1100" dirty="0" err="1"/>
              <a:t>to</a:t>
            </a:r>
            <a:r>
              <a:rPr lang="de-DE" sz="1100" dirty="0"/>
              <a:t> </a:t>
            </a:r>
            <a:r>
              <a:rPr lang="de-DE" sz="1100" dirty="0" err="1"/>
              <a:t>control</a:t>
            </a:r>
            <a:r>
              <a:rPr lang="de-DE" sz="1100" dirty="0"/>
              <a:t> </a:t>
            </a:r>
            <a:r>
              <a:rPr lang="de-DE" sz="1100" dirty="0" err="1"/>
              <a:t>diet</a:t>
            </a:r>
            <a:r>
              <a:rPr lang="de-DE" sz="1100" dirty="0"/>
              <a:t> </a:t>
            </a:r>
            <a:r>
              <a:rPr lang="de-DE" sz="1100" dirty="0" err="1"/>
              <a:t>under</a:t>
            </a:r>
            <a:r>
              <a:rPr lang="de-DE" sz="1100" dirty="0"/>
              <a:t> </a:t>
            </a:r>
            <a:r>
              <a:rPr lang="de-DE" sz="1100" dirty="0" err="1"/>
              <a:t>sedentary</a:t>
            </a:r>
            <a:r>
              <a:rPr lang="de-DE" sz="1100" dirty="0"/>
              <a:t> (</a:t>
            </a:r>
            <a:r>
              <a:rPr lang="de-DE" sz="1100" dirty="0" err="1"/>
              <a:t>left</a:t>
            </a:r>
            <a:r>
              <a:rPr lang="de-DE" sz="1100" dirty="0"/>
              <a:t>) and </a:t>
            </a:r>
            <a:r>
              <a:rPr lang="de-DE" sz="1100" dirty="0" err="1"/>
              <a:t>trained</a:t>
            </a:r>
            <a:r>
              <a:rPr lang="de-DE" sz="1100" dirty="0"/>
              <a:t> </a:t>
            </a:r>
            <a:r>
              <a:rPr lang="de-DE" sz="1100" dirty="0" err="1"/>
              <a:t>conditions</a:t>
            </a:r>
            <a:r>
              <a:rPr lang="de-DE" sz="1100" dirty="0"/>
              <a:t> (</a:t>
            </a:r>
            <a:r>
              <a:rPr lang="de-DE" sz="1100" dirty="0" err="1"/>
              <a:t>right</a:t>
            </a:r>
            <a:r>
              <a:rPr lang="de-DE" sz="1100" dirty="0"/>
              <a:t>) in </a:t>
            </a:r>
            <a:r>
              <a:rPr lang="de-DE" sz="1100" dirty="0" err="1"/>
              <a:t>mouse</a:t>
            </a:r>
            <a:r>
              <a:rPr lang="de-DE" sz="1100" dirty="0"/>
              <a:t> </a:t>
            </a:r>
            <a:r>
              <a:rPr lang="de-DE" sz="1100" dirty="0" err="1"/>
              <a:t>skeletal</a:t>
            </a:r>
            <a:r>
              <a:rPr lang="de-DE" sz="1100" dirty="0"/>
              <a:t> </a:t>
            </a:r>
            <a:r>
              <a:rPr lang="de-DE" sz="1100" dirty="0" err="1"/>
              <a:t>muscle</a:t>
            </a:r>
            <a:r>
              <a:rPr lang="de-DE" sz="1100" dirty="0"/>
              <a:t>. </a:t>
            </a:r>
            <a:r>
              <a:rPr lang="de-DE" sz="1100" dirty="0" err="1"/>
              <a:t>Enriched</a:t>
            </a:r>
            <a:r>
              <a:rPr lang="de-DE" sz="1100" dirty="0"/>
              <a:t> </a:t>
            </a:r>
            <a:r>
              <a:rPr lang="de-DE" sz="1100" dirty="0" err="1"/>
              <a:t>clusters</a:t>
            </a:r>
            <a:r>
              <a:rPr lang="de-DE" sz="1100" dirty="0"/>
              <a:t> </a:t>
            </a:r>
            <a:r>
              <a:rPr lang="de-DE" sz="1100" dirty="0" err="1"/>
              <a:t>were</a:t>
            </a:r>
            <a:r>
              <a:rPr lang="de-DE" sz="1100" dirty="0"/>
              <a:t> </a:t>
            </a:r>
            <a:r>
              <a:rPr lang="de-DE" sz="1100" dirty="0" err="1"/>
              <a:t>grouped</a:t>
            </a:r>
            <a:r>
              <a:rPr lang="de-DE" sz="1100" dirty="0"/>
              <a:t> </a:t>
            </a:r>
            <a:r>
              <a:rPr lang="de-DE" sz="1100" dirty="0" err="1"/>
              <a:t>into</a:t>
            </a:r>
            <a:r>
              <a:rPr lang="de-DE" sz="1100" dirty="0"/>
              <a:t> </a:t>
            </a:r>
            <a:r>
              <a:rPr lang="de-DE" sz="1100" dirty="0" err="1"/>
              <a:t>related</a:t>
            </a:r>
            <a:r>
              <a:rPr lang="de-DE" sz="1100" dirty="0"/>
              <a:t> </a:t>
            </a:r>
            <a:r>
              <a:rPr lang="de-DE" sz="1100" dirty="0" err="1"/>
              <a:t>supergroups</a:t>
            </a:r>
            <a:r>
              <a:rPr lang="de-DE" sz="1100" dirty="0"/>
              <a:t> and </a:t>
            </a:r>
            <a:r>
              <a:rPr lang="de-DE" sz="1100" dirty="0" err="1"/>
              <a:t>colored</a:t>
            </a:r>
            <a:r>
              <a:rPr lang="de-DE" sz="1100" dirty="0"/>
              <a:t> </a:t>
            </a:r>
            <a:r>
              <a:rPr lang="de-DE" sz="1100" dirty="0" err="1"/>
              <a:t>accordingly</a:t>
            </a:r>
            <a:r>
              <a:rPr lang="de-DE" sz="1100" dirty="0"/>
              <a:t>. </a:t>
            </a:r>
            <a:r>
              <a:rPr lang="de-DE" sz="1100" dirty="0" err="1">
                <a:solidFill>
                  <a:prstClr val="black"/>
                </a:solidFill>
              </a:rPr>
              <a:t>Skeletal</a:t>
            </a:r>
            <a:r>
              <a:rPr lang="de-DE" sz="1100" dirty="0">
                <a:solidFill>
                  <a:prstClr val="black"/>
                </a:solidFill>
              </a:rPr>
              <a:t> </a:t>
            </a:r>
            <a:r>
              <a:rPr lang="de-DE" sz="1100" dirty="0" err="1">
                <a:solidFill>
                  <a:prstClr val="black"/>
                </a:solidFill>
              </a:rPr>
              <a:t>muscle</a:t>
            </a:r>
            <a:r>
              <a:rPr lang="de-DE" sz="1100" dirty="0">
                <a:solidFill>
                  <a:prstClr val="black"/>
                </a:solidFill>
              </a:rPr>
              <a:t> mitochondrial </a:t>
            </a:r>
            <a:r>
              <a:rPr lang="de-DE" sz="1100" dirty="0" err="1">
                <a:solidFill>
                  <a:prstClr val="black"/>
                </a:solidFill>
              </a:rPr>
              <a:t>pr</a:t>
            </a:r>
            <a:r>
              <a:rPr lang="en-US" sz="1100" dirty="0" err="1">
                <a:solidFill>
                  <a:prstClr val="black"/>
                </a:solidFill>
              </a:rPr>
              <a:t>oteins</a:t>
            </a:r>
            <a:r>
              <a:rPr lang="en-US" sz="1100" dirty="0">
                <a:solidFill>
                  <a:prstClr val="black"/>
                </a:solidFill>
              </a:rPr>
              <a:t> related to fatty acid oxidation (B) and related to the respiratory chain (C) comparing HED_SED vs. CON_SED and/or HED_TRAIN vs. CON_TRAIN). Values were centered to the mean of the respective protein and scaled to unit variance. White color shows values close to the mean and red- and blue-colored values are higher and lower, respectively, than the mean. Each column represents one animal; n=8 per group. ns= non significant p&gt;0.05 according to Student’s </a:t>
            </a:r>
            <a:r>
              <a:rPr lang="en-US" sz="1100">
                <a:solidFill>
                  <a:prstClr val="black"/>
                </a:solidFill>
              </a:rPr>
              <a:t>t-test. D</a:t>
            </a:r>
            <a:r>
              <a:rPr lang="en-US" sz="1100" dirty="0">
                <a:solidFill>
                  <a:prstClr val="black"/>
                </a:solidFill>
              </a:rPr>
              <a:t>: Abundance of citrate synthase (CS), pyruvate dehydrogenase (PDK)4, and uncoupling protein (UCP)3 in skeletal muscle mitochondria. n=8, </a:t>
            </a:r>
            <a:r>
              <a:rPr lang="en-US" sz="1100" dirty="0" err="1">
                <a:solidFill>
                  <a:prstClr val="black"/>
                </a:solidFill>
              </a:rPr>
              <a:t>mean±SD</a:t>
            </a:r>
            <a:r>
              <a:rPr lang="en-US" sz="1100" dirty="0">
                <a:solidFill>
                  <a:prstClr val="black"/>
                </a:solidFill>
              </a:rPr>
              <a:t>. ****p&lt;0.0001 for diet by 2-way ANOVA as indicated. **p&lt;0.01, ***p&lt;0.001, ****p&lt;0.0001,  for diet by Tukey HSD multiple comparisons test. CON= control diet, HED= high-energy diet, SED= sedentary, TRAIN= treadmill training.</a:t>
            </a:r>
            <a:endParaRPr lang="de-DE" dirty="0"/>
          </a:p>
        </p:txBody>
      </p:sp>
      <p:graphicFrame>
        <p:nvGraphicFramePr>
          <p:cNvPr id="7" name="Objekt 6">
            <a:extLst>
              <a:ext uri="{FF2B5EF4-FFF2-40B4-BE49-F238E27FC236}">
                <a16:creationId xmlns:a16="http://schemas.microsoft.com/office/drawing/2014/main" id="{4802FDE8-D5DA-40AF-883E-AABE79EE150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8664518"/>
              </p:ext>
            </p:extLst>
          </p:nvPr>
        </p:nvGraphicFramePr>
        <p:xfrm>
          <a:off x="116632" y="488504"/>
          <a:ext cx="6217480" cy="22322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56" name="Prism 8" r:id="rId4" imgW="6996357" imgH="2512795" progId="Prism8.Document">
                  <p:embed/>
                </p:oleObj>
              </mc:Choice>
              <mc:Fallback>
                <p:oleObj name="Prism 8" r:id="rId4" imgW="6996357" imgH="2512795" progId="Prism8.Document">
                  <p:embed/>
                  <p:pic>
                    <p:nvPicPr>
                      <p:cNvPr id="2" name="Objekt 1">
                        <a:extLst>
                          <a:ext uri="{FF2B5EF4-FFF2-40B4-BE49-F238E27FC236}">
                            <a16:creationId xmlns:a16="http://schemas.microsoft.com/office/drawing/2014/main" id="{A8583B34-8C1E-44EF-A0D8-FF17E621159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6632" y="488504"/>
                        <a:ext cx="6217480" cy="22322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hteck 8">
            <a:extLst>
              <a:ext uri="{FF2B5EF4-FFF2-40B4-BE49-F238E27FC236}">
                <a16:creationId xmlns:a16="http://schemas.microsoft.com/office/drawing/2014/main" id="{7E898276-2574-41B0-8156-6BC4C2CF5ACD}"/>
              </a:ext>
            </a:extLst>
          </p:cNvPr>
          <p:cNvSpPr/>
          <p:nvPr/>
        </p:nvSpPr>
        <p:spPr>
          <a:xfrm>
            <a:off x="6021652" y="1370485"/>
            <a:ext cx="155789" cy="92566"/>
          </a:xfrm>
          <a:prstGeom prst="rect">
            <a:avLst/>
          </a:prstGeom>
          <a:noFill/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4E1AB985-556D-4935-85AF-4DA6C6FACDB1}"/>
              </a:ext>
            </a:extLst>
          </p:cNvPr>
          <p:cNvSpPr/>
          <p:nvPr/>
        </p:nvSpPr>
        <p:spPr>
          <a:xfrm>
            <a:off x="6021288" y="1559211"/>
            <a:ext cx="155789" cy="92566"/>
          </a:xfrm>
          <a:prstGeom prst="rect">
            <a:avLst/>
          </a:prstGeom>
          <a:noFill/>
          <a:ln w="38100">
            <a:solidFill>
              <a:srgbClr val="00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27CDA1B6-F664-4FC5-85FD-40828C314D79}"/>
              </a:ext>
            </a:extLst>
          </p:cNvPr>
          <p:cNvSpPr txBox="1"/>
          <p:nvPr/>
        </p:nvSpPr>
        <p:spPr>
          <a:xfrm>
            <a:off x="6162088" y="128452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0197BCD7-A11A-4E75-AA83-EDD7EDA4A6B3}"/>
              </a:ext>
            </a:extLst>
          </p:cNvPr>
          <p:cNvSpPr txBox="1"/>
          <p:nvPr/>
        </p:nvSpPr>
        <p:spPr>
          <a:xfrm>
            <a:off x="6162088" y="1466419"/>
            <a:ext cx="4764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Train</a:t>
            </a:r>
          </a:p>
        </p:txBody>
      </p:sp>
    </p:spTree>
    <p:extLst>
      <p:ext uri="{BB962C8B-B14F-4D97-AF65-F5344CB8AC3E}">
        <p14:creationId xmlns:p14="http://schemas.microsoft.com/office/powerpoint/2010/main" val="2588081503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789</Words>
  <Application>Microsoft Office PowerPoint</Application>
  <PresentationFormat>A4 Paper (210x297 mm)</PresentationFormat>
  <Paragraphs>69</Paragraphs>
  <Slides>6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Larissa</vt:lpstr>
      <vt:lpstr>Prism 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UKT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Prof. Dr. Cora Weigert</dc:creator>
  <cp:lastModifiedBy>Prof. Dr. Cora Weigert</cp:lastModifiedBy>
  <cp:revision>220</cp:revision>
  <cp:lastPrinted>2021-08-17T15:02:02Z</cp:lastPrinted>
  <dcterms:created xsi:type="dcterms:W3CDTF">2020-08-11T11:54:36Z</dcterms:created>
  <dcterms:modified xsi:type="dcterms:W3CDTF">2021-08-24T12:01:02Z</dcterms:modified>
</cp:coreProperties>
</file>