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976"/>
  </p:normalViewPr>
  <p:slideViewPr>
    <p:cSldViewPr snapToGrid="0" snapToObjects="1">
      <p:cViewPr>
        <p:scale>
          <a:sx n="100" d="100"/>
          <a:sy n="100" d="100"/>
        </p:scale>
        <p:origin x="1236" y="-14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39B70-1236-1045-8EE9-06A883BD0162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D7DC-B6C6-4642-AE59-EEFDACA07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673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39B70-1236-1045-8EE9-06A883BD0162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D7DC-B6C6-4642-AE59-EEFDACA07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586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39B70-1236-1045-8EE9-06A883BD0162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D7DC-B6C6-4642-AE59-EEFDACA07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879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39B70-1236-1045-8EE9-06A883BD0162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D7DC-B6C6-4642-AE59-EEFDACA07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746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39B70-1236-1045-8EE9-06A883BD0162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D7DC-B6C6-4642-AE59-EEFDACA07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083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39B70-1236-1045-8EE9-06A883BD0162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D7DC-B6C6-4642-AE59-EEFDACA07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277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39B70-1236-1045-8EE9-06A883BD0162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D7DC-B6C6-4642-AE59-EEFDACA07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473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39B70-1236-1045-8EE9-06A883BD0162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D7DC-B6C6-4642-AE59-EEFDACA07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003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39B70-1236-1045-8EE9-06A883BD0162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D7DC-B6C6-4642-AE59-EEFDACA07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16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39B70-1236-1045-8EE9-06A883BD0162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D7DC-B6C6-4642-AE59-EEFDACA07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959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39B70-1236-1045-8EE9-06A883BD0162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D7DC-B6C6-4642-AE59-EEFDACA07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437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39B70-1236-1045-8EE9-06A883BD0162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9D7DC-B6C6-4642-AE59-EEFDACA07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12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xmlns="" id="{97A1C8E2-B8D1-164E-A113-8C12B3CE0EED}"/>
              </a:ext>
            </a:extLst>
          </p:cNvPr>
          <p:cNvSpPr/>
          <p:nvPr/>
        </p:nvSpPr>
        <p:spPr>
          <a:xfrm>
            <a:off x="472217" y="5409891"/>
            <a:ext cx="58787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smtClean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Additional </a:t>
            </a:r>
            <a:r>
              <a:rPr lang="en-US" sz="1200" b="1" dirty="0" smtClean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file </a:t>
            </a:r>
            <a:r>
              <a:rPr lang="en-US" sz="12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2.</a:t>
            </a:r>
            <a:r>
              <a:rPr lang="en-US" sz="1200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Zymogram gel showing aliquots (2µl) from day 0 and day 2 cultures of </a:t>
            </a:r>
            <a:r>
              <a:rPr lang="en-US" sz="1200" i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P. </a:t>
            </a:r>
            <a:r>
              <a:rPr lang="en-US" sz="1200" i="1" dirty="0" err="1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gingivalis</a:t>
            </a:r>
            <a:r>
              <a:rPr lang="en-US" sz="1200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strains W50, E8 and K1A on a gelatin-containing gel stained with Coomassie brilliant blue. </a:t>
            </a:r>
            <a:r>
              <a:rPr lang="sv-SE" sz="1200" dirty="0" err="1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This</a:t>
            </a:r>
            <a:r>
              <a:rPr lang="sv-SE" sz="1200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image has not </a:t>
            </a:r>
            <a:r>
              <a:rPr lang="sv-SE" sz="1200" dirty="0" err="1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been</a:t>
            </a:r>
            <a:r>
              <a:rPr lang="sv-SE" sz="1200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sv-SE" sz="1200" dirty="0" err="1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subjected</a:t>
            </a:r>
            <a:r>
              <a:rPr lang="sv-SE" sz="1200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to digital </a:t>
            </a:r>
            <a:r>
              <a:rPr lang="sv-SE" sz="1200" dirty="0" err="1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enhancement</a:t>
            </a:r>
            <a:r>
              <a:rPr lang="sv-SE" sz="1200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endParaRPr lang="sv-SE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5" name="Grupp 4">
            <a:extLst>
              <a:ext uri="{FF2B5EF4-FFF2-40B4-BE49-F238E27FC236}">
                <a16:creationId xmlns:a16="http://schemas.microsoft.com/office/drawing/2014/main" xmlns="" id="{917C9F0D-53C1-AA49-A3D8-782DB7F433CD}"/>
              </a:ext>
            </a:extLst>
          </p:cNvPr>
          <p:cNvGrpSpPr/>
          <p:nvPr/>
        </p:nvGrpSpPr>
        <p:grpSpPr>
          <a:xfrm>
            <a:off x="969674" y="899550"/>
            <a:ext cx="5224144" cy="4011295"/>
            <a:chOff x="0" y="0"/>
            <a:chExt cx="5224232" cy="4011500"/>
          </a:xfrm>
        </p:grpSpPr>
        <p:pic>
          <p:nvPicPr>
            <p:cNvPr id="6" name="Bildobjekt 5">
              <a:extLst>
                <a:ext uri="{FF2B5EF4-FFF2-40B4-BE49-F238E27FC236}">
                  <a16:creationId xmlns:a16="http://schemas.microsoft.com/office/drawing/2014/main" xmlns="" id="{DB295928-FE81-0944-83A8-6D19AD9BE757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3376" y="47195"/>
              <a:ext cx="4253230" cy="3964305"/>
            </a:xfrm>
            <a:prstGeom prst="rect">
              <a:avLst/>
            </a:prstGeom>
          </p:spPr>
        </p:pic>
        <p:grpSp>
          <p:nvGrpSpPr>
            <p:cNvPr id="7" name="Grupp 6">
              <a:extLst>
                <a:ext uri="{FF2B5EF4-FFF2-40B4-BE49-F238E27FC236}">
                  <a16:creationId xmlns:a16="http://schemas.microsoft.com/office/drawing/2014/main" xmlns="" id="{D27697AB-9F64-644C-81A8-6D9C354B10CD}"/>
                </a:ext>
              </a:extLst>
            </p:cNvPr>
            <p:cNvGrpSpPr/>
            <p:nvPr/>
          </p:nvGrpSpPr>
          <p:grpSpPr>
            <a:xfrm>
              <a:off x="830436" y="0"/>
              <a:ext cx="2289425" cy="480914"/>
              <a:chOff x="830436" y="0"/>
              <a:chExt cx="2289425" cy="480914"/>
            </a:xfrm>
          </p:grpSpPr>
          <p:grpSp>
            <p:nvGrpSpPr>
              <p:cNvPr id="18" name="Grupp 17">
                <a:extLst>
                  <a:ext uri="{FF2B5EF4-FFF2-40B4-BE49-F238E27FC236}">
                    <a16:creationId xmlns:a16="http://schemas.microsoft.com/office/drawing/2014/main" xmlns="" id="{27F7A61B-06BA-DE4F-9C1C-33D058FB830E}"/>
                  </a:ext>
                </a:extLst>
              </p:cNvPr>
              <p:cNvGrpSpPr/>
              <p:nvPr/>
            </p:nvGrpSpPr>
            <p:grpSpPr>
              <a:xfrm>
                <a:off x="830436" y="0"/>
                <a:ext cx="556808" cy="480914"/>
                <a:chOff x="830436" y="0"/>
                <a:chExt cx="556808" cy="480914"/>
              </a:xfrm>
            </p:grpSpPr>
            <p:sp>
              <p:nvSpPr>
                <p:cNvPr id="27" name="textruta 6">
                  <a:extLst>
                    <a:ext uri="{FF2B5EF4-FFF2-40B4-BE49-F238E27FC236}">
                      <a16:creationId xmlns:a16="http://schemas.microsoft.com/office/drawing/2014/main" xmlns="" id="{354E8392-93A6-4F45-8374-9092AAD761FD}"/>
                    </a:ext>
                  </a:extLst>
                </p:cNvPr>
                <p:cNvSpPr txBox="1"/>
                <p:nvPr/>
              </p:nvSpPr>
              <p:spPr>
                <a:xfrm>
                  <a:off x="839860" y="0"/>
                  <a:ext cx="496570" cy="2667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sz="1200" kern="120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W50</a:t>
                  </a:r>
                  <a:endParaRPr lang="sv-SE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" name="textruta 8">
                  <a:extLst>
                    <a:ext uri="{FF2B5EF4-FFF2-40B4-BE49-F238E27FC236}">
                      <a16:creationId xmlns:a16="http://schemas.microsoft.com/office/drawing/2014/main" xmlns="" id="{1AD08627-B215-E549-ADC6-15F5E57A8639}"/>
                    </a:ext>
                  </a:extLst>
                </p:cNvPr>
                <p:cNvSpPr txBox="1"/>
                <p:nvPr/>
              </p:nvSpPr>
              <p:spPr>
                <a:xfrm>
                  <a:off x="830436" y="211039"/>
                  <a:ext cx="267335" cy="2698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sz="1200" kern="1200">
                      <a:solidFill>
                        <a:srgbClr val="000000"/>
                      </a:solidFill>
                      <a:effectLst/>
                      <a:latin typeface="Cambria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lang="sv-SE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" name="textruta 9">
                  <a:extLst>
                    <a:ext uri="{FF2B5EF4-FFF2-40B4-BE49-F238E27FC236}">
                      <a16:creationId xmlns:a16="http://schemas.microsoft.com/office/drawing/2014/main" xmlns="" id="{A8EE8861-3D97-0B40-924B-EFFFE4501293}"/>
                    </a:ext>
                  </a:extLst>
                </p:cNvPr>
                <p:cNvSpPr txBox="1"/>
                <p:nvPr/>
              </p:nvSpPr>
              <p:spPr>
                <a:xfrm>
                  <a:off x="1119909" y="211039"/>
                  <a:ext cx="267335" cy="2698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sz="1200" kern="1200">
                      <a:solidFill>
                        <a:srgbClr val="000000"/>
                      </a:solidFill>
                      <a:effectLst/>
                      <a:latin typeface="Cambria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2</a:t>
                  </a:r>
                  <a:endParaRPr lang="sv-SE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9" name="Grupp 18">
                <a:extLst>
                  <a:ext uri="{FF2B5EF4-FFF2-40B4-BE49-F238E27FC236}">
                    <a16:creationId xmlns:a16="http://schemas.microsoft.com/office/drawing/2014/main" xmlns="" id="{CFCB1F8D-120A-4D4D-B70A-FF18BACFAC0A}"/>
                  </a:ext>
                </a:extLst>
              </p:cNvPr>
              <p:cNvGrpSpPr/>
              <p:nvPr/>
            </p:nvGrpSpPr>
            <p:grpSpPr>
              <a:xfrm>
                <a:off x="1679949" y="0"/>
                <a:ext cx="568846" cy="477728"/>
                <a:chOff x="1679949" y="0"/>
                <a:chExt cx="568846" cy="477728"/>
              </a:xfrm>
            </p:grpSpPr>
            <p:sp>
              <p:nvSpPr>
                <p:cNvPr id="24" name="textruta 5">
                  <a:extLst>
                    <a:ext uri="{FF2B5EF4-FFF2-40B4-BE49-F238E27FC236}">
                      <a16:creationId xmlns:a16="http://schemas.microsoft.com/office/drawing/2014/main" xmlns="" id="{9735C161-4198-414E-A7E2-A3760B903079}"/>
                    </a:ext>
                  </a:extLst>
                </p:cNvPr>
                <p:cNvSpPr txBox="1"/>
                <p:nvPr/>
              </p:nvSpPr>
              <p:spPr>
                <a:xfrm>
                  <a:off x="1783390" y="0"/>
                  <a:ext cx="369570" cy="2667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sz="1200" kern="120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E8</a:t>
                  </a:r>
                  <a:endParaRPr lang="sv-SE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" name="textruta 10">
                  <a:extLst>
                    <a:ext uri="{FF2B5EF4-FFF2-40B4-BE49-F238E27FC236}">
                      <a16:creationId xmlns:a16="http://schemas.microsoft.com/office/drawing/2014/main" xmlns="" id="{F4D77BE6-24B3-D846-8690-153855830AAF}"/>
                    </a:ext>
                  </a:extLst>
                </p:cNvPr>
                <p:cNvSpPr txBox="1"/>
                <p:nvPr/>
              </p:nvSpPr>
              <p:spPr>
                <a:xfrm>
                  <a:off x="1679949" y="211028"/>
                  <a:ext cx="267970" cy="2667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sz="1200" kern="120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lang="sv-SE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" name="textruta 11">
                  <a:extLst>
                    <a:ext uri="{FF2B5EF4-FFF2-40B4-BE49-F238E27FC236}">
                      <a16:creationId xmlns:a16="http://schemas.microsoft.com/office/drawing/2014/main" xmlns="" id="{2CA01AA3-3A08-5A4C-B168-7E6EA04ED574}"/>
                    </a:ext>
                  </a:extLst>
                </p:cNvPr>
                <p:cNvSpPr txBox="1"/>
                <p:nvPr/>
              </p:nvSpPr>
              <p:spPr>
                <a:xfrm>
                  <a:off x="1980825" y="211028"/>
                  <a:ext cx="267970" cy="2667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sz="1200" kern="120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2</a:t>
                  </a:r>
                  <a:endParaRPr lang="sv-SE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0" name="Grupp 19">
                <a:extLst>
                  <a:ext uri="{FF2B5EF4-FFF2-40B4-BE49-F238E27FC236}">
                    <a16:creationId xmlns:a16="http://schemas.microsoft.com/office/drawing/2014/main" xmlns="" id="{5038CE61-B069-3C4E-9A1D-35FE5E237656}"/>
                  </a:ext>
                </a:extLst>
              </p:cNvPr>
              <p:cNvGrpSpPr/>
              <p:nvPr/>
            </p:nvGrpSpPr>
            <p:grpSpPr>
              <a:xfrm>
                <a:off x="2577826" y="0"/>
                <a:ext cx="542035" cy="480914"/>
                <a:chOff x="2577826" y="0"/>
                <a:chExt cx="542035" cy="480914"/>
              </a:xfrm>
            </p:grpSpPr>
            <p:sp>
              <p:nvSpPr>
                <p:cNvPr id="21" name="textruta 7">
                  <a:extLst>
                    <a:ext uri="{FF2B5EF4-FFF2-40B4-BE49-F238E27FC236}">
                      <a16:creationId xmlns:a16="http://schemas.microsoft.com/office/drawing/2014/main" xmlns="" id="{49D25F9A-3477-1841-84C6-AAF11C07C783}"/>
                    </a:ext>
                  </a:extLst>
                </p:cNvPr>
                <p:cNvSpPr txBox="1"/>
                <p:nvPr/>
              </p:nvSpPr>
              <p:spPr>
                <a:xfrm>
                  <a:off x="2577826" y="0"/>
                  <a:ext cx="471170" cy="2667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sz="1200" kern="120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K1A</a:t>
                  </a:r>
                  <a:endParaRPr lang="sv-SE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" name="textruta 12">
                  <a:extLst>
                    <a:ext uri="{FF2B5EF4-FFF2-40B4-BE49-F238E27FC236}">
                      <a16:creationId xmlns:a16="http://schemas.microsoft.com/office/drawing/2014/main" xmlns="" id="{108ADB95-53E5-7149-9571-4C3B1DD20640}"/>
                    </a:ext>
                  </a:extLst>
                </p:cNvPr>
                <p:cNvSpPr txBox="1"/>
                <p:nvPr/>
              </p:nvSpPr>
              <p:spPr>
                <a:xfrm>
                  <a:off x="2586609" y="211039"/>
                  <a:ext cx="267335" cy="2698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sz="1200" kern="1200">
                      <a:solidFill>
                        <a:srgbClr val="000000"/>
                      </a:solidFill>
                      <a:effectLst/>
                      <a:latin typeface="Cambria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lang="sv-SE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" name="textruta 13">
                  <a:extLst>
                    <a:ext uri="{FF2B5EF4-FFF2-40B4-BE49-F238E27FC236}">
                      <a16:creationId xmlns:a16="http://schemas.microsoft.com/office/drawing/2014/main" xmlns="" id="{463B8073-879A-614E-85ED-31135AF905B1}"/>
                    </a:ext>
                  </a:extLst>
                </p:cNvPr>
                <p:cNvSpPr txBox="1"/>
                <p:nvPr/>
              </p:nvSpPr>
              <p:spPr>
                <a:xfrm>
                  <a:off x="2852526" y="211039"/>
                  <a:ext cx="267335" cy="2698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sz="1200" kern="1200">
                      <a:solidFill>
                        <a:srgbClr val="000000"/>
                      </a:solidFill>
                      <a:effectLst/>
                      <a:latin typeface="Cambria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2</a:t>
                  </a:r>
                  <a:endParaRPr lang="sv-SE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8" name="Höger klammerparentes 7">
              <a:extLst>
                <a:ext uri="{FF2B5EF4-FFF2-40B4-BE49-F238E27FC236}">
                  <a16:creationId xmlns:a16="http://schemas.microsoft.com/office/drawing/2014/main" xmlns="" id="{470D68C8-2922-4D4B-B1C1-B019E5BC2658}"/>
                </a:ext>
              </a:extLst>
            </p:cNvPr>
            <p:cNvSpPr/>
            <p:nvPr/>
          </p:nvSpPr>
          <p:spPr>
            <a:xfrm>
              <a:off x="4173534" y="991284"/>
              <a:ext cx="45719" cy="327334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sv-SE"/>
            </a:p>
          </p:txBody>
        </p:sp>
        <p:sp>
          <p:nvSpPr>
            <p:cNvPr id="9" name="Höger klammerparentes 8">
              <a:extLst>
                <a:ext uri="{FF2B5EF4-FFF2-40B4-BE49-F238E27FC236}">
                  <a16:creationId xmlns:a16="http://schemas.microsoft.com/office/drawing/2014/main" xmlns="" id="{3EB350EF-050E-6147-BB77-F4FE179305B3}"/>
                </a:ext>
              </a:extLst>
            </p:cNvPr>
            <p:cNvSpPr/>
            <p:nvPr/>
          </p:nvSpPr>
          <p:spPr>
            <a:xfrm>
              <a:off x="4167776" y="1977970"/>
              <a:ext cx="45719" cy="404338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sv-SE"/>
            </a:p>
          </p:txBody>
        </p:sp>
        <p:sp>
          <p:nvSpPr>
            <p:cNvPr id="10" name="textruta 16">
              <a:extLst>
                <a:ext uri="{FF2B5EF4-FFF2-40B4-BE49-F238E27FC236}">
                  <a16:creationId xmlns:a16="http://schemas.microsoft.com/office/drawing/2014/main" xmlns="" id="{D10E2E4D-E43E-A543-AD84-5EC3CD39820B}"/>
                </a:ext>
              </a:extLst>
            </p:cNvPr>
            <p:cNvSpPr txBox="1"/>
            <p:nvPr/>
          </p:nvSpPr>
          <p:spPr>
            <a:xfrm>
              <a:off x="4190302" y="2077362"/>
              <a:ext cx="700405" cy="266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2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RgpB</a:t>
              </a:r>
              <a:endParaRPr lang="sv-SE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ruta 17">
              <a:extLst>
                <a:ext uri="{FF2B5EF4-FFF2-40B4-BE49-F238E27FC236}">
                  <a16:creationId xmlns:a16="http://schemas.microsoft.com/office/drawing/2014/main" xmlns="" id="{95062D07-D075-634A-B1F3-99E39FAACC8B}"/>
                </a:ext>
              </a:extLst>
            </p:cNvPr>
            <p:cNvSpPr txBox="1"/>
            <p:nvPr/>
          </p:nvSpPr>
          <p:spPr>
            <a:xfrm>
              <a:off x="0" y="422632"/>
              <a:ext cx="383540" cy="3048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sv-SE" sz="1200" kern="1200" baseline="-250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endParaRPr lang="sv-SE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ruta 18">
              <a:extLst>
                <a:ext uri="{FF2B5EF4-FFF2-40B4-BE49-F238E27FC236}">
                  <a16:creationId xmlns:a16="http://schemas.microsoft.com/office/drawing/2014/main" xmlns="" id="{CC645663-773F-C045-A440-0DE97A15A755}"/>
                </a:ext>
              </a:extLst>
            </p:cNvPr>
            <p:cNvSpPr txBox="1"/>
            <p:nvPr/>
          </p:nvSpPr>
          <p:spPr>
            <a:xfrm>
              <a:off x="123678" y="2146549"/>
              <a:ext cx="352425" cy="2667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38</a:t>
              </a:r>
              <a:endParaRPr lang="sv-SE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ruta 19">
              <a:extLst>
                <a:ext uri="{FF2B5EF4-FFF2-40B4-BE49-F238E27FC236}">
                  <a16:creationId xmlns:a16="http://schemas.microsoft.com/office/drawing/2014/main" xmlns="" id="{7116986B-8361-7A4D-A45E-FA9012C5A793}"/>
                </a:ext>
              </a:extLst>
            </p:cNvPr>
            <p:cNvSpPr txBox="1"/>
            <p:nvPr/>
          </p:nvSpPr>
          <p:spPr>
            <a:xfrm>
              <a:off x="123678" y="2382064"/>
              <a:ext cx="352425" cy="2667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31</a:t>
              </a:r>
              <a:endParaRPr lang="sv-SE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ruta 20">
              <a:extLst>
                <a:ext uri="{FF2B5EF4-FFF2-40B4-BE49-F238E27FC236}">
                  <a16:creationId xmlns:a16="http://schemas.microsoft.com/office/drawing/2014/main" xmlns="" id="{C558E664-E082-7F45-A374-3BDD854D4BC6}"/>
                </a:ext>
              </a:extLst>
            </p:cNvPr>
            <p:cNvSpPr txBox="1"/>
            <p:nvPr/>
          </p:nvSpPr>
          <p:spPr>
            <a:xfrm>
              <a:off x="123678" y="1356420"/>
              <a:ext cx="352425" cy="2667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76</a:t>
              </a:r>
              <a:endParaRPr lang="sv-SE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ruta 21">
              <a:extLst>
                <a:ext uri="{FF2B5EF4-FFF2-40B4-BE49-F238E27FC236}">
                  <a16:creationId xmlns:a16="http://schemas.microsoft.com/office/drawing/2014/main" xmlns="" id="{72ED53C2-6305-3943-A6F8-9B2453152DBB}"/>
                </a:ext>
              </a:extLst>
            </p:cNvPr>
            <p:cNvSpPr txBox="1"/>
            <p:nvPr/>
          </p:nvSpPr>
          <p:spPr>
            <a:xfrm>
              <a:off x="123678" y="1853615"/>
              <a:ext cx="352425" cy="2667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52</a:t>
              </a:r>
              <a:endParaRPr lang="sv-SE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ruta 22">
              <a:extLst>
                <a:ext uri="{FF2B5EF4-FFF2-40B4-BE49-F238E27FC236}">
                  <a16:creationId xmlns:a16="http://schemas.microsoft.com/office/drawing/2014/main" xmlns="" id="{7FB734B0-40FB-3D41-B190-C294256267A2}"/>
                </a:ext>
              </a:extLst>
            </p:cNvPr>
            <p:cNvSpPr txBox="1"/>
            <p:nvPr/>
          </p:nvSpPr>
          <p:spPr>
            <a:xfrm>
              <a:off x="91545" y="945852"/>
              <a:ext cx="437515" cy="2667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255</a:t>
              </a:r>
              <a:endParaRPr lang="sv-SE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ruta 50">
              <a:extLst>
                <a:ext uri="{FF2B5EF4-FFF2-40B4-BE49-F238E27FC236}">
                  <a16:creationId xmlns:a16="http://schemas.microsoft.com/office/drawing/2014/main" xmlns="" id="{0E7ECEAA-153E-5240-AE68-2E0B715D36A5}"/>
                </a:ext>
              </a:extLst>
            </p:cNvPr>
            <p:cNvSpPr txBox="1"/>
            <p:nvPr/>
          </p:nvSpPr>
          <p:spPr>
            <a:xfrm>
              <a:off x="4231092" y="1056491"/>
              <a:ext cx="993140" cy="266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2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Kgp/RgpA</a:t>
              </a:r>
              <a:endParaRPr lang="sv-SE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6819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65</Words>
  <Application>Microsoft Office PowerPoint</Application>
  <PresentationFormat>A4 Paper (210x297 mm)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</vt:lpstr>
      <vt:lpstr>Times New Roman</vt:lpstr>
      <vt:lpstr>Office-tema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Julia Davies</dc:creator>
  <cp:lastModifiedBy>Abirami R.</cp:lastModifiedBy>
  <cp:revision>2</cp:revision>
  <dcterms:created xsi:type="dcterms:W3CDTF">2021-08-24T11:25:42Z</dcterms:created>
  <dcterms:modified xsi:type="dcterms:W3CDTF">2021-11-16T01:32:20Z</dcterms:modified>
</cp:coreProperties>
</file>