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4" autoAdjust="0"/>
    <p:restoredTop sz="94660"/>
  </p:normalViewPr>
  <p:slideViewPr>
    <p:cSldViewPr snapToGrid="0">
      <p:cViewPr varScale="1">
        <p:scale>
          <a:sx n="78" d="100"/>
          <a:sy n="78" d="100"/>
        </p:scale>
        <p:origin x="642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F92E1-170D-4ADE-82A5-BB05105BDBDC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481A6-7FFB-473D-A974-BE920FEA6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50962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F92E1-170D-4ADE-82A5-BB05105BDBDC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481A6-7FFB-473D-A974-BE920FEA6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03939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F92E1-170D-4ADE-82A5-BB05105BDBDC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481A6-7FFB-473D-A974-BE920FEA6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4847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F92E1-170D-4ADE-82A5-BB05105BDBDC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481A6-7FFB-473D-A974-BE920FEA6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66952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F92E1-170D-4ADE-82A5-BB05105BDBDC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481A6-7FFB-473D-A974-BE920FEA6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3466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F92E1-170D-4ADE-82A5-BB05105BDBDC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481A6-7FFB-473D-A974-BE920FEA6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0388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F92E1-170D-4ADE-82A5-BB05105BDBDC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481A6-7FFB-473D-A974-BE920FEA6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9462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F92E1-170D-4ADE-82A5-BB05105BDBDC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481A6-7FFB-473D-A974-BE920FEA6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8559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F92E1-170D-4ADE-82A5-BB05105BDBDC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481A6-7FFB-473D-A974-BE920FEA6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96522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F92E1-170D-4ADE-82A5-BB05105BDBDC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481A6-7FFB-473D-A974-BE920FEA6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39856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F92E1-170D-4ADE-82A5-BB05105BDBDC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5481A6-7FFB-473D-A974-BE920FEA6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1928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4F92E1-170D-4ADE-82A5-BB05105BDBDC}" type="datetimeFigureOut">
              <a:rPr lang="en-US" smtClean="0"/>
              <a:t>9/22/2021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5481A6-7FFB-473D-A974-BE920FEA6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2645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tiff"/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Relationship Id="rId6" Type="http://schemas.openxmlformats.org/officeDocument/2006/relationships/image" Target="../media/image4.tiff"/><Relationship Id="rId5" Type="http://schemas.openxmlformats.org/officeDocument/2006/relationships/image" Target="../media/image3.tiff"/><Relationship Id="rId10" Type="http://schemas.openxmlformats.org/officeDocument/2006/relationships/image" Target="../media/image8.tiff"/><Relationship Id="rId4" Type="http://schemas.openxmlformats.org/officeDocument/2006/relationships/image" Target="../media/image2.tiff"/><Relationship Id="rId9" Type="http://schemas.openxmlformats.org/officeDocument/2006/relationships/image" Target="../media/image7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组合 73"/>
          <p:cNvGrpSpPr/>
          <p:nvPr/>
        </p:nvGrpSpPr>
        <p:grpSpPr>
          <a:xfrm>
            <a:off x="3892648" y="346417"/>
            <a:ext cx="4662121" cy="878791"/>
            <a:chOff x="323" y="242"/>
            <a:chExt cx="10605" cy="1999"/>
          </a:xfrm>
        </p:grpSpPr>
        <p:grpSp>
          <p:nvGrpSpPr>
            <p:cNvPr id="15" name="组合 14"/>
            <p:cNvGrpSpPr/>
            <p:nvPr/>
          </p:nvGrpSpPr>
          <p:grpSpPr>
            <a:xfrm>
              <a:off x="323" y="242"/>
              <a:ext cx="9380" cy="1999"/>
              <a:chOff x="431" y="3441"/>
              <a:chExt cx="9380" cy="1776"/>
            </a:xfrm>
          </p:grpSpPr>
          <p:pic>
            <p:nvPicPr>
              <p:cNvPr id="3" name="图片 2"/>
              <p:cNvPicPr>
                <a:picLocks noChangeAspect="1"/>
              </p:cNvPicPr>
              <p:nvPr/>
            </p:nvPicPr>
            <p:blipFill rotWithShape="1">
              <a:blip r:embed="rId3"/>
              <a:srcRect l="3102" r="10611"/>
              <a:stretch>
                <a:fillRect/>
              </a:stretch>
            </p:blipFill>
            <p:spPr>
              <a:xfrm>
                <a:off x="431" y="3586"/>
                <a:ext cx="9380" cy="1631"/>
              </a:xfrm>
              <a:prstGeom prst="rect">
                <a:avLst/>
              </a:prstGeom>
            </p:spPr>
          </p:pic>
          <p:sp>
            <p:nvSpPr>
              <p:cNvPr id="4" name="TextBox 3"/>
              <p:cNvSpPr txBox="1"/>
              <p:nvPr/>
            </p:nvSpPr>
            <p:spPr>
              <a:xfrm>
                <a:off x="4774" y="3441"/>
                <a:ext cx="1008" cy="6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762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M059K</a:t>
                </a:r>
                <a:endParaRPr lang="en-US" sz="762" b="1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grpSp>
          <p:nvGrpSpPr>
            <p:cNvPr id="65" name="组合 64"/>
            <p:cNvGrpSpPr/>
            <p:nvPr/>
          </p:nvGrpSpPr>
          <p:grpSpPr>
            <a:xfrm>
              <a:off x="9578" y="1106"/>
              <a:ext cx="1350" cy="899"/>
              <a:chOff x="9667" y="5682"/>
              <a:chExt cx="1212" cy="744"/>
            </a:xfrm>
          </p:grpSpPr>
          <p:pic>
            <p:nvPicPr>
              <p:cNvPr id="66" name="图片 65"/>
              <p:cNvPicPr>
                <a:picLocks noChangeAspect="1"/>
              </p:cNvPicPr>
              <p:nvPr/>
            </p:nvPicPr>
            <p:blipFill rotWithShape="1">
              <a:blip r:embed="rId3"/>
              <a:srcRect l="92965" t="40785" r="4051" b="-669"/>
              <a:stretch>
                <a:fillRect/>
              </a:stretch>
            </p:blipFill>
            <p:spPr>
              <a:xfrm>
                <a:off x="10338" y="5696"/>
                <a:ext cx="243" cy="730"/>
              </a:xfrm>
              <a:prstGeom prst="rect">
                <a:avLst/>
              </a:prstGeom>
            </p:spPr>
          </p:pic>
          <p:grpSp>
            <p:nvGrpSpPr>
              <p:cNvPr id="67" name="组合 66"/>
              <p:cNvGrpSpPr/>
              <p:nvPr/>
            </p:nvGrpSpPr>
            <p:grpSpPr>
              <a:xfrm>
                <a:off x="9667" y="5682"/>
                <a:ext cx="1212" cy="566"/>
                <a:chOff x="5775947" y="2762104"/>
                <a:chExt cx="769687" cy="359440"/>
              </a:xfrm>
            </p:grpSpPr>
            <p:sp>
              <p:nvSpPr>
                <p:cNvPr id="68" name="文本框 67"/>
                <p:cNvSpPr txBox="1"/>
                <p:nvPr/>
              </p:nvSpPr>
              <p:spPr>
                <a:xfrm>
                  <a:off x="5775947" y="2762104"/>
                  <a:ext cx="689940" cy="18032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381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Control_1</a:t>
                  </a:r>
                </a:p>
              </p:txBody>
            </p:sp>
            <p:sp>
              <p:nvSpPr>
                <p:cNvPr id="69" name="文本框 68"/>
                <p:cNvSpPr txBox="1"/>
                <p:nvPr/>
              </p:nvSpPr>
              <p:spPr>
                <a:xfrm>
                  <a:off x="5775947" y="2822430"/>
                  <a:ext cx="689940" cy="18032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381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Control_2</a:t>
                  </a:r>
                </a:p>
              </p:txBody>
            </p:sp>
            <p:sp>
              <p:nvSpPr>
                <p:cNvPr id="70" name="文本框 69"/>
                <p:cNvSpPr txBox="1"/>
                <p:nvPr/>
              </p:nvSpPr>
              <p:spPr>
                <a:xfrm>
                  <a:off x="5781081" y="2880562"/>
                  <a:ext cx="751108" cy="18032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381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THIO_1</a:t>
                  </a:r>
                </a:p>
              </p:txBody>
            </p:sp>
            <p:sp>
              <p:nvSpPr>
                <p:cNvPr id="71" name="文本框 70"/>
                <p:cNvSpPr txBox="1"/>
                <p:nvPr/>
              </p:nvSpPr>
              <p:spPr>
                <a:xfrm>
                  <a:off x="5781081" y="2941220"/>
                  <a:ext cx="764553" cy="18032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zh-CN" sz="381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THIO_2</a:t>
                  </a:r>
                </a:p>
              </p:txBody>
            </p:sp>
          </p:grpSp>
        </p:grpSp>
      </p:grpSp>
      <p:sp>
        <p:nvSpPr>
          <p:cNvPr id="22" name="TextBox 21"/>
          <p:cNvSpPr txBox="1"/>
          <p:nvPr/>
        </p:nvSpPr>
        <p:spPr>
          <a:xfrm>
            <a:off x="3872470" y="104622"/>
            <a:ext cx="1699504" cy="2628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8" dirty="0">
                <a:latin typeface="Arial" panose="020B0604020202020204" pitchFamily="34" charset="0"/>
                <a:cs typeface="Arial" panose="020B0604020202020204" pitchFamily="34" charset="0"/>
              </a:rPr>
              <a:t>Supplementary F</a:t>
            </a:r>
            <a:r>
              <a:rPr lang="en-US" altLang="zh-CN" sz="1108" dirty="0">
                <a:latin typeface="Arial" panose="020B0604020202020204" pitchFamily="34" charset="0"/>
                <a:cs typeface="Arial" panose="020B0604020202020204" pitchFamily="34" charset="0"/>
              </a:rPr>
              <a:t>igure</a:t>
            </a:r>
            <a:r>
              <a:rPr lang="en-US" sz="1108" dirty="0">
                <a:latin typeface="Arial" panose="020B0604020202020204" pitchFamily="34" charset="0"/>
                <a:cs typeface="Arial" panose="020B0604020202020204" pitchFamily="34" charset="0"/>
              </a:rPr>
              <a:t> 4</a:t>
            </a:r>
            <a:endParaRPr lang="en-US" sz="1108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文本框 7"/>
          <p:cNvSpPr txBox="1"/>
          <p:nvPr/>
        </p:nvSpPr>
        <p:spPr>
          <a:xfrm>
            <a:off x="3777062" y="3512688"/>
            <a:ext cx="319318" cy="2628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8" b="1" dirty="0">
                <a:latin typeface="Arial" panose="020B0604020202020204" pitchFamily="34" charset="0"/>
                <a:cs typeface="Arial" panose="020B0604020202020204" pitchFamily="34" charset="0"/>
              </a:rPr>
              <a:t>E </a:t>
            </a:r>
            <a:endParaRPr lang="zh-CN" altLang="en-US" sz="1108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8" name="图片 17" descr="20up_pathway_comparison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/>
          <a:srcRect l="8333" r="3111"/>
          <a:stretch>
            <a:fillRect/>
          </a:stretch>
        </p:blipFill>
        <p:spPr>
          <a:xfrm>
            <a:off x="3733507" y="4583430"/>
            <a:ext cx="2424039" cy="746467"/>
          </a:xfrm>
          <a:prstGeom prst="rect">
            <a:avLst/>
          </a:prstGeom>
        </p:spPr>
      </p:pic>
      <p:sp>
        <p:nvSpPr>
          <p:cNvPr id="124" name="TextBox 3"/>
          <p:cNvSpPr txBox="1"/>
          <p:nvPr/>
        </p:nvSpPr>
        <p:spPr>
          <a:xfrm>
            <a:off x="4841778" y="4391318"/>
            <a:ext cx="630301" cy="2096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62" b="1" dirty="0">
                <a:latin typeface="Arial" panose="020B0604020202020204" pitchFamily="34" charset="0"/>
                <a:cs typeface="Arial" panose="020B0604020202020204" pitchFamily="34" charset="0"/>
              </a:rPr>
              <a:t>D2224MG</a:t>
            </a:r>
          </a:p>
        </p:txBody>
      </p:sp>
      <p:pic>
        <p:nvPicPr>
          <p:cNvPr id="19" name="图片 18" descr="20up_pathway_comparison2"/>
          <p:cNvPicPr>
            <a:picLocks noChangeAspect="1"/>
          </p:cNvPicPr>
          <p:nvPr/>
        </p:nvPicPr>
        <p:blipFill>
          <a:blip r:embed="rId5"/>
          <a:srcRect l="11778" r="2778"/>
          <a:stretch>
            <a:fillRect/>
          </a:stretch>
        </p:blipFill>
        <p:spPr>
          <a:xfrm>
            <a:off x="6154909" y="4578155"/>
            <a:ext cx="2274130" cy="735916"/>
          </a:xfrm>
          <a:prstGeom prst="rect">
            <a:avLst/>
          </a:prstGeom>
        </p:spPr>
      </p:pic>
      <p:sp>
        <p:nvSpPr>
          <p:cNvPr id="20" name="TextBox 3"/>
          <p:cNvSpPr txBox="1"/>
          <p:nvPr/>
        </p:nvSpPr>
        <p:spPr>
          <a:xfrm>
            <a:off x="7034579" y="4394835"/>
            <a:ext cx="829073" cy="2096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62" b="1" dirty="0">
                <a:latin typeface="Arial" panose="020B0604020202020204" pitchFamily="34" charset="0"/>
                <a:cs typeface="Arial" panose="020B0604020202020204" pitchFamily="34" charset="0"/>
              </a:rPr>
              <a:t>DBTRG-05MG</a:t>
            </a:r>
          </a:p>
        </p:txBody>
      </p:sp>
      <p:pic>
        <p:nvPicPr>
          <p:cNvPr id="23" name="图片 22" descr="20up_pathway_comparison3"/>
          <p:cNvPicPr>
            <a:picLocks noChangeAspect="1"/>
          </p:cNvPicPr>
          <p:nvPr/>
        </p:nvPicPr>
        <p:blipFill>
          <a:blip r:embed="rId6"/>
          <a:srcRect r="3000"/>
          <a:stretch>
            <a:fillRect/>
          </a:stretch>
        </p:blipFill>
        <p:spPr>
          <a:xfrm>
            <a:off x="3754609" y="3697165"/>
            <a:ext cx="2381397" cy="677887"/>
          </a:xfrm>
          <a:prstGeom prst="rect">
            <a:avLst/>
          </a:prstGeom>
        </p:spPr>
      </p:pic>
      <p:sp>
        <p:nvSpPr>
          <p:cNvPr id="24" name="TextBox 3"/>
          <p:cNvSpPr txBox="1"/>
          <p:nvPr/>
        </p:nvSpPr>
        <p:spPr>
          <a:xfrm>
            <a:off x="4996962" y="3534068"/>
            <a:ext cx="500458" cy="2096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62" b="1" dirty="0">
                <a:latin typeface="Arial" panose="020B0604020202020204" pitchFamily="34" charset="0"/>
                <a:cs typeface="Arial" panose="020B0604020202020204" pitchFamily="34" charset="0"/>
              </a:rPr>
              <a:t>M059K</a:t>
            </a:r>
          </a:p>
        </p:txBody>
      </p:sp>
      <p:pic>
        <p:nvPicPr>
          <p:cNvPr id="27" name="图片 26" descr="20up_pathway_comparison4"/>
          <p:cNvPicPr>
            <a:picLocks noChangeAspect="1"/>
          </p:cNvPicPr>
          <p:nvPr/>
        </p:nvPicPr>
        <p:blipFill>
          <a:blip r:embed="rId7"/>
          <a:srcRect l="11019" r="3111"/>
          <a:stretch>
            <a:fillRect/>
          </a:stretch>
        </p:blipFill>
        <p:spPr>
          <a:xfrm>
            <a:off x="6178208" y="3680460"/>
            <a:ext cx="2234565" cy="704264"/>
          </a:xfrm>
          <a:prstGeom prst="rect">
            <a:avLst/>
          </a:prstGeom>
        </p:spPr>
      </p:pic>
      <p:sp>
        <p:nvSpPr>
          <p:cNvPr id="28" name="TextBox 3"/>
          <p:cNvSpPr txBox="1"/>
          <p:nvPr/>
        </p:nvSpPr>
        <p:spPr>
          <a:xfrm>
            <a:off x="7260981" y="3539783"/>
            <a:ext cx="309700" cy="2096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62" b="1" dirty="0">
                <a:latin typeface="Arial" panose="020B0604020202020204" pitchFamily="34" charset="0"/>
                <a:cs typeface="Arial" panose="020B0604020202020204" pitchFamily="34" charset="0"/>
              </a:rPr>
              <a:t>H4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3768912" y="4357946"/>
            <a:ext cx="295274" cy="2628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8" b="1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5860163" y="4357946"/>
            <a:ext cx="287258" cy="2628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8" b="1" dirty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</a:p>
        </p:txBody>
      </p:sp>
      <p:grpSp>
        <p:nvGrpSpPr>
          <p:cNvPr id="76" name="组合 75"/>
          <p:cNvGrpSpPr/>
          <p:nvPr/>
        </p:nvGrpSpPr>
        <p:grpSpPr>
          <a:xfrm>
            <a:off x="3893527" y="1099918"/>
            <a:ext cx="4666517" cy="960999"/>
            <a:chOff x="325" y="1956"/>
            <a:chExt cx="10615" cy="2186"/>
          </a:xfrm>
        </p:grpSpPr>
        <p:grpSp>
          <p:nvGrpSpPr>
            <p:cNvPr id="75" name="组合 74"/>
            <p:cNvGrpSpPr/>
            <p:nvPr/>
          </p:nvGrpSpPr>
          <p:grpSpPr>
            <a:xfrm>
              <a:off x="325" y="2265"/>
              <a:ext cx="10615" cy="1877"/>
              <a:chOff x="311" y="2251"/>
              <a:chExt cx="10615" cy="1877"/>
            </a:xfrm>
          </p:grpSpPr>
          <p:grpSp>
            <p:nvGrpSpPr>
              <p:cNvPr id="49" name="组合 48"/>
              <p:cNvGrpSpPr/>
              <p:nvPr/>
            </p:nvGrpSpPr>
            <p:grpSpPr>
              <a:xfrm>
                <a:off x="311" y="2251"/>
                <a:ext cx="9392" cy="1877"/>
                <a:chOff x="311" y="2251"/>
                <a:chExt cx="9392" cy="1654"/>
              </a:xfrm>
            </p:grpSpPr>
            <p:pic>
              <p:nvPicPr>
                <p:cNvPr id="2" name="图片 1"/>
                <p:cNvPicPr>
                  <a:picLocks noChangeAspect="1"/>
                </p:cNvPicPr>
                <p:nvPr/>
              </p:nvPicPr>
              <p:blipFill rotWithShape="1">
                <a:blip r:embed="rId8"/>
                <a:srcRect l="3068" t="61166" r="10644"/>
                <a:stretch>
                  <a:fillRect/>
                </a:stretch>
              </p:blipFill>
              <p:spPr>
                <a:xfrm>
                  <a:off x="311" y="3145"/>
                  <a:ext cx="9392" cy="761"/>
                </a:xfrm>
                <a:prstGeom prst="rect">
                  <a:avLst/>
                </a:prstGeom>
              </p:spPr>
            </p:pic>
            <p:pic>
              <p:nvPicPr>
                <p:cNvPr id="57" name="图片 56"/>
                <p:cNvPicPr>
                  <a:picLocks noChangeAspect="1"/>
                </p:cNvPicPr>
                <p:nvPr/>
              </p:nvPicPr>
              <p:blipFill rotWithShape="1">
                <a:blip r:embed="rId8"/>
                <a:srcRect l="3068" r="10644" b="38907"/>
                <a:stretch>
                  <a:fillRect/>
                </a:stretch>
              </p:blipFill>
              <p:spPr>
                <a:xfrm>
                  <a:off x="323" y="2251"/>
                  <a:ext cx="9380" cy="884"/>
                </a:xfrm>
                <a:prstGeom prst="rect">
                  <a:avLst/>
                </a:prstGeom>
              </p:spPr>
            </p:pic>
          </p:grpSp>
          <p:grpSp>
            <p:nvGrpSpPr>
              <p:cNvPr id="58" name="组合 57"/>
              <p:cNvGrpSpPr/>
              <p:nvPr/>
            </p:nvGrpSpPr>
            <p:grpSpPr>
              <a:xfrm>
                <a:off x="9576" y="2717"/>
                <a:ext cx="1350" cy="899"/>
                <a:chOff x="9667" y="5682"/>
                <a:chExt cx="1212" cy="744"/>
              </a:xfrm>
            </p:grpSpPr>
            <p:pic>
              <p:nvPicPr>
                <p:cNvPr id="59" name="图片 58"/>
                <p:cNvPicPr>
                  <a:picLocks noChangeAspect="1"/>
                </p:cNvPicPr>
                <p:nvPr/>
              </p:nvPicPr>
              <p:blipFill rotWithShape="1">
                <a:blip r:embed="rId3"/>
                <a:srcRect l="92965" t="40785" r="4051" b="-669"/>
                <a:stretch>
                  <a:fillRect/>
                </a:stretch>
              </p:blipFill>
              <p:spPr>
                <a:xfrm>
                  <a:off x="10338" y="5696"/>
                  <a:ext cx="243" cy="730"/>
                </a:xfrm>
                <a:prstGeom prst="rect">
                  <a:avLst/>
                </a:prstGeom>
              </p:spPr>
            </p:pic>
            <p:grpSp>
              <p:nvGrpSpPr>
                <p:cNvPr id="60" name="组合 59"/>
                <p:cNvGrpSpPr/>
                <p:nvPr/>
              </p:nvGrpSpPr>
              <p:grpSpPr>
                <a:xfrm>
                  <a:off x="9667" y="5682"/>
                  <a:ext cx="1212" cy="566"/>
                  <a:chOff x="5775947" y="2762104"/>
                  <a:chExt cx="769687" cy="359440"/>
                </a:xfrm>
              </p:grpSpPr>
              <p:sp>
                <p:nvSpPr>
                  <p:cNvPr id="61" name="文本框 60"/>
                  <p:cNvSpPr txBox="1"/>
                  <p:nvPr/>
                </p:nvSpPr>
                <p:spPr>
                  <a:xfrm>
                    <a:off x="5775947" y="2762104"/>
                    <a:ext cx="689940" cy="18032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zh-CN" sz="381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Control_1</a:t>
                    </a:r>
                  </a:p>
                </p:txBody>
              </p:sp>
              <p:sp>
                <p:nvSpPr>
                  <p:cNvPr id="62" name="文本框 61"/>
                  <p:cNvSpPr txBox="1"/>
                  <p:nvPr/>
                </p:nvSpPr>
                <p:spPr>
                  <a:xfrm>
                    <a:off x="5775947" y="2822430"/>
                    <a:ext cx="689940" cy="18032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zh-CN" sz="381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Control_2</a:t>
                    </a:r>
                  </a:p>
                </p:txBody>
              </p:sp>
              <p:sp>
                <p:nvSpPr>
                  <p:cNvPr id="63" name="文本框 62"/>
                  <p:cNvSpPr txBox="1"/>
                  <p:nvPr/>
                </p:nvSpPr>
                <p:spPr>
                  <a:xfrm>
                    <a:off x="5781081" y="2880562"/>
                    <a:ext cx="751108" cy="18032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zh-CN" sz="381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THIO_1</a:t>
                    </a:r>
                  </a:p>
                </p:txBody>
              </p:sp>
              <p:sp>
                <p:nvSpPr>
                  <p:cNvPr id="64" name="文本框 63"/>
                  <p:cNvSpPr txBox="1"/>
                  <p:nvPr/>
                </p:nvSpPr>
                <p:spPr>
                  <a:xfrm>
                    <a:off x="5781081" y="2941220"/>
                    <a:ext cx="764553" cy="18032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zh-CN" sz="381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THIO_2</a:t>
                    </a:r>
                  </a:p>
                </p:txBody>
              </p:sp>
            </p:grpSp>
          </p:grpSp>
        </p:grpSp>
        <p:sp>
          <p:nvSpPr>
            <p:cNvPr id="79" name="TextBox 3"/>
            <p:cNvSpPr txBox="1"/>
            <p:nvPr/>
          </p:nvSpPr>
          <p:spPr>
            <a:xfrm>
              <a:off x="4861" y="1956"/>
              <a:ext cx="704" cy="4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62" b="1" dirty="0">
                  <a:latin typeface="Arial" panose="020B0604020202020204" pitchFamily="34" charset="0"/>
                  <a:cs typeface="Arial" panose="020B0604020202020204" pitchFamily="34" charset="0"/>
                </a:rPr>
                <a:t>H4</a:t>
              </a:r>
              <a:endParaRPr lang="en-US" sz="762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8" name="组合 77"/>
          <p:cNvGrpSpPr/>
          <p:nvPr/>
        </p:nvGrpSpPr>
        <p:grpSpPr>
          <a:xfrm>
            <a:off x="3882537" y="2621426"/>
            <a:ext cx="4680145" cy="784274"/>
            <a:chOff x="300" y="5345"/>
            <a:chExt cx="10646" cy="1784"/>
          </a:xfrm>
        </p:grpSpPr>
        <p:sp>
          <p:nvSpPr>
            <p:cNvPr id="16" name="TextBox 3"/>
            <p:cNvSpPr txBox="1"/>
            <p:nvPr/>
          </p:nvSpPr>
          <p:spPr>
            <a:xfrm>
              <a:off x="4434" y="5345"/>
              <a:ext cx="1886" cy="4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62" b="1" dirty="0">
                  <a:latin typeface="Arial" panose="020B0604020202020204" pitchFamily="34" charset="0"/>
                  <a:cs typeface="Arial" panose="020B0604020202020204" pitchFamily="34" charset="0"/>
                </a:rPr>
                <a:t>DBTRG-05MG</a:t>
              </a:r>
              <a:endParaRPr lang="en-US" sz="762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73" name="组合 72"/>
            <p:cNvGrpSpPr/>
            <p:nvPr/>
          </p:nvGrpSpPr>
          <p:grpSpPr>
            <a:xfrm>
              <a:off x="300" y="5665"/>
              <a:ext cx="10646" cy="1464"/>
              <a:chOff x="209" y="5665"/>
              <a:chExt cx="10646" cy="1464"/>
            </a:xfrm>
          </p:grpSpPr>
          <p:pic>
            <p:nvPicPr>
              <p:cNvPr id="13" name="图片 12" descr="Heatmap_top100DeGenes_comparison2"/>
              <p:cNvPicPr>
                <a:picLocks noChangeAspect="1"/>
              </p:cNvPicPr>
              <p:nvPr/>
            </p:nvPicPr>
            <p:blipFill>
              <a:blip r:embed="rId9"/>
              <a:srcRect t="12269" r="15759" b="12917"/>
              <a:stretch>
                <a:fillRect/>
              </a:stretch>
            </p:blipFill>
            <p:spPr>
              <a:xfrm>
                <a:off x="209" y="5665"/>
                <a:ext cx="9446" cy="1464"/>
              </a:xfrm>
              <a:prstGeom prst="rect">
                <a:avLst/>
              </a:prstGeom>
            </p:spPr>
          </p:pic>
          <p:grpSp>
            <p:nvGrpSpPr>
              <p:cNvPr id="41" name="组合 40"/>
              <p:cNvGrpSpPr/>
              <p:nvPr/>
            </p:nvGrpSpPr>
            <p:grpSpPr>
              <a:xfrm>
                <a:off x="9505" y="6073"/>
                <a:ext cx="1350" cy="899"/>
                <a:chOff x="9667" y="5682"/>
                <a:chExt cx="1212" cy="744"/>
              </a:xfrm>
            </p:grpSpPr>
            <p:pic>
              <p:nvPicPr>
                <p:cNvPr id="42" name="图片 41"/>
                <p:cNvPicPr>
                  <a:picLocks noChangeAspect="1"/>
                </p:cNvPicPr>
                <p:nvPr/>
              </p:nvPicPr>
              <p:blipFill rotWithShape="1">
                <a:blip r:embed="rId3"/>
                <a:srcRect l="92965" t="40785" r="4051" b="-669"/>
                <a:stretch>
                  <a:fillRect/>
                </a:stretch>
              </p:blipFill>
              <p:spPr>
                <a:xfrm>
                  <a:off x="10338" y="5696"/>
                  <a:ext cx="243" cy="730"/>
                </a:xfrm>
                <a:prstGeom prst="rect">
                  <a:avLst/>
                </a:prstGeom>
              </p:spPr>
            </p:pic>
            <p:grpSp>
              <p:nvGrpSpPr>
                <p:cNvPr id="44" name="组合 43"/>
                <p:cNvGrpSpPr/>
                <p:nvPr/>
              </p:nvGrpSpPr>
              <p:grpSpPr>
                <a:xfrm>
                  <a:off x="9667" y="5682"/>
                  <a:ext cx="1212" cy="566"/>
                  <a:chOff x="5775947" y="2762104"/>
                  <a:chExt cx="769687" cy="359440"/>
                </a:xfrm>
              </p:grpSpPr>
              <p:sp>
                <p:nvSpPr>
                  <p:cNvPr id="45" name="文本框 44"/>
                  <p:cNvSpPr txBox="1"/>
                  <p:nvPr/>
                </p:nvSpPr>
                <p:spPr>
                  <a:xfrm>
                    <a:off x="5775947" y="2762104"/>
                    <a:ext cx="689940" cy="18032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zh-CN" sz="381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Control_1</a:t>
                    </a:r>
                  </a:p>
                </p:txBody>
              </p:sp>
              <p:sp>
                <p:nvSpPr>
                  <p:cNvPr id="46" name="文本框 45"/>
                  <p:cNvSpPr txBox="1"/>
                  <p:nvPr/>
                </p:nvSpPr>
                <p:spPr>
                  <a:xfrm>
                    <a:off x="5775947" y="2822430"/>
                    <a:ext cx="689940" cy="18032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zh-CN" sz="381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Control_2</a:t>
                    </a:r>
                  </a:p>
                </p:txBody>
              </p:sp>
              <p:sp>
                <p:nvSpPr>
                  <p:cNvPr id="47" name="文本框 46"/>
                  <p:cNvSpPr txBox="1"/>
                  <p:nvPr/>
                </p:nvSpPr>
                <p:spPr>
                  <a:xfrm>
                    <a:off x="5781081" y="2880562"/>
                    <a:ext cx="751108" cy="18032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zh-CN" sz="381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THIO_1</a:t>
                    </a:r>
                  </a:p>
                </p:txBody>
              </p:sp>
              <p:sp>
                <p:nvSpPr>
                  <p:cNvPr id="48" name="文本框 47"/>
                  <p:cNvSpPr txBox="1"/>
                  <p:nvPr/>
                </p:nvSpPr>
                <p:spPr>
                  <a:xfrm>
                    <a:off x="5781081" y="2941220"/>
                    <a:ext cx="764553" cy="18032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zh-CN" sz="381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THIO_2</a:t>
                    </a:r>
                  </a:p>
                </p:txBody>
              </p:sp>
            </p:grpSp>
          </p:grpSp>
        </p:grpSp>
      </p:grpSp>
      <p:grpSp>
        <p:nvGrpSpPr>
          <p:cNvPr id="77" name="组合 76"/>
          <p:cNvGrpSpPr/>
          <p:nvPr/>
        </p:nvGrpSpPr>
        <p:grpSpPr>
          <a:xfrm>
            <a:off x="3878141" y="1916723"/>
            <a:ext cx="4691136" cy="679206"/>
            <a:chOff x="290" y="3814"/>
            <a:chExt cx="10671" cy="1545"/>
          </a:xfrm>
        </p:grpSpPr>
        <p:sp>
          <p:nvSpPr>
            <p:cNvPr id="11" name="TextBox 3"/>
            <p:cNvSpPr txBox="1"/>
            <p:nvPr/>
          </p:nvSpPr>
          <p:spPr>
            <a:xfrm>
              <a:off x="4482" y="3814"/>
              <a:ext cx="1569" cy="4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62" b="1" dirty="0">
                  <a:latin typeface="Arial" panose="020B0604020202020204" pitchFamily="34" charset="0"/>
                  <a:cs typeface="Arial" panose="020B0604020202020204" pitchFamily="34" charset="0"/>
                </a:rPr>
                <a:t>D2224ZMG</a:t>
              </a:r>
              <a:endParaRPr lang="en-US" sz="762" b="1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72" name="组合 71"/>
            <p:cNvGrpSpPr/>
            <p:nvPr/>
          </p:nvGrpSpPr>
          <p:grpSpPr>
            <a:xfrm>
              <a:off x="290" y="4115"/>
              <a:ext cx="10671" cy="1244"/>
              <a:chOff x="186" y="4115"/>
              <a:chExt cx="10671" cy="1244"/>
            </a:xfrm>
          </p:grpSpPr>
          <p:pic>
            <p:nvPicPr>
              <p:cNvPr id="10" name="图片 9" descr="Heatmap_top100DeGenes_comparison1"/>
              <p:cNvPicPr>
                <a:picLocks noChangeAspect="1"/>
              </p:cNvPicPr>
              <p:nvPr/>
            </p:nvPicPr>
            <p:blipFill>
              <a:blip r:embed="rId10"/>
              <a:srcRect l="1926" t="10972" r="13954" b="16157"/>
              <a:stretch>
                <a:fillRect/>
              </a:stretch>
            </p:blipFill>
            <p:spPr>
              <a:xfrm>
                <a:off x="186" y="4115"/>
                <a:ext cx="9462" cy="1244"/>
              </a:xfrm>
              <a:prstGeom prst="rect">
                <a:avLst/>
              </a:prstGeom>
            </p:spPr>
          </p:pic>
          <p:grpSp>
            <p:nvGrpSpPr>
              <p:cNvPr id="50" name="组合 49"/>
              <p:cNvGrpSpPr/>
              <p:nvPr/>
            </p:nvGrpSpPr>
            <p:grpSpPr>
              <a:xfrm>
                <a:off x="9507" y="4435"/>
                <a:ext cx="1350" cy="899"/>
                <a:chOff x="9667" y="5682"/>
                <a:chExt cx="1212" cy="744"/>
              </a:xfrm>
            </p:grpSpPr>
            <p:pic>
              <p:nvPicPr>
                <p:cNvPr id="51" name="图片 50"/>
                <p:cNvPicPr>
                  <a:picLocks noChangeAspect="1"/>
                </p:cNvPicPr>
                <p:nvPr/>
              </p:nvPicPr>
              <p:blipFill rotWithShape="1">
                <a:blip r:embed="rId3"/>
                <a:srcRect l="92965" t="40785" r="4051" b="-669"/>
                <a:stretch>
                  <a:fillRect/>
                </a:stretch>
              </p:blipFill>
              <p:spPr>
                <a:xfrm>
                  <a:off x="10338" y="5696"/>
                  <a:ext cx="243" cy="730"/>
                </a:xfrm>
                <a:prstGeom prst="rect">
                  <a:avLst/>
                </a:prstGeom>
              </p:spPr>
            </p:pic>
            <p:grpSp>
              <p:nvGrpSpPr>
                <p:cNvPr id="52" name="组合 51"/>
                <p:cNvGrpSpPr/>
                <p:nvPr/>
              </p:nvGrpSpPr>
              <p:grpSpPr>
                <a:xfrm>
                  <a:off x="9667" y="5682"/>
                  <a:ext cx="1212" cy="566"/>
                  <a:chOff x="5775947" y="2762104"/>
                  <a:chExt cx="769687" cy="359440"/>
                </a:xfrm>
              </p:grpSpPr>
              <p:sp>
                <p:nvSpPr>
                  <p:cNvPr id="53" name="文本框 52"/>
                  <p:cNvSpPr txBox="1"/>
                  <p:nvPr/>
                </p:nvSpPr>
                <p:spPr>
                  <a:xfrm>
                    <a:off x="5775947" y="2762104"/>
                    <a:ext cx="689940" cy="18032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zh-CN" sz="381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Control_1</a:t>
                    </a:r>
                  </a:p>
                </p:txBody>
              </p:sp>
              <p:sp>
                <p:nvSpPr>
                  <p:cNvPr id="54" name="文本框 53"/>
                  <p:cNvSpPr txBox="1"/>
                  <p:nvPr/>
                </p:nvSpPr>
                <p:spPr>
                  <a:xfrm>
                    <a:off x="5775947" y="2822430"/>
                    <a:ext cx="689940" cy="18032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zh-CN" sz="381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Control_2</a:t>
                    </a:r>
                  </a:p>
                </p:txBody>
              </p:sp>
              <p:sp>
                <p:nvSpPr>
                  <p:cNvPr id="55" name="文本框 54"/>
                  <p:cNvSpPr txBox="1"/>
                  <p:nvPr/>
                </p:nvSpPr>
                <p:spPr>
                  <a:xfrm>
                    <a:off x="5781081" y="2880562"/>
                    <a:ext cx="751108" cy="18032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zh-CN" sz="381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THIO_1</a:t>
                    </a:r>
                  </a:p>
                </p:txBody>
              </p:sp>
              <p:sp>
                <p:nvSpPr>
                  <p:cNvPr id="56" name="文本框 55"/>
                  <p:cNvSpPr txBox="1"/>
                  <p:nvPr/>
                </p:nvSpPr>
                <p:spPr>
                  <a:xfrm>
                    <a:off x="5781081" y="2941220"/>
                    <a:ext cx="764553" cy="18032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lang="en-US" altLang="zh-CN" sz="381" b="1" dirty="0">
                        <a:latin typeface="Arial" panose="020B0604020202020204" pitchFamily="34" charset="0"/>
                        <a:cs typeface="Arial" panose="020B0604020202020204" pitchFamily="34" charset="0"/>
                      </a:rPr>
                      <a:t>THIO_2</a:t>
                    </a:r>
                  </a:p>
                </p:txBody>
              </p:sp>
            </p:grpSp>
          </p:grpSp>
        </p:grpSp>
      </p:grpSp>
      <p:sp>
        <p:nvSpPr>
          <p:cNvPr id="85" name="文本框 7"/>
          <p:cNvSpPr txBox="1"/>
          <p:nvPr/>
        </p:nvSpPr>
        <p:spPr>
          <a:xfrm>
            <a:off x="3781897" y="478023"/>
            <a:ext cx="327334" cy="2628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8" b="1" dirty="0">
                <a:latin typeface="Arial" panose="020B0604020202020204" pitchFamily="34" charset="0"/>
                <a:cs typeface="Arial" panose="020B0604020202020204" pitchFamily="34" charset="0"/>
              </a:rPr>
              <a:t>A </a:t>
            </a:r>
            <a:endParaRPr lang="zh-CN" altLang="en-US" sz="1108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" name="文本框 7"/>
          <p:cNvSpPr txBox="1"/>
          <p:nvPr/>
        </p:nvSpPr>
        <p:spPr>
          <a:xfrm>
            <a:off x="3781897" y="1226249"/>
            <a:ext cx="327334" cy="2628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8" b="1" dirty="0">
                <a:latin typeface="Arial" panose="020B0604020202020204" pitchFamily="34" charset="0"/>
                <a:cs typeface="Arial" panose="020B0604020202020204" pitchFamily="34" charset="0"/>
              </a:rPr>
              <a:t>B </a:t>
            </a:r>
            <a:endParaRPr lang="zh-CN" altLang="en-US" sz="1108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" name="文本框 7"/>
          <p:cNvSpPr txBox="1"/>
          <p:nvPr/>
        </p:nvSpPr>
        <p:spPr>
          <a:xfrm>
            <a:off x="3781897" y="1952493"/>
            <a:ext cx="327334" cy="2628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8" b="1" dirty="0">
                <a:latin typeface="Arial" panose="020B0604020202020204" pitchFamily="34" charset="0"/>
                <a:cs typeface="Arial" panose="020B0604020202020204" pitchFamily="34" charset="0"/>
              </a:rPr>
              <a:t>C </a:t>
            </a:r>
            <a:endParaRPr lang="zh-CN" altLang="en-US" sz="1108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8" name="文本框 7"/>
          <p:cNvSpPr txBox="1"/>
          <p:nvPr/>
        </p:nvSpPr>
        <p:spPr>
          <a:xfrm>
            <a:off x="3781897" y="2701598"/>
            <a:ext cx="327334" cy="2628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8" b="1" dirty="0">
                <a:latin typeface="Arial" panose="020B0604020202020204" pitchFamily="34" charset="0"/>
                <a:cs typeface="Arial" panose="020B0604020202020204" pitchFamily="34" charset="0"/>
              </a:rPr>
              <a:t>D </a:t>
            </a:r>
            <a:endParaRPr lang="zh-CN" altLang="en-US" sz="1108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文本框 7"/>
          <p:cNvSpPr txBox="1"/>
          <p:nvPr/>
        </p:nvSpPr>
        <p:spPr>
          <a:xfrm>
            <a:off x="5858640" y="3490268"/>
            <a:ext cx="311304" cy="2628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108" b="1" dirty="0">
                <a:latin typeface="Arial" panose="020B0604020202020204" pitchFamily="34" charset="0"/>
                <a:cs typeface="Arial" panose="020B0604020202020204" pitchFamily="34" charset="0"/>
              </a:rPr>
              <a:t>F </a:t>
            </a:r>
            <a:endParaRPr lang="zh-CN" altLang="en-US" sz="1108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4983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2945,&quot;width&quot;:10800}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35</Words>
  <Application>Microsoft Office PowerPoint</Application>
  <PresentationFormat>Widescreen</PresentationFormat>
  <Paragraphs>33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宋体</vt:lpstr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account</dc:creator>
  <cp:lastModifiedBy>Microsoft account</cp:lastModifiedBy>
  <cp:revision>4</cp:revision>
  <dcterms:created xsi:type="dcterms:W3CDTF">2021-09-22T19:33:31Z</dcterms:created>
  <dcterms:modified xsi:type="dcterms:W3CDTF">2021-09-22T19:40:33Z</dcterms:modified>
</cp:coreProperties>
</file>