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7" r:id="rId2"/>
    <p:sldId id="275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17" autoAdjust="0"/>
  </p:normalViewPr>
  <p:slideViewPr>
    <p:cSldViewPr snapToGrid="0">
      <p:cViewPr varScale="1">
        <p:scale>
          <a:sx n="51" d="100"/>
          <a:sy n="51" d="100"/>
        </p:scale>
        <p:origin x="24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D9CF3-7579-427A-B785-66C5B090BD4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024EE-7366-4FAE-991E-660E062CB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8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18" Type="http://schemas.microsoft.com/office/2007/relationships/hdphoto" Target="../media/hdphoto1.wdp"/><Relationship Id="rId26" Type="http://schemas.openxmlformats.org/officeDocument/2006/relationships/image" Target="../media/image21.tiff"/><Relationship Id="rId3" Type="http://schemas.openxmlformats.org/officeDocument/2006/relationships/image" Target="../media/image1.png"/><Relationship Id="rId21" Type="http://schemas.openxmlformats.org/officeDocument/2006/relationships/image" Target="../media/image17.tiff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17" Type="http://schemas.openxmlformats.org/officeDocument/2006/relationships/image" Target="../media/image15.png"/><Relationship Id="rId25" Type="http://schemas.openxmlformats.org/officeDocument/2006/relationships/image" Target="../media/image20.tif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tiff"/><Relationship Id="rId20" Type="http://schemas.microsoft.com/office/2007/relationships/hdphoto" Target="../media/hdphoto2.wdp"/><Relationship Id="rId1" Type="http://schemas.openxmlformats.org/officeDocument/2006/relationships/tags" Target="../tags/tag1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24" Type="http://schemas.openxmlformats.org/officeDocument/2006/relationships/image" Target="../media/image19.tiff"/><Relationship Id="rId5" Type="http://schemas.openxmlformats.org/officeDocument/2006/relationships/image" Target="../media/image3.png"/><Relationship Id="rId15" Type="http://schemas.openxmlformats.org/officeDocument/2006/relationships/image" Target="../media/image13.tiff"/><Relationship Id="rId23" Type="http://schemas.microsoft.com/office/2007/relationships/hdphoto" Target="../media/hdphoto3.wdp"/><Relationship Id="rId28" Type="http://schemas.openxmlformats.org/officeDocument/2006/relationships/image" Target="../media/image23.png"/><Relationship Id="rId10" Type="http://schemas.openxmlformats.org/officeDocument/2006/relationships/image" Target="../media/image8.tiff"/><Relationship Id="rId19" Type="http://schemas.openxmlformats.org/officeDocument/2006/relationships/image" Target="../media/image16.png"/><Relationship Id="rId4" Type="http://schemas.openxmlformats.org/officeDocument/2006/relationships/image" Target="../media/image2.jpeg"/><Relationship Id="rId9" Type="http://schemas.openxmlformats.org/officeDocument/2006/relationships/image" Target="../media/image7.tiff"/><Relationship Id="rId14" Type="http://schemas.openxmlformats.org/officeDocument/2006/relationships/image" Target="../media/image12.tiff"/><Relationship Id="rId22" Type="http://schemas.openxmlformats.org/officeDocument/2006/relationships/image" Target="../media/image18.png"/><Relationship Id="rId27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24.emf"/><Relationship Id="rId18" Type="http://schemas.openxmlformats.org/officeDocument/2006/relationships/oleObject" Target="../embeddings/oleObject4.bin"/><Relationship Id="rId3" Type="http://schemas.openxmlformats.org/officeDocument/2006/relationships/image" Target="../media/image29.png"/><Relationship Id="rId21" Type="http://schemas.openxmlformats.org/officeDocument/2006/relationships/image" Target="../media/image28.emf"/><Relationship Id="rId7" Type="http://schemas.openxmlformats.org/officeDocument/2006/relationships/image" Target="../media/image33.png"/><Relationship Id="rId12" Type="http://schemas.openxmlformats.org/officeDocument/2006/relationships/oleObject" Target="../embeddings/oleObject1.bin"/><Relationship Id="rId17" Type="http://schemas.openxmlformats.org/officeDocument/2006/relationships/image" Target="../media/image26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.bin"/><Relationship Id="rId20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25.emf"/><Relationship Id="rId10" Type="http://schemas.openxmlformats.org/officeDocument/2006/relationships/image" Target="../media/image36.png"/><Relationship Id="rId19" Type="http://schemas.openxmlformats.org/officeDocument/2006/relationships/image" Target="../media/image27.emf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055105" y="567486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U87MG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7235" y="151121"/>
            <a:ext cx="23520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</a:t>
            </a:r>
            <a:r>
              <a:rPr lang="en-US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igure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462998" y="452717"/>
            <a:ext cx="382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7"/>
          <p:cNvSpPr txBox="1"/>
          <p:nvPr/>
        </p:nvSpPr>
        <p:spPr>
          <a:xfrm>
            <a:off x="2473960" y="45271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7"/>
          <p:cNvSpPr txBox="1"/>
          <p:nvPr/>
        </p:nvSpPr>
        <p:spPr>
          <a:xfrm>
            <a:off x="4305300" y="452717"/>
            <a:ext cx="3295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88925" y="581025"/>
            <a:ext cx="2113280" cy="2586355"/>
            <a:chOff x="3167" y="1232"/>
            <a:chExt cx="3328" cy="4073"/>
          </a:xfrm>
        </p:grpSpPr>
        <p:sp>
          <p:nvSpPr>
            <p:cNvPr id="10" name="TextBox 8"/>
            <p:cNvSpPr txBox="1"/>
            <p:nvPr/>
          </p:nvSpPr>
          <p:spPr>
            <a:xfrm>
              <a:off x="5069" y="1232"/>
              <a:ext cx="1047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M059K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3167" y="1599"/>
              <a:ext cx="3328" cy="3706"/>
              <a:chOff x="2747" y="1222"/>
              <a:chExt cx="3328" cy="3706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3"/>
              <a:srcRect l="61423" t="3867" r="30073" b="74512"/>
              <a:stretch>
                <a:fillRect/>
              </a:stretch>
            </p:blipFill>
            <p:spPr>
              <a:xfrm>
                <a:off x="5763" y="1222"/>
                <a:ext cx="312" cy="1322"/>
              </a:xfrm>
              <a:prstGeom prst="rect">
                <a:avLst/>
              </a:prstGeom>
            </p:spPr>
          </p:pic>
          <p:grpSp>
            <p:nvGrpSpPr>
              <p:cNvPr id="19" name="组合 18"/>
              <p:cNvGrpSpPr/>
              <p:nvPr/>
            </p:nvGrpSpPr>
            <p:grpSpPr>
              <a:xfrm>
                <a:off x="2747" y="1240"/>
                <a:ext cx="2982" cy="3689"/>
                <a:chOff x="2747" y="1240"/>
                <a:chExt cx="2982" cy="3689"/>
              </a:xfrm>
            </p:grpSpPr>
            <p:pic>
              <p:nvPicPr>
                <p:cNvPr id="17" name="图片 16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680" t="11346" r="48873" b="20654"/>
                <a:stretch>
                  <a:fillRect/>
                </a:stretch>
              </p:blipFill>
              <p:spPr>
                <a:xfrm>
                  <a:off x="2747" y="1240"/>
                  <a:ext cx="2983" cy="2824"/>
                </a:xfrm>
                <a:prstGeom prst="rect">
                  <a:avLst/>
                </a:prstGeom>
              </p:spPr>
            </p:pic>
            <p:grpSp>
              <p:nvGrpSpPr>
                <p:cNvPr id="31" name="Group 3"/>
                <p:cNvGrpSpPr/>
                <p:nvPr/>
              </p:nvGrpSpPr>
              <p:grpSpPr>
                <a:xfrm>
                  <a:off x="4454" y="3973"/>
                  <a:ext cx="1230" cy="957"/>
                  <a:chOff x="1077092" y="3597695"/>
                  <a:chExt cx="781057" cy="607861"/>
                </a:xfrm>
              </p:grpSpPr>
              <p:sp>
                <p:nvSpPr>
                  <p:cNvPr id="32" name="TextBox 4"/>
                  <p:cNvSpPr txBox="1"/>
                  <p:nvPr/>
                </p:nvSpPr>
                <p:spPr>
                  <a:xfrm rot="5400000">
                    <a:off x="880884" y="3793903"/>
                    <a:ext cx="607859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Control-1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TextBox 5"/>
                  <p:cNvSpPr txBox="1"/>
                  <p:nvPr/>
                </p:nvSpPr>
                <p:spPr>
                  <a:xfrm rot="5400000">
                    <a:off x="1079168" y="3793905"/>
                    <a:ext cx="607859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Control-2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" name="TextBox 6"/>
                  <p:cNvSpPr txBox="1"/>
                  <p:nvPr/>
                </p:nvSpPr>
                <p:spPr>
                  <a:xfrm rot="5400000">
                    <a:off x="1309626" y="3762212"/>
                    <a:ext cx="521297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THIO-1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" name="TextBox 7"/>
                  <p:cNvSpPr txBox="1"/>
                  <p:nvPr/>
                </p:nvSpPr>
                <p:spPr>
                  <a:xfrm rot="5400000">
                    <a:off x="1489778" y="3762212"/>
                    <a:ext cx="521297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THIO-2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20" name="组合 19"/>
          <p:cNvGrpSpPr/>
          <p:nvPr/>
        </p:nvGrpSpPr>
        <p:grpSpPr>
          <a:xfrm>
            <a:off x="2514600" y="563245"/>
            <a:ext cx="1592580" cy="2578100"/>
            <a:chOff x="461" y="1227"/>
            <a:chExt cx="2508" cy="4060"/>
          </a:xfrm>
        </p:grpSpPr>
        <p:sp>
          <p:nvSpPr>
            <p:cNvPr id="2" name="TextBox 1"/>
            <p:cNvSpPr txBox="1"/>
            <p:nvPr/>
          </p:nvSpPr>
          <p:spPr>
            <a:xfrm>
              <a:off x="1443" y="1227"/>
              <a:ext cx="1000" cy="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LN229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61" y="1599"/>
              <a:ext cx="2508" cy="3689"/>
              <a:chOff x="461" y="1282"/>
              <a:chExt cx="2508" cy="3689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461" y="1285"/>
                <a:ext cx="2164" cy="3686"/>
                <a:chOff x="461" y="1285"/>
                <a:chExt cx="2164" cy="3686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338" y="4015"/>
                  <a:ext cx="1230" cy="957"/>
                  <a:chOff x="1077092" y="3597695"/>
                  <a:chExt cx="781057" cy="607861"/>
                </a:xfrm>
              </p:grpSpPr>
              <p:sp>
                <p:nvSpPr>
                  <p:cNvPr id="5" name="TextBox 4"/>
                  <p:cNvSpPr txBox="1"/>
                  <p:nvPr/>
                </p:nvSpPr>
                <p:spPr>
                  <a:xfrm rot="5400000">
                    <a:off x="880884" y="3793903"/>
                    <a:ext cx="607859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Control-1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" name="TextBox 5"/>
                  <p:cNvSpPr txBox="1"/>
                  <p:nvPr/>
                </p:nvSpPr>
                <p:spPr>
                  <a:xfrm rot="5400000">
                    <a:off x="1079168" y="3793905"/>
                    <a:ext cx="607859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Control-2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" name="TextBox 6"/>
                  <p:cNvSpPr txBox="1"/>
                  <p:nvPr/>
                </p:nvSpPr>
                <p:spPr>
                  <a:xfrm rot="5400000">
                    <a:off x="1309626" y="3762212"/>
                    <a:ext cx="521297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THIO-1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" name="TextBox 7"/>
                  <p:cNvSpPr txBox="1"/>
                  <p:nvPr/>
                </p:nvSpPr>
                <p:spPr>
                  <a:xfrm rot="5400000">
                    <a:off x="1489778" y="3762212"/>
                    <a:ext cx="521297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THIO-2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pic>
              <p:nvPicPr>
                <p:cNvPr id="27" name="图片 26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8991" t="3866" r="38000" b="11290"/>
                <a:stretch>
                  <a:fillRect/>
                </a:stretch>
              </p:blipFill>
              <p:spPr>
                <a:xfrm>
                  <a:off x="461" y="1285"/>
                  <a:ext cx="2164" cy="2818"/>
                </a:xfrm>
                <a:prstGeom prst="rect">
                  <a:avLst/>
                </a:prstGeom>
              </p:spPr>
            </p:pic>
          </p:grpSp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/>
              <a:srcRect l="61423" t="3867" r="30073" b="74512"/>
              <a:stretch>
                <a:fillRect/>
              </a:stretch>
            </p:blipFill>
            <p:spPr>
              <a:xfrm>
                <a:off x="2657" y="1282"/>
                <a:ext cx="312" cy="1322"/>
              </a:xfrm>
              <a:prstGeom prst="rect">
                <a:avLst/>
              </a:prstGeom>
            </p:spPr>
          </p:pic>
        </p:grpSp>
      </p:grpSp>
      <p:grpSp>
        <p:nvGrpSpPr>
          <p:cNvPr id="11" name="Group 10"/>
          <p:cNvGrpSpPr/>
          <p:nvPr/>
        </p:nvGrpSpPr>
        <p:grpSpPr>
          <a:xfrm>
            <a:off x="4998085" y="2649220"/>
            <a:ext cx="781050" cy="607695"/>
            <a:chOff x="1077092" y="3597695"/>
            <a:chExt cx="781057" cy="607861"/>
          </a:xfrm>
        </p:grpSpPr>
        <p:sp>
          <p:nvSpPr>
            <p:cNvPr id="12" name="TextBox 11"/>
            <p:cNvSpPr txBox="1"/>
            <p:nvPr/>
          </p:nvSpPr>
          <p:spPr>
            <a:xfrm rot="5400000">
              <a:off x="880884" y="3793903"/>
              <a:ext cx="6078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Control-1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5400000">
              <a:off x="1079168" y="3793905"/>
              <a:ext cx="6078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Control-2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5400000">
              <a:off x="1309626" y="3762212"/>
              <a:ext cx="5212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THIO-1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5400000">
              <a:off x="1489778" y="3762212"/>
              <a:ext cx="5212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THIO-2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/>
          <a:srcRect l="29615" t="3490" r="38574" b="11554"/>
          <a:stretch>
            <a:fillRect/>
          </a:stretch>
        </p:blipFill>
        <p:spPr>
          <a:xfrm>
            <a:off x="4559935" y="789940"/>
            <a:ext cx="1182370" cy="192532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3"/>
          <a:srcRect l="61423" t="3867" r="30073" b="74512"/>
          <a:stretch>
            <a:fillRect/>
          </a:stretch>
        </p:blipFill>
        <p:spPr>
          <a:xfrm>
            <a:off x="5758815" y="782955"/>
            <a:ext cx="198120" cy="839470"/>
          </a:xfrm>
          <a:prstGeom prst="rect">
            <a:avLst/>
          </a:prstGeom>
        </p:spPr>
      </p:pic>
      <p:sp>
        <p:nvSpPr>
          <p:cNvPr id="249" name="TextBox 248"/>
          <p:cNvSpPr txBox="1"/>
          <p:nvPr/>
        </p:nvSpPr>
        <p:spPr>
          <a:xfrm>
            <a:off x="462998" y="3014980"/>
            <a:ext cx="3295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22" name="TextBox 248"/>
          <p:cNvSpPr txBox="1"/>
          <p:nvPr/>
        </p:nvSpPr>
        <p:spPr>
          <a:xfrm>
            <a:off x="2473960" y="3014980"/>
            <a:ext cx="31813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4502150" y="3206750"/>
            <a:ext cx="1889125" cy="1957070"/>
            <a:chOff x="522" y="12030"/>
            <a:chExt cx="2975" cy="3082"/>
          </a:xfrm>
        </p:grpSpPr>
        <p:grpSp>
          <p:nvGrpSpPr>
            <p:cNvPr id="47" name="Group 11"/>
            <p:cNvGrpSpPr/>
            <p:nvPr/>
          </p:nvGrpSpPr>
          <p:grpSpPr>
            <a:xfrm>
              <a:off x="894" y="14160"/>
              <a:ext cx="1512" cy="952"/>
              <a:chOff x="1078564" y="7538843"/>
              <a:chExt cx="960322" cy="604653"/>
            </a:xfrm>
          </p:grpSpPr>
          <p:sp>
            <p:nvSpPr>
              <p:cNvPr id="179" name="TextBox 46"/>
              <p:cNvSpPr txBox="1"/>
              <p:nvPr/>
            </p:nvSpPr>
            <p:spPr>
              <a:xfrm rot="17776422">
                <a:off x="942309" y="7682716"/>
                <a:ext cx="45717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TextBox 47"/>
              <p:cNvSpPr txBox="1"/>
              <p:nvPr/>
            </p:nvSpPr>
            <p:spPr>
              <a:xfrm rot="17776422">
                <a:off x="989578" y="7747399"/>
                <a:ext cx="60144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TMZ 250µM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TextBox 48"/>
              <p:cNvSpPr txBox="1"/>
              <p:nvPr/>
            </p:nvSpPr>
            <p:spPr>
              <a:xfrm rot="17776422">
                <a:off x="1188533" y="7720089"/>
                <a:ext cx="54053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1µM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TextBox 49"/>
              <p:cNvSpPr txBox="1"/>
              <p:nvPr/>
            </p:nvSpPr>
            <p:spPr>
              <a:xfrm rot="17776422">
                <a:off x="1307387" y="7748837"/>
                <a:ext cx="60465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2.5µM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TextBox 50"/>
              <p:cNvSpPr txBox="1"/>
              <p:nvPr/>
            </p:nvSpPr>
            <p:spPr>
              <a:xfrm rot="17776422">
                <a:off x="1526421" y="7720089"/>
                <a:ext cx="54053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5µM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TextBox 51"/>
              <p:cNvSpPr txBox="1"/>
              <p:nvPr/>
            </p:nvSpPr>
            <p:spPr>
              <a:xfrm rot="17776422">
                <a:off x="1654646" y="7739494"/>
                <a:ext cx="58381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10µM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9" name="Group 6"/>
            <p:cNvGrpSpPr/>
            <p:nvPr/>
          </p:nvGrpSpPr>
          <p:grpSpPr>
            <a:xfrm>
              <a:off x="912" y="12373"/>
              <a:ext cx="1584" cy="1890"/>
              <a:chOff x="2122322" y="5045629"/>
              <a:chExt cx="1005840" cy="1200216"/>
            </a:xfrm>
          </p:grpSpPr>
          <p:pic>
            <p:nvPicPr>
              <p:cNvPr id="106" name="Picture 105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610" t="51807" r="11676" b="42243"/>
              <a:stretch>
                <a:fillRect/>
              </a:stretch>
            </p:blipFill>
            <p:spPr>
              <a:xfrm>
                <a:off x="2122322" y="5276461"/>
                <a:ext cx="1005840" cy="12303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12" name="Picture 111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296" t="51056" r="12208" b="41448"/>
              <a:stretch>
                <a:fillRect/>
              </a:stretch>
            </p:blipFill>
            <p:spPr>
              <a:xfrm>
                <a:off x="2122322" y="5619745"/>
                <a:ext cx="1005840" cy="10457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47" name="Picture 146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38" t="57556" r="18539" b="37319"/>
              <a:stretch>
                <a:fillRect/>
              </a:stretch>
            </p:blipFill>
            <p:spPr>
              <a:xfrm>
                <a:off x="2122322" y="5792802"/>
                <a:ext cx="1005840" cy="11069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48" name="Picture 147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180" t="50000" r="14690" b="43055"/>
              <a:stretch>
                <a:fillRect/>
              </a:stretch>
            </p:blipFill>
            <p:spPr>
              <a:xfrm>
                <a:off x="2122322" y="5966324"/>
                <a:ext cx="1005840" cy="11614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1" name="Picture 150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628" t="44629" r="14350" b="47614"/>
              <a:stretch>
                <a:fillRect/>
              </a:stretch>
            </p:blipFill>
            <p:spPr>
              <a:xfrm>
                <a:off x="2122322" y="6142537"/>
                <a:ext cx="1005840" cy="10330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5" name="Picture 154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16" t="37885" r="16148" b="55591"/>
              <a:stretch>
                <a:fillRect/>
              </a:stretch>
            </p:blipFill>
            <p:spPr>
              <a:xfrm>
                <a:off x="2122322" y="5437717"/>
                <a:ext cx="1005840" cy="12368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57" name="TextBox 37"/>
              <p:cNvSpPr txBox="1"/>
              <p:nvPr/>
            </p:nvSpPr>
            <p:spPr>
              <a:xfrm>
                <a:off x="2299504" y="5045629"/>
                <a:ext cx="690880" cy="245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U251MG</a:t>
                </a:r>
              </a:p>
            </p:txBody>
          </p:sp>
        </p:grpSp>
        <p:grpSp>
          <p:nvGrpSpPr>
            <p:cNvPr id="186" name="Group 185"/>
            <p:cNvGrpSpPr/>
            <p:nvPr/>
          </p:nvGrpSpPr>
          <p:grpSpPr>
            <a:xfrm>
              <a:off x="2437" y="12694"/>
              <a:ext cx="1061" cy="1649"/>
              <a:chOff x="3453368" y="5976584"/>
              <a:chExt cx="803240" cy="1323558"/>
            </a:xfrm>
          </p:grpSpPr>
          <p:sp>
            <p:nvSpPr>
              <p:cNvPr id="187" name="TextBox 40"/>
              <p:cNvSpPr txBox="1"/>
              <p:nvPr/>
            </p:nvSpPr>
            <p:spPr>
              <a:xfrm>
                <a:off x="3459748" y="7047172"/>
                <a:ext cx="571940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TextBox 60"/>
              <p:cNvSpPr txBox="1"/>
              <p:nvPr/>
            </p:nvSpPr>
            <p:spPr>
              <a:xfrm>
                <a:off x="3461345" y="5976584"/>
                <a:ext cx="508859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ATRX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TextBox 61"/>
              <p:cNvSpPr txBox="1"/>
              <p:nvPr/>
            </p:nvSpPr>
            <p:spPr>
              <a:xfrm>
                <a:off x="3457198" y="6183604"/>
                <a:ext cx="657962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PDGFR</a:t>
                </a:r>
                <a:r>
                  <a:rPr lang="el-G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TextBox 62"/>
              <p:cNvSpPr txBox="1"/>
              <p:nvPr/>
            </p:nvSpPr>
            <p:spPr>
              <a:xfrm>
                <a:off x="3469229" y="6407838"/>
                <a:ext cx="432397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AXL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TextBox 63"/>
              <p:cNvSpPr txBox="1"/>
              <p:nvPr/>
            </p:nvSpPr>
            <p:spPr>
              <a:xfrm>
                <a:off x="3453368" y="6841445"/>
                <a:ext cx="556649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HSP70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TextBox 62"/>
              <p:cNvSpPr txBox="1"/>
              <p:nvPr/>
            </p:nvSpPr>
            <p:spPr>
              <a:xfrm>
                <a:off x="3453368" y="6606719"/>
                <a:ext cx="803240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pRb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Ser807/811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17" name="TextBox 216"/>
            <p:cNvSpPr txBox="1"/>
            <p:nvPr/>
          </p:nvSpPr>
          <p:spPr>
            <a:xfrm>
              <a:off x="522" y="12030"/>
              <a:ext cx="2452" cy="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More resistant to THIO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4305300" y="3014980"/>
            <a:ext cx="30670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2659380" y="3189605"/>
            <a:ext cx="1905000" cy="1932305"/>
            <a:chOff x="6861" y="8779"/>
            <a:chExt cx="3000" cy="3043"/>
          </a:xfrm>
        </p:grpSpPr>
        <p:grpSp>
          <p:nvGrpSpPr>
            <p:cNvPr id="45" name="Group 8"/>
            <p:cNvGrpSpPr/>
            <p:nvPr/>
          </p:nvGrpSpPr>
          <p:grpSpPr>
            <a:xfrm>
              <a:off x="7276" y="9107"/>
              <a:ext cx="1584" cy="1890"/>
              <a:chOff x="2147120" y="3663560"/>
              <a:chExt cx="1005840" cy="1200196"/>
            </a:xfrm>
          </p:grpSpPr>
          <p:sp>
            <p:nvSpPr>
              <p:cNvPr id="132" name="TextBox 37"/>
              <p:cNvSpPr txBox="1"/>
              <p:nvPr/>
            </p:nvSpPr>
            <p:spPr>
              <a:xfrm>
                <a:off x="2353448" y="3663560"/>
                <a:ext cx="620485" cy="2451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U87MG</a:t>
                </a:r>
              </a:p>
            </p:txBody>
          </p:sp>
          <p:pic>
            <p:nvPicPr>
              <p:cNvPr id="133" name="Picture 132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712" t="49225" r="51797" b="45406"/>
              <a:stretch>
                <a:fillRect/>
              </a:stretch>
            </p:blipFill>
            <p:spPr>
              <a:xfrm>
                <a:off x="2147120" y="4248992"/>
                <a:ext cx="1005840" cy="1002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34" name="Picture 133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850" t="42635" r="48071" b="51278"/>
              <a:stretch>
                <a:fillRect/>
              </a:stretch>
            </p:blipFill>
            <p:spPr>
              <a:xfrm>
                <a:off x="2147120" y="3901218"/>
                <a:ext cx="1005840" cy="10919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35" name="Picture 134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88" t="40684" r="50848" b="51788"/>
              <a:stretch>
                <a:fillRect/>
              </a:stretch>
            </p:blipFill>
            <p:spPr>
              <a:xfrm>
                <a:off x="2147120" y="4423293"/>
                <a:ext cx="1005840" cy="1027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36" name="Picture 135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45" t="42108" r="47775" b="51361"/>
              <a:stretch>
                <a:fillRect/>
              </a:stretch>
            </p:blipFill>
            <p:spPr>
              <a:xfrm>
                <a:off x="2147120" y="4591085"/>
                <a:ext cx="1005840" cy="1126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37" name="Picture 136"/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789" t="41810" r="52764" b="51350"/>
              <a:stretch>
                <a:fillRect/>
              </a:stretch>
            </p:blipFill>
            <p:spPr>
              <a:xfrm>
                <a:off x="2147120" y="4761410"/>
                <a:ext cx="1005840" cy="1023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38" name="Picture 137"/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489" t="28537" r="48881" b="65618"/>
              <a:stretch>
                <a:fillRect/>
              </a:stretch>
            </p:blipFill>
            <p:spPr>
              <a:xfrm>
                <a:off x="2147120" y="4068896"/>
                <a:ext cx="1005840" cy="10861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209" name="Group 208"/>
            <p:cNvGrpSpPr/>
            <p:nvPr/>
          </p:nvGrpSpPr>
          <p:grpSpPr>
            <a:xfrm>
              <a:off x="7196" y="10870"/>
              <a:ext cx="1512" cy="952"/>
              <a:chOff x="1028464" y="7532606"/>
              <a:chExt cx="960322" cy="604653"/>
            </a:xfrm>
          </p:grpSpPr>
          <p:sp>
            <p:nvSpPr>
              <p:cNvPr id="210" name="TextBox 46"/>
              <p:cNvSpPr txBox="1"/>
              <p:nvPr/>
            </p:nvSpPr>
            <p:spPr>
              <a:xfrm rot="17776422">
                <a:off x="892209" y="7676479"/>
                <a:ext cx="45717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TextBox 47"/>
              <p:cNvSpPr txBox="1"/>
              <p:nvPr/>
            </p:nvSpPr>
            <p:spPr>
              <a:xfrm rot="17776422">
                <a:off x="939478" y="7741162"/>
                <a:ext cx="60144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TMZ 250µM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TextBox 48"/>
              <p:cNvSpPr txBox="1"/>
              <p:nvPr/>
            </p:nvSpPr>
            <p:spPr>
              <a:xfrm rot="17776422">
                <a:off x="1138433" y="7713852"/>
                <a:ext cx="54053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1µM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TextBox 49"/>
              <p:cNvSpPr txBox="1"/>
              <p:nvPr/>
            </p:nvSpPr>
            <p:spPr>
              <a:xfrm rot="17776422">
                <a:off x="1257287" y="7742600"/>
                <a:ext cx="60465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2.5µM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TextBox 50"/>
              <p:cNvSpPr txBox="1"/>
              <p:nvPr/>
            </p:nvSpPr>
            <p:spPr>
              <a:xfrm rot="17776422">
                <a:off x="1476321" y="7713852"/>
                <a:ext cx="54053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5µM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TextBox 51"/>
              <p:cNvSpPr txBox="1"/>
              <p:nvPr/>
            </p:nvSpPr>
            <p:spPr>
              <a:xfrm rot="17776422">
                <a:off x="1604546" y="7733257"/>
                <a:ext cx="58381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10µM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16" name="TextBox 215"/>
            <p:cNvSpPr txBox="1"/>
            <p:nvPr/>
          </p:nvSpPr>
          <p:spPr>
            <a:xfrm>
              <a:off x="6861" y="8779"/>
              <a:ext cx="2447" cy="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ess sensitive to THIO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Group 185"/>
            <p:cNvGrpSpPr/>
            <p:nvPr/>
          </p:nvGrpSpPr>
          <p:grpSpPr>
            <a:xfrm>
              <a:off x="8801" y="9422"/>
              <a:ext cx="1061" cy="1649"/>
              <a:chOff x="3453368" y="5976584"/>
              <a:chExt cx="803240" cy="1323558"/>
            </a:xfrm>
          </p:grpSpPr>
          <p:sp>
            <p:nvSpPr>
              <p:cNvPr id="52" name="TextBox 40"/>
              <p:cNvSpPr txBox="1"/>
              <p:nvPr/>
            </p:nvSpPr>
            <p:spPr>
              <a:xfrm>
                <a:off x="3459748" y="7047172"/>
                <a:ext cx="571940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60"/>
              <p:cNvSpPr txBox="1"/>
              <p:nvPr/>
            </p:nvSpPr>
            <p:spPr>
              <a:xfrm>
                <a:off x="3461345" y="5976584"/>
                <a:ext cx="508859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ATRX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61"/>
              <p:cNvSpPr txBox="1"/>
              <p:nvPr/>
            </p:nvSpPr>
            <p:spPr>
              <a:xfrm>
                <a:off x="3457198" y="6183604"/>
                <a:ext cx="657962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PDGFR</a:t>
                </a:r>
                <a:r>
                  <a:rPr lang="el-G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62"/>
              <p:cNvSpPr txBox="1"/>
              <p:nvPr/>
            </p:nvSpPr>
            <p:spPr>
              <a:xfrm>
                <a:off x="3469229" y="6407838"/>
                <a:ext cx="432397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AXL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63"/>
              <p:cNvSpPr txBox="1"/>
              <p:nvPr/>
            </p:nvSpPr>
            <p:spPr>
              <a:xfrm>
                <a:off x="3453368" y="6841445"/>
                <a:ext cx="556649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HSP70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62"/>
              <p:cNvSpPr txBox="1"/>
              <p:nvPr/>
            </p:nvSpPr>
            <p:spPr>
              <a:xfrm>
                <a:off x="3453368" y="6606719"/>
                <a:ext cx="803240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pRb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Ser807/811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29285" y="3213100"/>
            <a:ext cx="1880870" cy="1917700"/>
            <a:chOff x="2171" y="8795"/>
            <a:chExt cx="2962" cy="3020"/>
          </a:xfrm>
        </p:grpSpPr>
        <p:grpSp>
          <p:nvGrpSpPr>
            <p:cNvPr id="29" name="Group 10"/>
            <p:cNvGrpSpPr/>
            <p:nvPr/>
          </p:nvGrpSpPr>
          <p:grpSpPr>
            <a:xfrm>
              <a:off x="2548" y="9112"/>
              <a:ext cx="1584" cy="1884"/>
              <a:chOff x="4532069" y="3679508"/>
              <a:chExt cx="1005840" cy="1196575"/>
            </a:xfrm>
          </p:grpSpPr>
          <p:pic>
            <p:nvPicPr>
              <p:cNvPr id="168" name="Picture 167"/>
              <p:cNvPicPr>
                <a:picLocks noChangeAspect="1"/>
              </p:cNvPicPr>
              <p:nvPr/>
            </p:nvPicPr>
            <p:blipFill rotWithShape="1"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444" t="35736" r="47586" b="59158"/>
              <a:stretch>
                <a:fillRect/>
              </a:stretch>
            </p:blipFill>
            <p:spPr>
              <a:xfrm>
                <a:off x="4532069" y="4066498"/>
                <a:ext cx="1005840" cy="1196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69" name="Picture 168"/>
              <p:cNvPicPr>
                <a:picLocks noChangeAspect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917" t="48787" r="48791" b="45713"/>
              <a:stretch>
                <a:fillRect/>
              </a:stretch>
            </p:blipFill>
            <p:spPr>
              <a:xfrm>
                <a:off x="4532069" y="4763784"/>
                <a:ext cx="1005840" cy="11229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72" name="Picture 171"/>
              <p:cNvPicPr>
                <a:picLocks noChangeAspect="1"/>
              </p:cNvPicPr>
              <p:nvPr/>
            </p:nvPicPr>
            <p:blipFill rotWithShape="1">
              <a:blip r:embed="rId22" cstate="print"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697" t="48744" r="46978" b="46403"/>
              <a:stretch>
                <a:fillRect/>
              </a:stretch>
            </p:blipFill>
            <p:spPr>
              <a:xfrm>
                <a:off x="4532069" y="3902681"/>
                <a:ext cx="1005840" cy="1091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74" name="Picture 173"/>
              <p:cNvPicPr>
                <a:picLocks noChangeAspect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49" t="44739" r="51545" b="50392"/>
              <a:stretch>
                <a:fillRect/>
              </a:stretch>
            </p:blipFill>
            <p:spPr>
              <a:xfrm>
                <a:off x="4532069" y="4246508"/>
                <a:ext cx="1005840" cy="10989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75" name="Picture 174"/>
              <p:cNvPicPr>
                <a:picLocks noChangeAspect="1"/>
              </p:cNvPicPr>
              <p:nvPr/>
            </p:nvPicPr>
            <p:blipFill rotWithShape="1"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26" t="44257" r="47855" b="49835"/>
              <a:stretch>
                <a:fillRect/>
              </a:stretch>
            </p:blipFill>
            <p:spPr>
              <a:xfrm>
                <a:off x="4532069" y="4591086"/>
                <a:ext cx="1005840" cy="11657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77" name="Picture 176"/>
              <p:cNvPicPr>
                <a:picLocks noChangeAspect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44" t="54454" r="44183" b="40291"/>
              <a:stretch>
                <a:fillRect/>
              </a:stretch>
            </p:blipFill>
            <p:spPr>
              <a:xfrm>
                <a:off x="4532069" y="4422324"/>
                <a:ext cx="1005840" cy="1023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59" name="TextBox 52"/>
              <p:cNvSpPr txBox="1"/>
              <p:nvPr/>
            </p:nvSpPr>
            <p:spPr>
              <a:xfrm>
                <a:off x="4868918" y="3679508"/>
                <a:ext cx="344805" cy="2451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H4</a:t>
                </a:r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2466" y="10863"/>
              <a:ext cx="1512" cy="952"/>
              <a:chOff x="1022791" y="7535560"/>
              <a:chExt cx="960322" cy="604653"/>
            </a:xfrm>
          </p:grpSpPr>
          <p:sp>
            <p:nvSpPr>
              <p:cNvPr id="146" name="TextBox 46"/>
              <p:cNvSpPr txBox="1"/>
              <p:nvPr/>
            </p:nvSpPr>
            <p:spPr>
              <a:xfrm rot="17776422">
                <a:off x="886536" y="7679433"/>
                <a:ext cx="45717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TextBox 47"/>
              <p:cNvSpPr txBox="1"/>
              <p:nvPr/>
            </p:nvSpPr>
            <p:spPr>
              <a:xfrm rot="17776422">
                <a:off x="933805" y="7744116"/>
                <a:ext cx="60144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TMZ 250µM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TextBox 48"/>
              <p:cNvSpPr txBox="1"/>
              <p:nvPr/>
            </p:nvSpPr>
            <p:spPr>
              <a:xfrm rot="17776422">
                <a:off x="1132760" y="7716806"/>
                <a:ext cx="54053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1µM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TextBox 49"/>
              <p:cNvSpPr txBox="1"/>
              <p:nvPr/>
            </p:nvSpPr>
            <p:spPr>
              <a:xfrm rot="17776422">
                <a:off x="1251614" y="7745554"/>
                <a:ext cx="60465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2.5µM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TextBox 50"/>
              <p:cNvSpPr txBox="1"/>
              <p:nvPr/>
            </p:nvSpPr>
            <p:spPr>
              <a:xfrm rot="17776422">
                <a:off x="1470648" y="7716806"/>
                <a:ext cx="54053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5µM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TextBox 51"/>
              <p:cNvSpPr txBox="1"/>
              <p:nvPr/>
            </p:nvSpPr>
            <p:spPr>
              <a:xfrm rot="17776422">
                <a:off x="1598873" y="7736211"/>
                <a:ext cx="58381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THIO 10µM</a:t>
                </a:r>
                <a:endParaRPr 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" name="TextBox 1"/>
            <p:cNvSpPr txBox="1"/>
            <p:nvPr/>
          </p:nvSpPr>
          <p:spPr>
            <a:xfrm>
              <a:off x="2171" y="8795"/>
              <a:ext cx="2457" cy="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More sensitive to THIO</a:t>
              </a:r>
            </a:p>
          </p:txBody>
        </p:sp>
        <p:grpSp>
          <p:nvGrpSpPr>
            <p:cNvPr id="58" name="Group 185"/>
            <p:cNvGrpSpPr/>
            <p:nvPr/>
          </p:nvGrpSpPr>
          <p:grpSpPr>
            <a:xfrm>
              <a:off x="4073" y="9422"/>
              <a:ext cx="1061" cy="1649"/>
              <a:chOff x="3453368" y="5976584"/>
              <a:chExt cx="803240" cy="1323558"/>
            </a:xfrm>
          </p:grpSpPr>
          <p:sp>
            <p:nvSpPr>
              <p:cNvPr id="59" name="TextBox 40"/>
              <p:cNvSpPr txBox="1"/>
              <p:nvPr/>
            </p:nvSpPr>
            <p:spPr>
              <a:xfrm>
                <a:off x="3459748" y="7047172"/>
                <a:ext cx="571940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3461345" y="5976584"/>
                <a:ext cx="508859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ATRX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3457198" y="6183604"/>
                <a:ext cx="657962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PDGFR</a:t>
                </a:r>
                <a:r>
                  <a:rPr lang="el-G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3469229" y="6407838"/>
                <a:ext cx="432397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AXL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3453368" y="6841445"/>
                <a:ext cx="556649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HSP70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TextBox 62"/>
              <p:cNvSpPr txBox="1"/>
              <p:nvPr/>
            </p:nvSpPr>
            <p:spPr>
              <a:xfrm>
                <a:off x="3453368" y="6606719"/>
                <a:ext cx="803240" cy="252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pRb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Ser807/811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81" name="图片 80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87375" y="5652135"/>
            <a:ext cx="3550920" cy="3622675"/>
          </a:xfrm>
          <a:prstGeom prst="rect">
            <a:avLst/>
          </a:prstGeom>
        </p:spPr>
      </p:pic>
      <p:graphicFrame>
        <p:nvGraphicFramePr>
          <p:cNvPr id="82" name="表格 81"/>
          <p:cNvGraphicFramePr/>
          <p:nvPr>
            <p:custDataLst>
              <p:tags r:id="rId1"/>
            </p:custDataLst>
          </p:nvPr>
        </p:nvGraphicFramePr>
        <p:xfrm>
          <a:off x="4191000" y="5653405"/>
          <a:ext cx="1876425" cy="361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425"/>
              </a:tblGrid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Cell_cycle_progression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G0_G1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TSC_mTOR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G1_S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PI3K_Akt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Hormone_receptor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DNA_Damage_Checkpoint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RAS_MAPK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Immune_Checkpoint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BH3_Balance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Hormone_signaling_Breast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RTK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Apoptosis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G2_M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DNA_Damage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Notch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83" name="直接连接符 82"/>
          <p:cNvCxnSpPr/>
          <p:nvPr/>
        </p:nvCxnSpPr>
        <p:spPr>
          <a:xfrm>
            <a:off x="1779270" y="5518785"/>
            <a:ext cx="0" cy="38119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2942590" y="5531485"/>
            <a:ext cx="0" cy="37858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/>
          <p:cNvSpPr txBox="1"/>
          <p:nvPr/>
        </p:nvSpPr>
        <p:spPr>
          <a:xfrm>
            <a:off x="554990" y="5452745"/>
            <a:ext cx="634365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1228090" y="5452745"/>
            <a:ext cx="48641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cs typeface="Arial" panose="020B0604020202020204" pitchFamily="34" charset="0"/>
              </a:rPr>
              <a:t>THIO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843280" y="9249410"/>
            <a:ext cx="67310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M059K</a:t>
            </a:r>
          </a:p>
        </p:txBody>
      </p:sp>
      <p:sp>
        <p:nvSpPr>
          <p:cNvPr id="97" name="文本框 96"/>
          <p:cNvSpPr txBox="1"/>
          <p:nvPr/>
        </p:nvSpPr>
        <p:spPr>
          <a:xfrm>
            <a:off x="2075180" y="9269730"/>
            <a:ext cx="63944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LN229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3268980" y="9244330"/>
            <a:ext cx="70739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U87MG</a:t>
            </a:r>
          </a:p>
        </p:txBody>
      </p:sp>
      <p:sp>
        <p:nvSpPr>
          <p:cNvPr id="104" name="TextBox 248"/>
          <p:cNvSpPr txBox="1"/>
          <p:nvPr/>
        </p:nvSpPr>
        <p:spPr>
          <a:xfrm>
            <a:off x="462998" y="5148580"/>
            <a:ext cx="34099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779270" y="5452745"/>
            <a:ext cx="634365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2421890" y="5452745"/>
            <a:ext cx="48641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cs typeface="Arial" panose="020B0604020202020204" pitchFamily="34" charset="0"/>
              </a:rPr>
              <a:t>THIO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942590" y="5452745"/>
            <a:ext cx="634365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585210" y="5452745"/>
            <a:ext cx="48641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cs typeface="Arial" panose="020B0604020202020204" pitchFamily="34" charset="0"/>
              </a:rPr>
              <a:t>THIO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5637530" y="5552440"/>
            <a:ext cx="291465" cy="1272540"/>
            <a:chOff x="9766" y="8854"/>
            <a:chExt cx="459" cy="200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 rot="16200000">
              <a:off x="8961" y="9800"/>
              <a:ext cx="1754" cy="144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9777" y="8854"/>
              <a:ext cx="388" cy="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b="1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9777" y="10496"/>
              <a:ext cx="448" cy="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b="1"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777" y="9675"/>
              <a:ext cx="388" cy="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b="1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3773"/>
            <a:ext cx="23520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</a:t>
            </a:r>
            <a:r>
              <a:rPr lang="en-US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igure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7"/>
          <p:cNvSpPr txBox="1"/>
          <p:nvPr/>
        </p:nvSpPr>
        <p:spPr>
          <a:xfrm>
            <a:off x="90737" y="460173"/>
            <a:ext cx="382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7"/>
          <p:cNvSpPr txBox="1"/>
          <p:nvPr/>
        </p:nvSpPr>
        <p:spPr>
          <a:xfrm>
            <a:off x="102167" y="2675688"/>
            <a:ext cx="386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73405" y="264160"/>
            <a:ext cx="4121150" cy="2343541"/>
            <a:chOff x="228" y="931"/>
            <a:chExt cx="5474" cy="3198"/>
          </a:xfrm>
        </p:grpSpPr>
        <p:grpSp>
          <p:nvGrpSpPr>
            <p:cNvPr id="7" name="Graphic 71"/>
            <p:cNvGrpSpPr/>
            <p:nvPr/>
          </p:nvGrpSpPr>
          <p:grpSpPr>
            <a:xfrm>
              <a:off x="2127" y="1295"/>
              <a:ext cx="2563" cy="1374"/>
              <a:chOff x="6193707" y="898723"/>
              <a:chExt cx="3894930" cy="2077258"/>
            </a:xfrm>
            <a:noFill/>
          </p:grpSpPr>
          <p:pic>
            <p:nvPicPr>
              <p:cNvPr id="155" name="Picture 7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93707" y="899155"/>
                <a:ext cx="3894859" cy="2076803"/>
              </a:xfrm>
              <a:custGeom>
                <a:avLst/>
                <a:gdLst>
                  <a:gd name="connsiteX0" fmla="*/ -54 w 3894859"/>
                  <a:gd name="connsiteY0" fmla="*/ -111 h 2076803"/>
                  <a:gd name="connsiteX1" fmla="*/ 3894805 w 3894859"/>
                  <a:gd name="connsiteY1" fmla="*/ -111 h 2076803"/>
                  <a:gd name="connsiteX2" fmla="*/ 3894805 w 3894859"/>
                  <a:gd name="connsiteY2" fmla="*/ 2076693 h 2076803"/>
                  <a:gd name="connsiteX3" fmla="*/ -54 w 3894859"/>
                  <a:gd name="connsiteY3" fmla="*/ 2076693 h 2076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94859" h="2076803">
                    <a:moveTo>
                      <a:pt x="-54" y="-111"/>
                    </a:moveTo>
                    <a:lnTo>
                      <a:pt x="3894805" y="-111"/>
                    </a:lnTo>
                    <a:lnTo>
                      <a:pt x="3894805" y="2076693"/>
                    </a:lnTo>
                    <a:lnTo>
                      <a:pt x="-54" y="2076693"/>
                    </a:lnTo>
                    <a:close/>
                  </a:path>
                </a:pathLst>
              </a:custGeom>
            </p:spPr>
          </p:pic>
          <p:sp>
            <p:nvSpPr>
              <p:cNvPr id="156" name="Freeform: Shape 75"/>
              <p:cNvSpPr/>
              <p:nvPr/>
            </p:nvSpPr>
            <p:spPr>
              <a:xfrm>
                <a:off x="6193779" y="898723"/>
                <a:ext cx="3894858" cy="2077258"/>
              </a:xfrm>
              <a:custGeom>
                <a:avLst/>
                <a:gdLst>
                  <a:gd name="connsiteX0" fmla="*/ 0 w 3894858"/>
                  <a:gd name="connsiteY0" fmla="*/ 0 h 2077258"/>
                  <a:gd name="connsiteX1" fmla="*/ 3894859 w 3894858"/>
                  <a:gd name="connsiteY1" fmla="*/ 0 h 2077258"/>
                  <a:gd name="connsiteX2" fmla="*/ 3894859 w 3894858"/>
                  <a:gd name="connsiteY2" fmla="*/ 2077258 h 2077258"/>
                  <a:gd name="connsiteX3" fmla="*/ 0 w 3894858"/>
                  <a:gd name="connsiteY3" fmla="*/ 2077258 h 2077258"/>
                  <a:gd name="connsiteX4" fmla="*/ 0 w 3894858"/>
                  <a:gd name="connsiteY4" fmla="*/ 0 h 207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94858" h="2077258">
                    <a:moveTo>
                      <a:pt x="0" y="0"/>
                    </a:moveTo>
                    <a:lnTo>
                      <a:pt x="3894859" y="0"/>
                    </a:lnTo>
                    <a:lnTo>
                      <a:pt x="3894859" y="2077258"/>
                    </a:lnTo>
                    <a:lnTo>
                      <a:pt x="0" y="20772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pic>
          <p:nvPicPr>
            <p:cNvPr id="113" name="Picture 7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92" y="1308"/>
              <a:ext cx="628" cy="442"/>
            </a:xfrm>
            <a:custGeom>
              <a:avLst/>
              <a:gdLst>
                <a:gd name="connsiteX0" fmla="*/ 60 w 953908"/>
                <a:gd name="connsiteY0" fmla="*/ -125 h 668072"/>
                <a:gd name="connsiteX1" fmla="*/ 953969 w 953908"/>
                <a:gd name="connsiteY1" fmla="*/ -125 h 668072"/>
                <a:gd name="connsiteX2" fmla="*/ 953969 w 953908"/>
                <a:gd name="connsiteY2" fmla="*/ 667948 h 668072"/>
                <a:gd name="connsiteX3" fmla="*/ 60 w 953908"/>
                <a:gd name="connsiteY3" fmla="*/ 667948 h 66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908" h="668072">
                  <a:moveTo>
                    <a:pt x="60" y="-125"/>
                  </a:moveTo>
                  <a:lnTo>
                    <a:pt x="953969" y="-125"/>
                  </a:lnTo>
                  <a:lnTo>
                    <a:pt x="953969" y="667948"/>
                  </a:lnTo>
                  <a:lnTo>
                    <a:pt x="60" y="667948"/>
                  </a:lnTo>
                  <a:close/>
                </a:path>
              </a:pathLst>
            </a:custGeom>
          </p:spPr>
        </p:pic>
        <p:sp>
          <p:nvSpPr>
            <p:cNvPr id="114" name="Freeform: Shape 77"/>
            <p:cNvSpPr/>
            <p:nvPr/>
          </p:nvSpPr>
          <p:spPr>
            <a:xfrm>
              <a:off x="4692" y="1301"/>
              <a:ext cx="628" cy="457"/>
            </a:xfrm>
            <a:custGeom>
              <a:avLst/>
              <a:gdLst>
                <a:gd name="connsiteX0" fmla="*/ 0 w 954240"/>
                <a:gd name="connsiteY0" fmla="*/ 0 h 690976"/>
                <a:gd name="connsiteX1" fmla="*/ 954240 w 954240"/>
                <a:gd name="connsiteY1" fmla="*/ 0 h 690976"/>
                <a:gd name="connsiteX2" fmla="*/ 954240 w 954240"/>
                <a:gd name="connsiteY2" fmla="*/ 690977 h 690976"/>
                <a:gd name="connsiteX3" fmla="*/ 0 w 954240"/>
                <a:gd name="connsiteY3" fmla="*/ 690977 h 690976"/>
                <a:gd name="connsiteX4" fmla="*/ 0 w 954240"/>
                <a:gd name="connsiteY4" fmla="*/ 0 h 690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240" h="690976">
                  <a:moveTo>
                    <a:pt x="0" y="0"/>
                  </a:moveTo>
                  <a:lnTo>
                    <a:pt x="954240" y="0"/>
                  </a:lnTo>
                  <a:lnTo>
                    <a:pt x="954240" y="690977"/>
                  </a:lnTo>
                  <a:lnTo>
                    <a:pt x="0" y="69097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161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grpSp>
          <p:nvGrpSpPr>
            <p:cNvPr id="115" name="Graphic 71"/>
            <p:cNvGrpSpPr/>
            <p:nvPr/>
          </p:nvGrpSpPr>
          <p:grpSpPr>
            <a:xfrm>
              <a:off x="4692" y="1761"/>
              <a:ext cx="628" cy="457"/>
              <a:chOff x="10091884" y="1604421"/>
              <a:chExt cx="954240" cy="690681"/>
            </a:xfrm>
            <a:noFill/>
          </p:grpSpPr>
          <p:pic>
            <p:nvPicPr>
              <p:cNvPr id="153" name="Picture 7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91992" y="1604421"/>
                <a:ext cx="953739" cy="690255"/>
              </a:xfrm>
              <a:custGeom>
                <a:avLst/>
                <a:gdLst>
                  <a:gd name="connsiteX0" fmla="*/ 14 w 953739"/>
                  <a:gd name="connsiteY0" fmla="*/ -111 h 690255"/>
                  <a:gd name="connsiteX1" fmla="*/ 953753 w 953739"/>
                  <a:gd name="connsiteY1" fmla="*/ -111 h 690255"/>
                  <a:gd name="connsiteX2" fmla="*/ 953753 w 953739"/>
                  <a:gd name="connsiteY2" fmla="*/ 690145 h 690255"/>
                  <a:gd name="connsiteX3" fmla="*/ 14 w 953739"/>
                  <a:gd name="connsiteY3" fmla="*/ 690145 h 690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3739" h="690255">
                    <a:moveTo>
                      <a:pt x="14" y="-111"/>
                    </a:moveTo>
                    <a:lnTo>
                      <a:pt x="953753" y="-111"/>
                    </a:lnTo>
                    <a:lnTo>
                      <a:pt x="953753" y="690145"/>
                    </a:lnTo>
                    <a:lnTo>
                      <a:pt x="14" y="690145"/>
                    </a:lnTo>
                    <a:close/>
                  </a:path>
                </a:pathLst>
              </a:custGeom>
            </p:spPr>
          </p:pic>
          <p:sp>
            <p:nvSpPr>
              <p:cNvPr id="154" name="Freeform: Shape 80"/>
              <p:cNvSpPr/>
              <p:nvPr/>
            </p:nvSpPr>
            <p:spPr>
              <a:xfrm>
                <a:off x="10091884" y="1604486"/>
                <a:ext cx="954240" cy="690616"/>
              </a:xfrm>
              <a:custGeom>
                <a:avLst/>
                <a:gdLst>
                  <a:gd name="connsiteX0" fmla="*/ 0 w 954240"/>
                  <a:gd name="connsiteY0" fmla="*/ 0 h 690616"/>
                  <a:gd name="connsiteX1" fmla="*/ 954240 w 954240"/>
                  <a:gd name="connsiteY1" fmla="*/ 0 h 690616"/>
                  <a:gd name="connsiteX2" fmla="*/ 954240 w 954240"/>
                  <a:gd name="connsiteY2" fmla="*/ 690616 h 690616"/>
                  <a:gd name="connsiteX3" fmla="*/ 0 w 954240"/>
                  <a:gd name="connsiteY3" fmla="*/ 690616 h 690616"/>
                  <a:gd name="connsiteX4" fmla="*/ 0 w 954240"/>
                  <a:gd name="connsiteY4" fmla="*/ 0 h 69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240" h="690616">
                    <a:moveTo>
                      <a:pt x="0" y="0"/>
                    </a:moveTo>
                    <a:lnTo>
                      <a:pt x="954240" y="0"/>
                    </a:lnTo>
                    <a:lnTo>
                      <a:pt x="954240" y="690616"/>
                    </a:lnTo>
                    <a:lnTo>
                      <a:pt x="0" y="6906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16" name="Graphic 71"/>
            <p:cNvGrpSpPr/>
            <p:nvPr/>
          </p:nvGrpSpPr>
          <p:grpSpPr>
            <a:xfrm>
              <a:off x="2127" y="2668"/>
              <a:ext cx="2564" cy="1374"/>
              <a:chOff x="6193707" y="2975981"/>
              <a:chExt cx="3895234" cy="2077257"/>
            </a:xfrm>
            <a:noFill/>
          </p:grpSpPr>
          <p:pic>
            <p:nvPicPr>
              <p:cNvPr id="151" name="Picture 8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93707" y="2976114"/>
                <a:ext cx="3895234" cy="2076940"/>
              </a:xfrm>
              <a:custGeom>
                <a:avLst/>
                <a:gdLst>
                  <a:gd name="connsiteX0" fmla="*/ 7 w 3895234"/>
                  <a:gd name="connsiteY0" fmla="*/ 0 h 2076940"/>
                  <a:gd name="connsiteX1" fmla="*/ 3895241 w 3895234"/>
                  <a:gd name="connsiteY1" fmla="*/ 0 h 2076940"/>
                  <a:gd name="connsiteX2" fmla="*/ 3895241 w 3895234"/>
                  <a:gd name="connsiteY2" fmla="*/ 2076940 h 2076940"/>
                  <a:gd name="connsiteX3" fmla="*/ 7 w 3895234"/>
                  <a:gd name="connsiteY3" fmla="*/ 2076940 h 2076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95234" h="2076940">
                    <a:moveTo>
                      <a:pt x="7" y="0"/>
                    </a:moveTo>
                    <a:lnTo>
                      <a:pt x="3895241" y="0"/>
                    </a:lnTo>
                    <a:lnTo>
                      <a:pt x="3895241" y="2076940"/>
                    </a:lnTo>
                    <a:lnTo>
                      <a:pt x="7" y="2076940"/>
                    </a:lnTo>
                    <a:close/>
                  </a:path>
                </a:pathLst>
              </a:custGeom>
            </p:spPr>
          </p:pic>
          <p:sp>
            <p:nvSpPr>
              <p:cNvPr id="152" name="Freeform: Shape 83"/>
              <p:cNvSpPr/>
              <p:nvPr/>
            </p:nvSpPr>
            <p:spPr>
              <a:xfrm>
                <a:off x="6193779" y="2975981"/>
                <a:ext cx="3894858" cy="2077257"/>
              </a:xfrm>
              <a:custGeom>
                <a:avLst/>
                <a:gdLst>
                  <a:gd name="connsiteX0" fmla="*/ 0 w 3894858"/>
                  <a:gd name="connsiteY0" fmla="*/ 0 h 2077257"/>
                  <a:gd name="connsiteX1" fmla="*/ 3894859 w 3894858"/>
                  <a:gd name="connsiteY1" fmla="*/ 0 h 2077257"/>
                  <a:gd name="connsiteX2" fmla="*/ 3894859 w 3894858"/>
                  <a:gd name="connsiteY2" fmla="*/ 2077258 h 2077257"/>
                  <a:gd name="connsiteX3" fmla="*/ 0 w 3894858"/>
                  <a:gd name="connsiteY3" fmla="*/ 2077258 h 2077257"/>
                  <a:gd name="connsiteX4" fmla="*/ 0 w 3894858"/>
                  <a:gd name="connsiteY4" fmla="*/ 0 h 2077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94858" h="2077257">
                    <a:moveTo>
                      <a:pt x="0" y="0"/>
                    </a:moveTo>
                    <a:lnTo>
                      <a:pt x="3894859" y="0"/>
                    </a:lnTo>
                    <a:lnTo>
                      <a:pt x="3894859" y="2077258"/>
                    </a:lnTo>
                    <a:lnTo>
                      <a:pt x="0" y="20772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17" name="Graphic 71"/>
            <p:cNvGrpSpPr/>
            <p:nvPr/>
          </p:nvGrpSpPr>
          <p:grpSpPr>
            <a:xfrm>
              <a:off x="4694" y="2669"/>
              <a:ext cx="628" cy="447"/>
              <a:chOff x="10094408" y="2977409"/>
              <a:chExt cx="954240" cy="675123"/>
            </a:xfrm>
            <a:noFill/>
          </p:grpSpPr>
          <p:pic>
            <p:nvPicPr>
              <p:cNvPr id="149" name="Picture 85"/>
              <p:cNvPicPr>
                <a:picLocks noChangeAspect="1"/>
              </p:cNvPicPr>
              <p:nvPr/>
            </p:nvPicPr>
            <p:blipFill rotWithShape="1">
              <a:blip r:embed="rId7"/>
              <a:srcRect r="17728" b="3383"/>
              <a:stretch>
                <a:fillRect/>
              </a:stretch>
            </p:blipFill>
            <p:spPr>
              <a:xfrm>
                <a:off x="10094481" y="2977409"/>
                <a:ext cx="947082" cy="667801"/>
              </a:xfrm>
              <a:custGeom>
                <a:avLst/>
                <a:gdLst>
                  <a:gd name="connsiteX0" fmla="*/ 41 w 1151147"/>
                  <a:gd name="connsiteY0" fmla="*/ -72 h 691189"/>
                  <a:gd name="connsiteX1" fmla="*/ 1151188 w 1151147"/>
                  <a:gd name="connsiteY1" fmla="*/ -72 h 691189"/>
                  <a:gd name="connsiteX2" fmla="*/ 1151188 w 1151147"/>
                  <a:gd name="connsiteY2" fmla="*/ 691117 h 691189"/>
                  <a:gd name="connsiteX3" fmla="*/ 41 w 1151147"/>
                  <a:gd name="connsiteY3" fmla="*/ 691117 h 691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1147" h="691189">
                    <a:moveTo>
                      <a:pt x="41" y="-72"/>
                    </a:moveTo>
                    <a:lnTo>
                      <a:pt x="1151188" y="-72"/>
                    </a:lnTo>
                    <a:lnTo>
                      <a:pt x="1151188" y="691117"/>
                    </a:lnTo>
                    <a:lnTo>
                      <a:pt x="41" y="691117"/>
                    </a:lnTo>
                    <a:close/>
                  </a:path>
                </a:pathLst>
              </a:custGeom>
            </p:spPr>
          </p:pic>
          <p:sp>
            <p:nvSpPr>
              <p:cNvPr id="150" name="Freeform: Shape 86"/>
              <p:cNvSpPr/>
              <p:nvPr/>
            </p:nvSpPr>
            <p:spPr>
              <a:xfrm>
                <a:off x="10094408" y="2992931"/>
                <a:ext cx="954240" cy="659601"/>
              </a:xfrm>
              <a:custGeom>
                <a:avLst/>
                <a:gdLst>
                  <a:gd name="connsiteX0" fmla="*/ 0 w 954240"/>
                  <a:gd name="connsiteY0" fmla="*/ 0 h 659601"/>
                  <a:gd name="connsiteX1" fmla="*/ 954241 w 954240"/>
                  <a:gd name="connsiteY1" fmla="*/ 0 h 659601"/>
                  <a:gd name="connsiteX2" fmla="*/ 954241 w 954240"/>
                  <a:gd name="connsiteY2" fmla="*/ 659602 h 659601"/>
                  <a:gd name="connsiteX3" fmla="*/ 0 w 954240"/>
                  <a:gd name="connsiteY3" fmla="*/ 659602 h 659601"/>
                  <a:gd name="connsiteX4" fmla="*/ 0 w 954240"/>
                  <a:gd name="connsiteY4" fmla="*/ 0 h 659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240" h="659601">
                    <a:moveTo>
                      <a:pt x="0" y="0"/>
                    </a:moveTo>
                    <a:lnTo>
                      <a:pt x="954241" y="0"/>
                    </a:lnTo>
                    <a:lnTo>
                      <a:pt x="954241" y="659602"/>
                    </a:lnTo>
                    <a:lnTo>
                      <a:pt x="0" y="65960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18" name="Graphic 71"/>
            <p:cNvGrpSpPr/>
            <p:nvPr/>
          </p:nvGrpSpPr>
          <p:grpSpPr>
            <a:xfrm>
              <a:off x="4694" y="3578"/>
              <a:ext cx="628" cy="457"/>
              <a:chOff x="10094480" y="4351443"/>
              <a:chExt cx="954168" cy="690753"/>
            </a:xfrm>
            <a:noFill/>
          </p:grpSpPr>
          <p:pic>
            <p:nvPicPr>
              <p:cNvPr id="147" name="Picture 8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94480" y="4351479"/>
                <a:ext cx="954060" cy="690717"/>
              </a:xfrm>
              <a:custGeom>
                <a:avLst/>
                <a:gdLst>
                  <a:gd name="connsiteX0" fmla="*/ 35 w 954060"/>
                  <a:gd name="connsiteY0" fmla="*/ -19 h 690717"/>
                  <a:gd name="connsiteX1" fmla="*/ 954095 w 954060"/>
                  <a:gd name="connsiteY1" fmla="*/ -19 h 690717"/>
                  <a:gd name="connsiteX2" fmla="*/ 954095 w 954060"/>
                  <a:gd name="connsiteY2" fmla="*/ 690698 h 690717"/>
                  <a:gd name="connsiteX3" fmla="*/ 35 w 954060"/>
                  <a:gd name="connsiteY3" fmla="*/ 690698 h 69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4060" h="690717">
                    <a:moveTo>
                      <a:pt x="35" y="-19"/>
                    </a:moveTo>
                    <a:lnTo>
                      <a:pt x="954095" y="-19"/>
                    </a:lnTo>
                    <a:lnTo>
                      <a:pt x="954095" y="690698"/>
                    </a:lnTo>
                    <a:lnTo>
                      <a:pt x="35" y="690698"/>
                    </a:lnTo>
                    <a:close/>
                  </a:path>
                </a:pathLst>
              </a:custGeom>
            </p:spPr>
          </p:pic>
          <p:sp>
            <p:nvSpPr>
              <p:cNvPr id="148" name="Freeform: Shape 89"/>
              <p:cNvSpPr/>
              <p:nvPr/>
            </p:nvSpPr>
            <p:spPr>
              <a:xfrm>
                <a:off x="10103064" y="4351443"/>
                <a:ext cx="945585" cy="690616"/>
              </a:xfrm>
              <a:custGeom>
                <a:avLst/>
                <a:gdLst>
                  <a:gd name="connsiteX0" fmla="*/ 0 w 945585"/>
                  <a:gd name="connsiteY0" fmla="*/ 0 h 690616"/>
                  <a:gd name="connsiteX1" fmla="*/ 945585 w 945585"/>
                  <a:gd name="connsiteY1" fmla="*/ 0 h 690616"/>
                  <a:gd name="connsiteX2" fmla="*/ 945585 w 945585"/>
                  <a:gd name="connsiteY2" fmla="*/ 690616 h 690616"/>
                  <a:gd name="connsiteX3" fmla="*/ 0 w 945585"/>
                  <a:gd name="connsiteY3" fmla="*/ 690616 h 690616"/>
                  <a:gd name="connsiteX4" fmla="*/ 0 w 945585"/>
                  <a:gd name="connsiteY4" fmla="*/ 0 h 69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5585" h="690616">
                    <a:moveTo>
                      <a:pt x="0" y="0"/>
                    </a:moveTo>
                    <a:lnTo>
                      <a:pt x="945585" y="0"/>
                    </a:lnTo>
                    <a:lnTo>
                      <a:pt x="945585" y="690616"/>
                    </a:lnTo>
                    <a:lnTo>
                      <a:pt x="0" y="6906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19" name="Graphic 71"/>
            <p:cNvGrpSpPr/>
            <p:nvPr/>
          </p:nvGrpSpPr>
          <p:grpSpPr>
            <a:xfrm>
              <a:off x="4690" y="2215"/>
              <a:ext cx="628" cy="457"/>
              <a:chOff x="10088530" y="2290330"/>
              <a:chExt cx="954240" cy="690717"/>
            </a:xfrm>
            <a:noFill/>
          </p:grpSpPr>
          <p:pic>
            <p:nvPicPr>
              <p:cNvPr id="145" name="Picture 9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088530" y="2290330"/>
                <a:ext cx="954240" cy="690717"/>
              </a:xfrm>
              <a:custGeom>
                <a:avLst/>
                <a:gdLst>
                  <a:gd name="connsiteX0" fmla="*/ 63 w 954240"/>
                  <a:gd name="connsiteY0" fmla="*/ -76 h 690717"/>
                  <a:gd name="connsiteX1" fmla="*/ 954303 w 954240"/>
                  <a:gd name="connsiteY1" fmla="*/ -76 h 690717"/>
                  <a:gd name="connsiteX2" fmla="*/ 954303 w 954240"/>
                  <a:gd name="connsiteY2" fmla="*/ 690641 h 690717"/>
                  <a:gd name="connsiteX3" fmla="*/ 63 w 954240"/>
                  <a:gd name="connsiteY3" fmla="*/ 690641 h 69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4240" h="690717">
                    <a:moveTo>
                      <a:pt x="63" y="-76"/>
                    </a:moveTo>
                    <a:lnTo>
                      <a:pt x="954303" y="-76"/>
                    </a:lnTo>
                    <a:lnTo>
                      <a:pt x="954303" y="690641"/>
                    </a:lnTo>
                    <a:lnTo>
                      <a:pt x="63" y="690641"/>
                    </a:lnTo>
                    <a:close/>
                  </a:path>
                </a:pathLst>
              </a:custGeom>
            </p:spPr>
          </p:pic>
          <p:sp>
            <p:nvSpPr>
              <p:cNvPr id="146" name="Freeform: Shape 92"/>
              <p:cNvSpPr/>
              <p:nvPr/>
            </p:nvSpPr>
            <p:spPr>
              <a:xfrm>
                <a:off x="10088638" y="2290413"/>
                <a:ext cx="953879" cy="690616"/>
              </a:xfrm>
              <a:custGeom>
                <a:avLst/>
                <a:gdLst>
                  <a:gd name="connsiteX0" fmla="*/ 0 w 953879"/>
                  <a:gd name="connsiteY0" fmla="*/ 0 h 690616"/>
                  <a:gd name="connsiteX1" fmla="*/ 953880 w 953879"/>
                  <a:gd name="connsiteY1" fmla="*/ 0 h 690616"/>
                  <a:gd name="connsiteX2" fmla="*/ 953880 w 953879"/>
                  <a:gd name="connsiteY2" fmla="*/ 690616 h 690616"/>
                  <a:gd name="connsiteX3" fmla="*/ 0 w 953879"/>
                  <a:gd name="connsiteY3" fmla="*/ 690616 h 690616"/>
                  <a:gd name="connsiteX4" fmla="*/ 0 w 953879"/>
                  <a:gd name="connsiteY4" fmla="*/ 0 h 69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3879" h="690616">
                    <a:moveTo>
                      <a:pt x="0" y="0"/>
                    </a:moveTo>
                    <a:lnTo>
                      <a:pt x="953880" y="0"/>
                    </a:lnTo>
                    <a:lnTo>
                      <a:pt x="953880" y="690616"/>
                    </a:lnTo>
                    <a:lnTo>
                      <a:pt x="0" y="6906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sp>
          <p:nvSpPr>
            <p:cNvPr id="120" name="TextBox 101"/>
            <p:cNvSpPr txBox="1"/>
            <p:nvPr/>
          </p:nvSpPr>
          <p:spPr>
            <a:xfrm>
              <a:off x="1657" y="931"/>
              <a:ext cx="2727" cy="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 dirty="0">
                  <a:ln w="9016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/>
                  <a:rtl val="0"/>
                </a:rPr>
                <a:t>WHO Grade IV Glioblastoma</a:t>
              </a:r>
            </a:p>
          </p:txBody>
        </p:sp>
        <p:sp>
          <p:nvSpPr>
            <p:cNvPr id="121" name="Freeform: Shape 102"/>
            <p:cNvSpPr/>
            <p:nvPr/>
          </p:nvSpPr>
          <p:spPr>
            <a:xfrm>
              <a:off x="5344" y="1270"/>
              <a:ext cx="358" cy="509"/>
            </a:xfrm>
            <a:custGeom>
              <a:avLst/>
              <a:gdLst>
                <a:gd name="connsiteX0" fmla="*/ 0 w 543837"/>
                <a:gd name="connsiteY0" fmla="*/ 0 h 769234"/>
                <a:gd name="connsiteX1" fmla="*/ 543837 w 543837"/>
                <a:gd name="connsiteY1" fmla="*/ 0 h 769234"/>
                <a:gd name="connsiteX2" fmla="*/ 543837 w 543837"/>
                <a:gd name="connsiteY2" fmla="*/ 769235 h 769234"/>
                <a:gd name="connsiteX3" fmla="*/ -1 w 543837"/>
                <a:gd name="connsiteY3" fmla="*/ 769235 h 76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837" h="769234">
                  <a:moveTo>
                    <a:pt x="0" y="0"/>
                  </a:moveTo>
                  <a:lnTo>
                    <a:pt x="543837" y="0"/>
                  </a:lnTo>
                  <a:lnTo>
                    <a:pt x="543837" y="769235"/>
                  </a:lnTo>
                  <a:lnTo>
                    <a:pt x="-1" y="769235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22" name="TextBox 103"/>
            <p:cNvSpPr txBox="1"/>
            <p:nvPr/>
          </p:nvSpPr>
          <p:spPr>
            <a:xfrm rot="16200000">
              <a:off x="5074" y="1281"/>
              <a:ext cx="760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Sox2</a:t>
              </a:r>
            </a:p>
          </p:txBody>
        </p:sp>
        <p:sp>
          <p:nvSpPr>
            <p:cNvPr id="123" name="Freeform: Shape 104"/>
            <p:cNvSpPr/>
            <p:nvPr/>
          </p:nvSpPr>
          <p:spPr>
            <a:xfrm>
              <a:off x="5344" y="1726"/>
              <a:ext cx="358" cy="509"/>
            </a:xfrm>
            <a:custGeom>
              <a:avLst/>
              <a:gdLst>
                <a:gd name="connsiteX0" fmla="*/ 0 w 543837"/>
                <a:gd name="connsiteY0" fmla="*/ 0 h 769234"/>
                <a:gd name="connsiteX1" fmla="*/ 543837 w 543837"/>
                <a:gd name="connsiteY1" fmla="*/ 0 h 769234"/>
                <a:gd name="connsiteX2" fmla="*/ 543837 w 543837"/>
                <a:gd name="connsiteY2" fmla="*/ 769235 h 769234"/>
                <a:gd name="connsiteX3" fmla="*/ -1 w 543837"/>
                <a:gd name="connsiteY3" fmla="*/ 769235 h 76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837" h="769234">
                  <a:moveTo>
                    <a:pt x="0" y="0"/>
                  </a:moveTo>
                  <a:lnTo>
                    <a:pt x="543837" y="0"/>
                  </a:lnTo>
                  <a:lnTo>
                    <a:pt x="543837" y="769235"/>
                  </a:lnTo>
                  <a:lnTo>
                    <a:pt x="-1" y="769235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24" name="TextBox 105"/>
            <p:cNvSpPr txBox="1"/>
            <p:nvPr/>
          </p:nvSpPr>
          <p:spPr>
            <a:xfrm rot="16200000">
              <a:off x="5100" y="1743"/>
              <a:ext cx="708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Ki67</a:t>
              </a:r>
            </a:p>
          </p:txBody>
        </p:sp>
        <p:sp>
          <p:nvSpPr>
            <p:cNvPr id="125" name="Freeform: Shape 106"/>
            <p:cNvSpPr/>
            <p:nvPr/>
          </p:nvSpPr>
          <p:spPr>
            <a:xfrm>
              <a:off x="5344" y="2219"/>
              <a:ext cx="320" cy="379"/>
            </a:xfrm>
            <a:custGeom>
              <a:avLst/>
              <a:gdLst>
                <a:gd name="connsiteX0" fmla="*/ 0 w 486857"/>
                <a:gd name="connsiteY0" fmla="*/ 0 h 573770"/>
                <a:gd name="connsiteX1" fmla="*/ 486857 w 486857"/>
                <a:gd name="connsiteY1" fmla="*/ 0 h 573770"/>
                <a:gd name="connsiteX2" fmla="*/ 486857 w 486857"/>
                <a:gd name="connsiteY2" fmla="*/ 573770 h 573770"/>
                <a:gd name="connsiteX3" fmla="*/ 0 w 486857"/>
                <a:gd name="connsiteY3" fmla="*/ 573770 h 57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6857" h="573770">
                  <a:moveTo>
                    <a:pt x="0" y="0"/>
                  </a:moveTo>
                  <a:lnTo>
                    <a:pt x="486857" y="0"/>
                  </a:lnTo>
                  <a:lnTo>
                    <a:pt x="486857" y="573770"/>
                  </a:lnTo>
                  <a:lnTo>
                    <a:pt x="0" y="573770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26" name="TextBox 107"/>
            <p:cNvSpPr txBox="1"/>
            <p:nvPr/>
          </p:nvSpPr>
          <p:spPr>
            <a:xfrm rot="16200000">
              <a:off x="5049" y="2174"/>
              <a:ext cx="810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CD31</a:t>
              </a:r>
            </a:p>
          </p:txBody>
        </p:sp>
        <p:grpSp>
          <p:nvGrpSpPr>
            <p:cNvPr id="127" name="Graphic 71"/>
            <p:cNvGrpSpPr/>
            <p:nvPr/>
          </p:nvGrpSpPr>
          <p:grpSpPr>
            <a:xfrm>
              <a:off x="4694" y="3119"/>
              <a:ext cx="628" cy="457"/>
              <a:chOff x="10094408" y="3656860"/>
              <a:chExt cx="954240" cy="690616"/>
            </a:xfrm>
            <a:noFill/>
          </p:grpSpPr>
          <p:pic>
            <p:nvPicPr>
              <p:cNvPr id="143" name="Picture 12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094480" y="3656885"/>
                <a:ext cx="954013" cy="690255"/>
              </a:xfrm>
              <a:custGeom>
                <a:avLst/>
                <a:gdLst>
                  <a:gd name="connsiteX0" fmla="*/ 39 w 954013"/>
                  <a:gd name="connsiteY0" fmla="*/ -54 h 690255"/>
                  <a:gd name="connsiteX1" fmla="*/ 954052 w 954013"/>
                  <a:gd name="connsiteY1" fmla="*/ -54 h 690255"/>
                  <a:gd name="connsiteX2" fmla="*/ 954052 w 954013"/>
                  <a:gd name="connsiteY2" fmla="*/ 690201 h 690255"/>
                  <a:gd name="connsiteX3" fmla="*/ 39 w 954013"/>
                  <a:gd name="connsiteY3" fmla="*/ 690201 h 690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4013" h="690255">
                    <a:moveTo>
                      <a:pt x="39" y="-54"/>
                    </a:moveTo>
                    <a:lnTo>
                      <a:pt x="954052" y="-54"/>
                    </a:lnTo>
                    <a:lnTo>
                      <a:pt x="954052" y="690201"/>
                    </a:lnTo>
                    <a:lnTo>
                      <a:pt x="39" y="690201"/>
                    </a:lnTo>
                    <a:close/>
                  </a:path>
                </a:pathLst>
              </a:custGeom>
            </p:spPr>
          </p:pic>
          <p:sp>
            <p:nvSpPr>
              <p:cNvPr id="144" name="Freeform: Shape 127"/>
              <p:cNvSpPr/>
              <p:nvPr/>
            </p:nvSpPr>
            <p:spPr>
              <a:xfrm>
                <a:off x="10094408" y="3656860"/>
                <a:ext cx="954240" cy="690616"/>
              </a:xfrm>
              <a:custGeom>
                <a:avLst/>
                <a:gdLst>
                  <a:gd name="connsiteX0" fmla="*/ 0 w 954240"/>
                  <a:gd name="connsiteY0" fmla="*/ 0 h 690616"/>
                  <a:gd name="connsiteX1" fmla="*/ 954241 w 954240"/>
                  <a:gd name="connsiteY1" fmla="*/ 0 h 690616"/>
                  <a:gd name="connsiteX2" fmla="*/ 954241 w 954240"/>
                  <a:gd name="connsiteY2" fmla="*/ 690616 h 690616"/>
                  <a:gd name="connsiteX3" fmla="*/ 0 w 954240"/>
                  <a:gd name="connsiteY3" fmla="*/ 690616 h 690616"/>
                  <a:gd name="connsiteX4" fmla="*/ 0 w 954240"/>
                  <a:gd name="connsiteY4" fmla="*/ 0 h 69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240" h="690616">
                    <a:moveTo>
                      <a:pt x="0" y="0"/>
                    </a:moveTo>
                    <a:lnTo>
                      <a:pt x="954241" y="0"/>
                    </a:lnTo>
                    <a:lnTo>
                      <a:pt x="954241" y="690616"/>
                    </a:lnTo>
                    <a:lnTo>
                      <a:pt x="0" y="6906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28" name="组合 127"/>
            <p:cNvGrpSpPr/>
            <p:nvPr/>
          </p:nvGrpSpPr>
          <p:grpSpPr>
            <a:xfrm rot="16200000">
              <a:off x="-211" y="1733"/>
              <a:ext cx="2753" cy="1875"/>
              <a:chOff x="163074" y="8057596"/>
              <a:chExt cx="1525442" cy="1036454"/>
            </a:xfrm>
          </p:grpSpPr>
          <p:sp>
            <p:nvSpPr>
              <p:cNvPr id="137" name="Freeform: Shape 93"/>
              <p:cNvSpPr/>
              <p:nvPr/>
            </p:nvSpPr>
            <p:spPr>
              <a:xfrm>
                <a:off x="175576" y="8729676"/>
                <a:ext cx="337155" cy="13183"/>
              </a:xfrm>
              <a:custGeom>
                <a:avLst/>
                <a:gdLst>
                  <a:gd name="connsiteX0" fmla="*/ 926832 w 926832"/>
                  <a:gd name="connsiteY0" fmla="*/ 0 h 36063"/>
                  <a:gd name="connsiteX1" fmla="*/ 0 w 926832"/>
                  <a:gd name="connsiteY1" fmla="*/ 0 h 36063"/>
                  <a:gd name="connsiteX2" fmla="*/ 0 w 926832"/>
                  <a:gd name="connsiteY2" fmla="*/ 0 h 36063"/>
                  <a:gd name="connsiteX3" fmla="*/ 926832 w 926832"/>
                  <a:gd name="connsiteY3" fmla="*/ 0 h 36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6832" h="36063">
                    <a:moveTo>
                      <a:pt x="92683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26832" y="0"/>
                    </a:lnTo>
                    <a:close/>
                  </a:path>
                </a:pathLst>
              </a:custGeom>
              <a:solidFill>
                <a:srgbClr val="FFFFFF"/>
              </a:solidFill>
              <a:ln w="3603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  <p:pic>
            <p:nvPicPr>
              <p:cNvPr id="138" name="Picture 94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3074" y="8057645"/>
                <a:ext cx="1525442" cy="1036405"/>
              </a:xfrm>
              <a:custGeom>
                <a:avLst/>
                <a:gdLst>
                  <a:gd name="connsiteX0" fmla="*/ -444 w 4193410"/>
                  <a:gd name="connsiteY0" fmla="*/ -333 h 2835154"/>
                  <a:gd name="connsiteX1" fmla="*/ 4192967 w 4193410"/>
                  <a:gd name="connsiteY1" fmla="*/ -333 h 2835154"/>
                  <a:gd name="connsiteX2" fmla="*/ 4192967 w 4193410"/>
                  <a:gd name="connsiteY2" fmla="*/ 2834822 h 2835154"/>
                  <a:gd name="connsiteX3" fmla="*/ -444 w 4193410"/>
                  <a:gd name="connsiteY3" fmla="*/ 2834822 h 283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93410" h="2835154">
                    <a:moveTo>
                      <a:pt x="-444" y="-333"/>
                    </a:moveTo>
                    <a:lnTo>
                      <a:pt x="4192967" y="-333"/>
                    </a:lnTo>
                    <a:lnTo>
                      <a:pt x="4192967" y="2834822"/>
                    </a:lnTo>
                    <a:lnTo>
                      <a:pt x="-444" y="2834822"/>
                    </a:lnTo>
                    <a:close/>
                  </a:path>
                </a:pathLst>
              </a:custGeom>
            </p:spPr>
          </p:pic>
          <p:sp>
            <p:nvSpPr>
              <p:cNvPr id="139" name="Freeform: Shape 95"/>
              <p:cNvSpPr/>
              <p:nvPr/>
            </p:nvSpPr>
            <p:spPr>
              <a:xfrm>
                <a:off x="163113" y="8057596"/>
                <a:ext cx="1525331" cy="1036332"/>
              </a:xfrm>
              <a:custGeom>
                <a:avLst/>
                <a:gdLst>
                  <a:gd name="connsiteX0" fmla="*/ 0 w 4193104"/>
                  <a:gd name="connsiteY0" fmla="*/ 0 h 2834952"/>
                  <a:gd name="connsiteX1" fmla="*/ 4193104 w 4193104"/>
                  <a:gd name="connsiteY1" fmla="*/ 0 h 2834952"/>
                  <a:gd name="connsiteX2" fmla="*/ 4193104 w 4193104"/>
                  <a:gd name="connsiteY2" fmla="*/ 2834953 h 2834952"/>
                  <a:gd name="connsiteX3" fmla="*/ 0 w 4193104"/>
                  <a:gd name="connsiteY3" fmla="*/ 2834953 h 2834952"/>
                  <a:gd name="connsiteX4" fmla="*/ 0 w 4193104"/>
                  <a:gd name="connsiteY4" fmla="*/ 0 h 283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3104" h="2834952">
                    <a:moveTo>
                      <a:pt x="0" y="0"/>
                    </a:moveTo>
                    <a:lnTo>
                      <a:pt x="4193104" y="0"/>
                    </a:lnTo>
                    <a:lnTo>
                      <a:pt x="4193104" y="2834953"/>
                    </a:lnTo>
                    <a:lnTo>
                      <a:pt x="0" y="28349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  <p:sp>
            <p:nvSpPr>
              <p:cNvPr id="140" name="Freeform: Shape 96"/>
              <p:cNvSpPr/>
              <p:nvPr/>
            </p:nvSpPr>
            <p:spPr>
              <a:xfrm>
                <a:off x="366849" y="8463639"/>
                <a:ext cx="70711" cy="60774"/>
              </a:xfrm>
              <a:custGeom>
                <a:avLst/>
                <a:gdLst>
                  <a:gd name="connsiteX0" fmla="*/ 0 w 194382"/>
                  <a:gd name="connsiteY0" fmla="*/ 109272 h 166252"/>
                  <a:gd name="connsiteX1" fmla="*/ 82225 w 194382"/>
                  <a:gd name="connsiteY1" fmla="*/ 0 h 166252"/>
                  <a:gd name="connsiteX2" fmla="*/ 194382 w 194382"/>
                  <a:gd name="connsiteY2" fmla="*/ 166253 h 166252"/>
                  <a:gd name="connsiteX3" fmla="*/ 0 w 194382"/>
                  <a:gd name="connsiteY3" fmla="*/ 109272 h 166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382" h="166252">
                    <a:moveTo>
                      <a:pt x="0" y="109272"/>
                    </a:moveTo>
                    <a:lnTo>
                      <a:pt x="82225" y="0"/>
                    </a:lnTo>
                    <a:lnTo>
                      <a:pt x="194382" y="166253"/>
                    </a:lnTo>
                    <a:lnTo>
                      <a:pt x="0" y="109272"/>
                    </a:lnTo>
                    <a:close/>
                  </a:path>
                </a:pathLst>
              </a:custGeom>
              <a:solidFill>
                <a:srgbClr val="000000"/>
              </a:solidFill>
              <a:ln w="36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  <p:sp>
            <p:nvSpPr>
              <p:cNvPr id="141" name="Freeform: Shape 97"/>
              <p:cNvSpPr/>
              <p:nvPr/>
            </p:nvSpPr>
            <p:spPr>
              <a:xfrm>
                <a:off x="567962" y="8647149"/>
                <a:ext cx="72941" cy="47327"/>
              </a:xfrm>
              <a:custGeom>
                <a:avLst/>
                <a:gdLst>
                  <a:gd name="connsiteX0" fmla="*/ 155794 w 200513"/>
                  <a:gd name="connsiteY0" fmla="*/ 0 h 129467"/>
                  <a:gd name="connsiteX1" fmla="*/ 200513 w 200513"/>
                  <a:gd name="connsiteY1" fmla="*/ 129468 h 129467"/>
                  <a:gd name="connsiteX2" fmla="*/ 0 w 200513"/>
                  <a:gd name="connsiteY2" fmla="*/ 129107 h 129467"/>
                  <a:gd name="connsiteX3" fmla="*/ 155794 w 200513"/>
                  <a:gd name="connsiteY3" fmla="*/ 0 h 12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513" h="129467">
                    <a:moveTo>
                      <a:pt x="155794" y="0"/>
                    </a:moveTo>
                    <a:lnTo>
                      <a:pt x="200513" y="129468"/>
                    </a:lnTo>
                    <a:lnTo>
                      <a:pt x="0" y="129107"/>
                    </a:lnTo>
                    <a:lnTo>
                      <a:pt x="1557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36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  <p:sp>
            <p:nvSpPr>
              <p:cNvPr id="142" name="Freeform: Shape 128"/>
              <p:cNvSpPr/>
              <p:nvPr/>
            </p:nvSpPr>
            <p:spPr>
              <a:xfrm rot="5400000">
                <a:off x="45980" y="8741507"/>
                <a:ext cx="337024" cy="13183"/>
              </a:xfrm>
              <a:custGeom>
                <a:avLst/>
                <a:gdLst>
                  <a:gd name="connsiteX0" fmla="*/ 926472 w 926471"/>
                  <a:gd name="connsiteY0" fmla="*/ 0 h 36063"/>
                  <a:gd name="connsiteX1" fmla="*/ 0 w 926471"/>
                  <a:gd name="connsiteY1" fmla="*/ 0 h 36063"/>
                  <a:gd name="connsiteX2" fmla="*/ 0 w 926471"/>
                  <a:gd name="connsiteY2" fmla="*/ 0 h 36063"/>
                  <a:gd name="connsiteX3" fmla="*/ 926472 w 926471"/>
                  <a:gd name="connsiteY3" fmla="*/ 0 h 36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6471" h="36063">
                    <a:moveTo>
                      <a:pt x="92647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26472" y="0"/>
                    </a:lnTo>
                    <a:close/>
                  </a:path>
                </a:pathLst>
              </a:custGeom>
              <a:solidFill>
                <a:srgbClr val="FFFFFF"/>
              </a:solidFill>
              <a:ln w="3603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sp>
          <p:nvSpPr>
            <p:cNvPr id="129" name="Freeform: Shape 129"/>
            <p:cNvSpPr/>
            <p:nvPr/>
          </p:nvSpPr>
          <p:spPr>
            <a:xfrm>
              <a:off x="2252" y="2553"/>
              <a:ext cx="610" cy="24"/>
            </a:xfrm>
            <a:custGeom>
              <a:avLst/>
              <a:gdLst>
                <a:gd name="connsiteX0" fmla="*/ 926832 w 926832"/>
                <a:gd name="connsiteY0" fmla="*/ 0 h 36063"/>
                <a:gd name="connsiteX1" fmla="*/ 0 w 926832"/>
                <a:gd name="connsiteY1" fmla="*/ 0 h 36063"/>
                <a:gd name="connsiteX2" fmla="*/ 0 w 926832"/>
                <a:gd name="connsiteY2" fmla="*/ 0 h 36063"/>
                <a:gd name="connsiteX3" fmla="*/ 926832 w 926832"/>
                <a:gd name="connsiteY3" fmla="*/ 0 h 3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832" h="36063">
                  <a:moveTo>
                    <a:pt x="92683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26832" y="0"/>
                  </a:lnTo>
                  <a:close/>
                </a:path>
              </a:pathLst>
            </a:custGeom>
            <a:solidFill>
              <a:srgbClr val="FFFFFF"/>
            </a:solidFill>
            <a:ln w="3603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0" name="Freeform: Shape 130"/>
            <p:cNvSpPr/>
            <p:nvPr/>
          </p:nvSpPr>
          <p:spPr>
            <a:xfrm>
              <a:off x="2239" y="3896"/>
              <a:ext cx="610" cy="24"/>
            </a:xfrm>
            <a:custGeom>
              <a:avLst/>
              <a:gdLst>
                <a:gd name="connsiteX0" fmla="*/ 926472 w 926471"/>
                <a:gd name="connsiteY0" fmla="*/ 0 h 36063"/>
                <a:gd name="connsiteX1" fmla="*/ 0 w 926471"/>
                <a:gd name="connsiteY1" fmla="*/ 0 h 36063"/>
                <a:gd name="connsiteX2" fmla="*/ 0 w 926471"/>
                <a:gd name="connsiteY2" fmla="*/ 0 h 36063"/>
                <a:gd name="connsiteX3" fmla="*/ 926472 w 926471"/>
                <a:gd name="connsiteY3" fmla="*/ 0 h 3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71" h="36063">
                  <a:moveTo>
                    <a:pt x="92647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26472" y="0"/>
                  </a:lnTo>
                  <a:close/>
                </a:path>
              </a:pathLst>
            </a:custGeom>
            <a:solidFill>
              <a:srgbClr val="FFFFFF"/>
            </a:solidFill>
            <a:ln w="3603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1" name="Freeform: Shape 131"/>
            <p:cNvSpPr/>
            <p:nvPr/>
          </p:nvSpPr>
          <p:spPr>
            <a:xfrm>
              <a:off x="5344" y="2667"/>
              <a:ext cx="358" cy="509"/>
            </a:xfrm>
            <a:custGeom>
              <a:avLst/>
              <a:gdLst>
                <a:gd name="connsiteX0" fmla="*/ 0 w 543837"/>
                <a:gd name="connsiteY0" fmla="*/ 0 h 769234"/>
                <a:gd name="connsiteX1" fmla="*/ 543837 w 543837"/>
                <a:gd name="connsiteY1" fmla="*/ 0 h 769234"/>
                <a:gd name="connsiteX2" fmla="*/ 543837 w 543837"/>
                <a:gd name="connsiteY2" fmla="*/ 769235 h 769234"/>
                <a:gd name="connsiteX3" fmla="*/ -1 w 543837"/>
                <a:gd name="connsiteY3" fmla="*/ 769235 h 76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837" h="769234">
                  <a:moveTo>
                    <a:pt x="0" y="0"/>
                  </a:moveTo>
                  <a:lnTo>
                    <a:pt x="543837" y="0"/>
                  </a:lnTo>
                  <a:lnTo>
                    <a:pt x="543837" y="769235"/>
                  </a:lnTo>
                  <a:lnTo>
                    <a:pt x="-1" y="769235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2" name="TextBox 132"/>
            <p:cNvSpPr txBox="1"/>
            <p:nvPr/>
          </p:nvSpPr>
          <p:spPr>
            <a:xfrm rot="16200000">
              <a:off x="5070" y="2682"/>
              <a:ext cx="760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 dirty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Sox2</a:t>
              </a:r>
            </a:p>
          </p:txBody>
        </p:sp>
        <p:sp>
          <p:nvSpPr>
            <p:cNvPr id="133" name="Freeform: Shape 133"/>
            <p:cNvSpPr/>
            <p:nvPr/>
          </p:nvSpPr>
          <p:spPr>
            <a:xfrm>
              <a:off x="5344" y="3123"/>
              <a:ext cx="358" cy="509"/>
            </a:xfrm>
            <a:custGeom>
              <a:avLst/>
              <a:gdLst>
                <a:gd name="connsiteX0" fmla="*/ 0 w 543837"/>
                <a:gd name="connsiteY0" fmla="*/ 0 h 769234"/>
                <a:gd name="connsiteX1" fmla="*/ 543837 w 543837"/>
                <a:gd name="connsiteY1" fmla="*/ 0 h 769234"/>
                <a:gd name="connsiteX2" fmla="*/ 543837 w 543837"/>
                <a:gd name="connsiteY2" fmla="*/ 769235 h 769234"/>
                <a:gd name="connsiteX3" fmla="*/ -1 w 543837"/>
                <a:gd name="connsiteY3" fmla="*/ 769235 h 76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837" h="769234">
                  <a:moveTo>
                    <a:pt x="0" y="0"/>
                  </a:moveTo>
                  <a:lnTo>
                    <a:pt x="543837" y="0"/>
                  </a:lnTo>
                  <a:lnTo>
                    <a:pt x="543837" y="769235"/>
                  </a:lnTo>
                  <a:lnTo>
                    <a:pt x="-1" y="769235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4" name="TextBox 134"/>
            <p:cNvSpPr txBox="1"/>
            <p:nvPr/>
          </p:nvSpPr>
          <p:spPr>
            <a:xfrm rot="16200000">
              <a:off x="5100" y="3140"/>
              <a:ext cx="708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Ki67</a:t>
              </a:r>
            </a:p>
          </p:txBody>
        </p:sp>
        <p:sp>
          <p:nvSpPr>
            <p:cNvPr id="135" name="Freeform: Shape 135"/>
            <p:cNvSpPr/>
            <p:nvPr/>
          </p:nvSpPr>
          <p:spPr>
            <a:xfrm>
              <a:off x="5344" y="3616"/>
              <a:ext cx="320" cy="379"/>
            </a:xfrm>
            <a:custGeom>
              <a:avLst/>
              <a:gdLst>
                <a:gd name="connsiteX0" fmla="*/ 0 w 486857"/>
                <a:gd name="connsiteY0" fmla="*/ 0 h 573770"/>
                <a:gd name="connsiteX1" fmla="*/ 486857 w 486857"/>
                <a:gd name="connsiteY1" fmla="*/ 0 h 573770"/>
                <a:gd name="connsiteX2" fmla="*/ 486857 w 486857"/>
                <a:gd name="connsiteY2" fmla="*/ 573771 h 573770"/>
                <a:gd name="connsiteX3" fmla="*/ 0 w 486857"/>
                <a:gd name="connsiteY3" fmla="*/ 573771 h 57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6857" h="573770">
                  <a:moveTo>
                    <a:pt x="0" y="0"/>
                  </a:moveTo>
                  <a:lnTo>
                    <a:pt x="486857" y="0"/>
                  </a:lnTo>
                  <a:lnTo>
                    <a:pt x="486857" y="573771"/>
                  </a:lnTo>
                  <a:lnTo>
                    <a:pt x="0" y="573771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6" name="TextBox 136"/>
            <p:cNvSpPr txBox="1"/>
            <p:nvPr/>
          </p:nvSpPr>
          <p:spPr>
            <a:xfrm rot="16200000">
              <a:off x="5049" y="3571"/>
              <a:ext cx="810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CD31</a:t>
              </a:r>
            </a:p>
          </p:txBody>
        </p:sp>
      </p:grpSp>
      <p:sp>
        <p:nvSpPr>
          <p:cNvPr id="3" name="文本框 7"/>
          <p:cNvSpPr txBox="1"/>
          <p:nvPr/>
        </p:nvSpPr>
        <p:spPr>
          <a:xfrm>
            <a:off x="114935" y="7554595"/>
            <a:ext cx="36322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</a:p>
        </p:txBody>
      </p:sp>
      <p:sp>
        <p:nvSpPr>
          <p:cNvPr id="10" name="TextBox 17"/>
          <p:cNvSpPr txBox="1"/>
          <p:nvPr/>
        </p:nvSpPr>
        <p:spPr>
          <a:xfrm>
            <a:off x="3125470" y="5111115"/>
            <a:ext cx="31813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25470" y="2641600"/>
            <a:ext cx="3295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55245" y="5092700"/>
            <a:ext cx="3295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295910" y="2893060"/>
            <a:ext cx="2854325" cy="2126615"/>
            <a:chOff x="466" y="4409"/>
            <a:chExt cx="4495" cy="3349"/>
          </a:xfrm>
        </p:grpSpPr>
        <p:graphicFrame>
          <p:nvGraphicFramePr>
            <p:cNvPr id="1032" name="对象 1031"/>
            <p:cNvGraphicFramePr/>
            <p:nvPr/>
          </p:nvGraphicFramePr>
          <p:xfrm>
            <a:off x="466" y="4595"/>
            <a:ext cx="4495" cy="3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5" r:id="rId12" imgW="3486150" imgH="2476500" progId="Prism6.Document">
                    <p:embed/>
                  </p:oleObj>
                </mc:Choice>
                <mc:Fallback>
                  <p:oleObj r:id="rId12" imgW="3486150" imgH="2476500" progId="Prism6.Document">
                    <p:embed/>
                    <p:pic>
                      <p:nvPicPr>
                        <p:cNvPr id="0" name="图片 12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66" y="4595"/>
                          <a:ext cx="4495" cy="31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4" name="直接连接符 33"/>
            <p:cNvCxnSpPr/>
            <p:nvPr/>
          </p:nvCxnSpPr>
          <p:spPr>
            <a:xfrm>
              <a:off x="2177" y="5226"/>
              <a:ext cx="1760" cy="0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37"/>
            <p:cNvSpPr txBox="1"/>
            <p:nvPr/>
          </p:nvSpPr>
          <p:spPr>
            <a:xfrm>
              <a:off x="2855" y="4857"/>
              <a:ext cx="544" cy="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i="1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01" name="文本框 200"/>
            <p:cNvSpPr txBox="1"/>
            <p:nvPr/>
          </p:nvSpPr>
          <p:spPr>
            <a:xfrm>
              <a:off x="1683" y="7335"/>
              <a:ext cx="999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Control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215" y="7335"/>
              <a:ext cx="1522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THIO 3mg/kg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537" y="4409"/>
              <a:ext cx="1114" cy="434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altLang="zh-CN" sz="12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U87MG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109595" y="2766695"/>
            <a:ext cx="3781425" cy="2336165"/>
            <a:chOff x="5410" y="4357"/>
            <a:chExt cx="5304" cy="3396"/>
          </a:xfrm>
        </p:grpSpPr>
        <p:graphicFrame>
          <p:nvGraphicFramePr>
            <p:cNvPr id="108" name="对象 107"/>
            <p:cNvGraphicFramePr/>
            <p:nvPr/>
          </p:nvGraphicFramePr>
          <p:xfrm>
            <a:off x="5410" y="4357"/>
            <a:ext cx="4889" cy="33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6" r:id="rId14" imgW="3752850" imgH="2438400" progId="Prism6.Document">
                    <p:embed/>
                  </p:oleObj>
                </mc:Choice>
                <mc:Fallback>
                  <p:oleObj r:id="rId14" imgW="3752850" imgH="2438400" progId="Prism6.Document">
                    <p:embed/>
                    <p:pic>
                      <p:nvPicPr>
                        <p:cNvPr id="0" name="图片 26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410" y="4357"/>
                          <a:ext cx="4889" cy="33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矩形 7"/>
            <p:cNvSpPr/>
            <p:nvPr/>
          </p:nvSpPr>
          <p:spPr>
            <a:xfrm>
              <a:off x="9711" y="7261"/>
              <a:ext cx="1003" cy="4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(Days)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805" y="5345"/>
              <a:ext cx="739" cy="367"/>
              <a:chOff x="13094" y="6758"/>
              <a:chExt cx="547" cy="350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13137" y="6762"/>
                <a:ext cx="0" cy="346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/>
              <p:cNvSpPr txBox="1"/>
              <p:nvPr/>
            </p:nvSpPr>
            <p:spPr>
              <a:xfrm>
                <a:off x="13094" y="6758"/>
                <a:ext cx="547" cy="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50" b="1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7680" y="4360"/>
              <a:ext cx="1114" cy="40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zh-CN" sz="12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U87MG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3205480" y="8220666"/>
            <a:ext cx="469265" cy="253020"/>
            <a:chOff x="13062" y="6736"/>
            <a:chExt cx="547" cy="380"/>
          </a:xfrm>
        </p:grpSpPr>
        <p:cxnSp>
          <p:nvCxnSpPr>
            <p:cNvPr id="111" name="直接连接符 110"/>
            <p:cNvCxnSpPr/>
            <p:nvPr/>
          </p:nvCxnSpPr>
          <p:spPr>
            <a:xfrm>
              <a:off x="13137" y="6762"/>
              <a:ext cx="0" cy="346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文本框 111"/>
            <p:cNvSpPr txBox="1"/>
            <p:nvPr/>
          </p:nvSpPr>
          <p:spPr>
            <a:xfrm>
              <a:off x="13062" y="6736"/>
              <a:ext cx="547" cy="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</p:grpSp>
      <p:graphicFrame>
        <p:nvGraphicFramePr>
          <p:cNvPr id="4" name="对象 3"/>
          <p:cNvGraphicFramePr/>
          <p:nvPr/>
        </p:nvGraphicFramePr>
        <p:xfrm>
          <a:off x="183515" y="7682865"/>
          <a:ext cx="3397885" cy="2147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r:id="rId16" imgW="3838575" imgH="2457450" progId="Prism6.Document">
                  <p:embed/>
                </p:oleObj>
              </mc:Choice>
              <mc:Fallback>
                <p:oleObj r:id="rId16" imgW="3838575" imgH="2457450" progId="Prism6.Document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83515" y="7682865"/>
                        <a:ext cx="3397885" cy="2147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/>
          <p:nvPr/>
        </p:nvSpPr>
        <p:spPr>
          <a:xfrm>
            <a:off x="3150235" y="9508490"/>
            <a:ext cx="63690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(Days)</a:t>
            </a:r>
          </a:p>
        </p:txBody>
      </p:sp>
      <p:sp>
        <p:nvSpPr>
          <p:cNvPr id="42" name="矩形 41"/>
          <p:cNvSpPr/>
          <p:nvPr/>
        </p:nvSpPr>
        <p:spPr>
          <a:xfrm>
            <a:off x="1650365" y="7672705"/>
            <a:ext cx="1002030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U251MG</a:t>
            </a:r>
          </a:p>
        </p:txBody>
      </p:sp>
      <p:graphicFrame>
        <p:nvGraphicFramePr>
          <p:cNvPr id="46" name="对象 45"/>
          <p:cNvGraphicFramePr/>
          <p:nvPr/>
        </p:nvGraphicFramePr>
        <p:xfrm>
          <a:off x="179070" y="5280660"/>
          <a:ext cx="3231515" cy="2290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r:id="rId18" imgW="3143250" imgH="2486025" progId="Prism6.Document">
                  <p:embed/>
                </p:oleObj>
              </mc:Choice>
              <mc:Fallback>
                <p:oleObj r:id="rId18" imgW="3143250" imgH="2486025" progId="Prism6.Document">
                  <p:embed/>
                  <p:pic>
                    <p:nvPicPr>
                      <p:cNvPr id="0" name="图片 46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79070" y="5280660"/>
                        <a:ext cx="3231515" cy="2290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文本框 47"/>
          <p:cNvSpPr txBox="1"/>
          <p:nvPr/>
        </p:nvSpPr>
        <p:spPr>
          <a:xfrm>
            <a:off x="1395095" y="5149850"/>
            <a:ext cx="8940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GBM PDX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3108325" y="5227955"/>
            <a:ext cx="3856990" cy="2316480"/>
            <a:chOff x="4895" y="8233"/>
            <a:chExt cx="6074" cy="3648"/>
          </a:xfrm>
        </p:grpSpPr>
        <p:grpSp>
          <p:nvGrpSpPr>
            <p:cNvPr id="53" name="组合 52"/>
            <p:cNvGrpSpPr/>
            <p:nvPr/>
          </p:nvGrpSpPr>
          <p:grpSpPr>
            <a:xfrm>
              <a:off x="4895" y="8233"/>
              <a:ext cx="6074" cy="3649"/>
              <a:chOff x="5229" y="8290"/>
              <a:chExt cx="6074" cy="3649"/>
            </a:xfrm>
          </p:grpSpPr>
          <p:graphicFrame>
            <p:nvGraphicFramePr>
              <p:cNvPr id="49" name="对象 48"/>
              <p:cNvGraphicFramePr/>
              <p:nvPr/>
            </p:nvGraphicFramePr>
            <p:xfrm>
              <a:off x="5229" y="8404"/>
              <a:ext cx="5606" cy="35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59" r:id="rId20" imgW="3752850" imgH="2438400" progId="Prism6.Document">
                      <p:embed/>
                    </p:oleObj>
                  </mc:Choice>
                  <mc:Fallback>
                    <p:oleObj r:id="rId20" imgW="3752850" imgH="2438400" progId="Prism6.Document">
                      <p:embed/>
                      <p:pic>
                        <p:nvPicPr>
                          <p:cNvPr id="0" name="图片 49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5229" y="8404"/>
                            <a:ext cx="5606" cy="353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" name="文本框 50"/>
              <p:cNvSpPr txBox="1"/>
              <p:nvPr/>
            </p:nvSpPr>
            <p:spPr>
              <a:xfrm>
                <a:off x="7445" y="8290"/>
                <a:ext cx="1408" cy="434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12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GBM PDX</a:t>
                </a: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10177" y="11415"/>
                <a:ext cx="1126" cy="4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(Days)</a:t>
                </a: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9916" y="9630"/>
              <a:ext cx="739" cy="398"/>
              <a:chOff x="13062" y="6736"/>
              <a:chExt cx="547" cy="380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13137" y="6762"/>
                <a:ext cx="0" cy="346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文本框 55"/>
              <p:cNvSpPr txBox="1"/>
              <p:nvPr/>
            </p:nvSpPr>
            <p:spPr>
              <a:xfrm>
                <a:off x="13062" y="6736"/>
                <a:ext cx="547" cy="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b="1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</p:grp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147*253"/>
  <p:tag name="TABLE_ENDDRAG_RECT" val="315*296*147*253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165</Words>
  <Application>Microsoft Office PowerPoint</Application>
  <PresentationFormat>A4 Paper (210x297 mm)</PresentationFormat>
  <Paragraphs>121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Office Theme</vt:lpstr>
      <vt:lpstr>Prism6.Document</vt:lpstr>
      <vt:lpstr>PowerPoint Presentation</vt:lpstr>
      <vt:lpstr>PowerPoint Presentation</vt:lpstr>
    </vt:vector>
  </TitlesOfParts>
  <Company>Duke University School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Shengnan Yu</dc:creator>
  <cp:lastModifiedBy>Microsoft account</cp:lastModifiedBy>
  <cp:revision>292</cp:revision>
  <dcterms:created xsi:type="dcterms:W3CDTF">2020-09-23T14:57:00Z</dcterms:created>
  <dcterms:modified xsi:type="dcterms:W3CDTF">2021-09-22T19:43:27Z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2052-11.1.0.10503</vt:lpwstr>
  </property>
  <property fmtid="{D5CDD505-2E9C-101B-9397-08002B2CF9AE}" pid="3" name="ICV">
    <vt:lpwstr>2A27C3A5E90D4870A27D97AEF3262241</vt:lpwstr>
  </property>
</Properties>
</file>