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charts/chart1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2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3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4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6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Ex3.xml" ContentType="application/vnd.ms-office.chartex+xml"/>
  <Override PartName="/ppt/charts/style9.xml" ContentType="application/vnd.ms-office.chartstyle+xml"/>
  <Override PartName="/ppt/charts/colors9.xml" ContentType="application/vnd.ms-office.chartcolorstyle+xml"/>
  <Override PartName="/ppt/charts/chart7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7" r:id="rId2"/>
    <p:sldId id="296" r:id="rId3"/>
    <p:sldId id="297" r:id="rId4"/>
    <p:sldId id="278" r:id="rId5"/>
    <p:sldId id="273" r:id="rId6"/>
    <p:sldId id="279" r:id="rId7"/>
  </p:sldIdLst>
  <p:sldSz cx="6858000" cy="9906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1FF"/>
    <a:srgbClr val="FF46E3"/>
    <a:srgbClr val="6AFFF1"/>
    <a:srgbClr val="88FA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58" autoAdjust="0"/>
    <p:restoredTop sz="81556" autoAdjust="0"/>
  </p:normalViewPr>
  <p:slideViewPr>
    <p:cSldViewPr snapToGrid="0" snapToObjects="1">
      <p:cViewPr>
        <p:scale>
          <a:sx n="65" d="100"/>
          <a:sy n="65" d="100"/>
        </p:scale>
        <p:origin x="2208" y="17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oikawakazusato/Desktop/&#35542;&#25991;&#65297;(&#30740;&#31350;&#65297;&#65289;Pathway%20of%20the%20PD%20complex%20to%20the%20chloroplast/Figures/Fig.2-/Fig.2A/Graph-type2/FM-6h-1+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oikawakazusato/Desktop/&#35542;&#25991;&#65297;(&#30740;&#31350;&#65297;&#65289;Pathway%20of%20the%20PD%20complex%20to%20the%20chloroplast/Figures/Fig.2-/Fig.2A/Graph-type2/FM-3h-1+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oikawakazusato/Desktop/&#35542;&#25991;&#65297;(&#30740;&#31350;&#65297;&#65289;Pathway%20of%20the%20PD%20complex%20to%20the%20chloroplast/Figures/Fig.2-/Fig.2A/Graph-type2/FM-1h-1+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oikawakazusato/Desktop/&#35542;&#25991;&#65297;(&#30740;&#31350;&#65297;&#65289;Pathway%20of%20the%20PD%20complex%20to%20the%20chloroplast/Figures/Fig.2-/Fig.2A/Graph-type2/FM-12h-1+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oikawakazusato/Desktop/&#35542;&#25991;&#65297;(&#30740;&#31350;&#65297;&#65289;Pathway%20of%20the%20PD%20complex%20to%20the%20chloroplast/Figures/Fig.2-/Fig.2E/Quanti-total-1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oikawakazusato/Desktop/&#35542;&#25991;&#65297;(&#30740;&#31350;&#65297;&#65289;Pathway%20of%20the%20PD%20complex%20to%20the%20chloroplast/Figures/Fig.2-/Fig.2E/Quanti-total-1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oikawakazusato/Desktop/&#35542;&#25991;&#65297;(&#30740;&#31350;&#65297;&#65289;Pathway%20of%20the%20PD%20complex%20to%20the%20chloroplast/Figures/Fig.2-/Fig.2E/Quanti-total-1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/Users/oikawakazusato/Desktop/Frontier%20review%2021-09-26/21-09-27%20Revised/Additional%20Ex/PD%20complex-Wort%20a2-BFA-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/Volumes/ok%20back%20up%201/004.Manuscript/&#35542;&#25991;&#65297;(&#30740;&#31350;&#65297;&#65289;Pathway%20of%20the%20PD%20complex%20to%20the%20chloroplast/Figures/sFig.2/Fig.2-/Fig.2A/Graph-type2/total.xlsx" TargetMode="External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oleObject" Target="file:////Volumes/ok%20back%20up%201/004.Manuscript/&#35542;&#25991;&#65297;(&#30740;&#31350;&#65297;&#65289;Pathway%20of%20the%20PD%20complex%20to%20the%20chloroplast/Figures/sFig.2/Fig.2-/Fig.2E/Quanti-total-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06038961038962"/>
          <c:y val="4.5331746031746029E-2"/>
          <c:w val="0.81062272727272733"/>
          <c:h val="0.81436049382716047"/>
        </c:manualLayout>
      </c:layout>
      <c:scatterChart>
        <c:scatterStyle val="lineMarker"/>
        <c:varyColors val="0"/>
        <c:ser>
          <c:idx val="0"/>
          <c:order val="0"/>
          <c:tx>
            <c:strRef>
              <c:f>'Calco-1h-1'!$C$1</c:f>
              <c:strCache>
                <c:ptCount val="1"/>
                <c:pt idx="0">
                  <c:v>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'Calco-1h-1'!$B$2:$B$20</c:f>
              <c:numCache>
                <c:formatCode>General</c:formatCode>
                <c:ptCount val="19"/>
                <c:pt idx="0">
                  <c:v>23</c:v>
                </c:pt>
                <c:pt idx="1">
                  <c:v>30</c:v>
                </c:pt>
                <c:pt idx="2">
                  <c:v>30</c:v>
                </c:pt>
                <c:pt idx="3">
                  <c:v>26</c:v>
                </c:pt>
                <c:pt idx="4">
                  <c:v>17</c:v>
                </c:pt>
                <c:pt idx="5">
                  <c:v>32</c:v>
                </c:pt>
                <c:pt idx="6">
                  <c:v>13</c:v>
                </c:pt>
                <c:pt idx="7">
                  <c:v>27</c:v>
                </c:pt>
                <c:pt idx="8">
                  <c:v>15</c:v>
                </c:pt>
                <c:pt idx="9">
                  <c:v>19</c:v>
                </c:pt>
                <c:pt idx="10">
                  <c:v>20</c:v>
                </c:pt>
                <c:pt idx="11">
                  <c:v>19</c:v>
                </c:pt>
                <c:pt idx="12">
                  <c:v>15</c:v>
                </c:pt>
                <c:pt idx="13">
                  <c:v>10</c:v>
                </c:pt>
                <c:pt idx="14">
                  <c:v>6</c:v>
                </c:pt>
                <c:pt idx="15">
                  <c:v>39</c:v>
                </c:pt>
                <c:pt idx="16">
                  <c:v>15</c:v>
                </c:pt>
                <c:pt idx="17" formatCode="0.00">
                  <c:v>20.941176470588236</c:v>
                </c:pt>
                <c:pt idx="18" formatCode="0.00">
                  <c:v>8.7140015796080608</c:v>
                </c:pt>
              </c:numCache>
            </c:numRef>
          </c:xVal>
          <c:yVal>
            <c:numRef>
              <c:f>'Calco-1h-1'!$C$2:$C$20</c:f>
              <c:numCache>
                <c:formatCode>General</c:formatCode>
                <c:ptCount val="19"/>
                <c:pt idx="0">
                  <c:v>12</c:v>
                </c:pt>
                <c:pt idx="1">
                  <c:v>26</c:v>
                </c:pt>
                <c:pt idx="2">
                  <c:v>19</c:v>
                </c:pt>
                <c:pt idx="3">
                  <c:v>23</c:v>
                </c:pt>
                <c:pt idx="4">
                  <c:v>12</c:v>
                </c:pt>
                <c:pt idx="5">
                  <c:v>28</c:v>
                </c:pt>
                <c:pt idx="6">
                  <c:v>12</c:v>
                </c:pt>
                <c:pt idx="7">
                  <c:v>18</c:v>
                </c:pt>
                <c:pt idx="8">
                  <c:v>6</c:v>
                </c:pt>
                <c:pt idx="9">
                  <c:v>8</c:v>
                </c:pt>
                <c:pt idx="10">
                  <c:v>6</c:v>
                </c:pt>
                <c:pt idx="11">
                  <c:v>14</c:v>
                </c:pt>
                <c:pt idx="12">
                  <c:v>8</c:v>
                </c:pt>
                <c:pt idx="13">
                  <c:v>8</c:v>
                </c:pt>
                <c:pt idx="14">
                  <c:v>3</c:v>
                </c:pt>
                <c:pt idx="15">
                  <c:v>21</c:v>
                </c:pt>
                <c:pt idx="16">
                  <c:v>8</c:v>
                </c:pt>
                <c:pt idx="17" formatCode="0.00">
                  <c:v>13.647058823529411</c:v>
                </c:pt>
                <c:pt idx="18" formatCode="0.00">
                  <c:v>7.5576217859074912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BC8-8847-BC9E-10F04228E2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056319"/>
        <c:axId val="163057247"/>
      </c:scatterChart>
      <c:valAx>
        <c:axId val="163056319"/>
        <c:scaling>
          <c:orientation val="minMax"/>
          <c:max val="40"/>
        </c:scaling>
        <c:delete val="0"/>
        <c:axPos val="b"/>
        <c:majorGridlines>
          <c:spPr>
            <a:ln w="6350" cap="flat" cmpd="sng" algn="ctr">
              <a:noFill/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163057247"/>
        <c:crosses val="autoZero"/>
        <c:crossBetween val="midCat"/>
      </c:valAx>
      <c:valAx>
        <c:axId val="163057247"/>
        <c:scaling>
          <c:orientation val="minMax"/>
        </c:scaling>
        <c:delete val="0"/>
        <c:axPos val="l"/>
        <c:majorGridlines>
          <c:spPr>
            <a:ln w="6350" cap="flat" cmpd="sng" algn="ctr">
              <a:noFill/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163056319"/>
        <c:crosses val="autoZero"/>
        <c:crossBetween val="midCat"/>
        <c:majorUnit val="5"/>
      </c:valAx>
      <c:spPr>
        <a:noFill/>
        <a:ln w="1905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Helvetica" pitchFamily="2" charset="0"/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64393939393939"/>
          <c:y val="4.303888888888889E-2"/>
          <c:w val="0.81062272727272733"/>
          <c:h val="0.81436049382716047"/>
        </c:manualLayout>
      </c:layout>
      <c:scatterChart>
        <c:scatterStyle val="lineMarker"/>
        <c:varyColors val="0"/>
        <c:ser>
          <c:idx val="0"/>
          <c:order val="0"/>
          <c:tx>
            <c:strRef>
              <c:f>'Calco-1h-1'!$C$1</c:f>
              <c:strCache>
                <c:ptCount val="1"/>
                <c:pt idx="0">
                  <c:v>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6350">
                <a:solidFill>
                  <a:schemeClr val="accent1"/>
                </a:solidFill>
              </a:ln>
              <a:effectLst/>
            </c:spPr>
          </c:marker>
          <c:xVal>
            <c:numRef>
              <c:f>'Calco-1h-1'!$B$2:$B$33</c:f>
              <c:numCache>
                <c:formatCode>General</c:formatCode>
                <c:ptCount val="32"/>
                <c:pt idx="0">
                  <c:v>25</c:v>
                </c:pt>
                <c:pt idx="1">
                  <c:v>25</c:v>
                </c:pt>
                <c:pt idx="2">
                  <c:v>24</c:v>
                </c:pt>
                <c:pt idx="3">
                  <c:v>5</c:v>
                </c:pt>
                <c:pt idx="4">
                  <c:v>8</c:v>
                </c:pt>
                <c:pt idx="5">
                  <c:v>11</c:v>
                </c:pt>
                <c:pt idx="6">
                  <c:v>6</c:v>
                </c:pt>
                <c:pt idx="7">
                  <c:v>13</c:v>
                </c:pt>
                <c:pt idx="8">
                  <c:v>12</c:v>
                </c:pt>
                <c:pt idx="9">
                  <c:v>5</c:v>
                </c:pt>
                <c:pt idx="10">
                  <c:v>14</c:v>
                </c:pt>
                <c:pt idx="11">
                  <c:v>14</c:v>
                </c:pt>
                <c:pt idx="12">
                  <c:v>13</c:v>
                </c:pt>
                <c:pt idx="13">
                  <c:v>7</c:v>
                </c:pt>
                <c:pt idx="14">
                  <c:v>7</c:v>
                </c:pt>
                <c:pt idx="15">
                  <c:v>16</c:v>
                </c:pt>
                <c:pt idx="16">
                  <c:v>32</c:v>
                </c:pt>
                <c:pt idx="17">
                  <c:v>24</c:v>
                </c:pt>
                <c:pt idx="18">
                  <c:v>17</c:v>
                </c:pt>
                <c:pt idx="19">
                  <c:v>12</c:v>
                </c:pt>
                <c:pt idx="20">
                  <c:v>14</c:v>
                </c:pt>
                <c:pt idx="21">
                  <c:v>14</c:v>
                </c:pt>
                <c:pt idx="22">
                  <c:v>18</c:v>
                </c:pt>
                <c:pt idx="23">
                  <c:v>12</c:v>
                </c:pt>
                <c:pt idx="24">
                  <c:v>21</c:v>
                </c:pt>
                <c:pt idx="25">
                  <c:v>5</c:v>
                </c:pt>
                <c:pt idx="26">
                  <c:v>13</c:v>
                </c:pt>
                <c:pt idx="27">
                  <c:v>14</c:v>
                </c:pt>
                <c:pt idx="28">
                  <c:v>6</c:v>
                </c:pt>
                <c:pt idx="29">
                  <c:v>11</c:v>
                </c:pt>
                <c:pt idx="30">
                  <c:v>13</c:v>
                </c:pt>
                <c:pt idx="31">
                  <c:v>12</c:v>
                </c:pt>
              </c:numCache>
            </c:numRef>
          </c:xVal>
          <c:yVal>
            <c:numRef>
              <c:f>'Calco-1h-1'!$C$2:$C$33</c:f>
              <c:numCache>
                <c:formatCode>General</c:formatCode>
                <c:ptCount val="32"/>
                <c:pt idx="0">
                  <c:v>9</c:v>
                </c:pt>
                <c:pt idx="1">
                  <c:v>11</c:v>
                </c:pt>
                <c:pt idx="2">
                  <c:v>10</c:v>
                </c:pt>
                <c:pt idx="3">
                  <c:v>3</c:v>
                </c:pt>
                <c:pt idx="4">
                  <c:v>5</c:v>
                </c:pt>
                <c:pt idx="5">
                  <c:v>6</c:v>
                </c:pt>
                <c:pt idx="6">
                  <c:v>3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6</c:v>
                </c:pt>
                <c:pt idx="11">
                  <c:v>4</c:v>
                </c:pt>
                <c:pt idx="12">
                  <c:v>7</c:v>
                </c:pt>
                <c:pt idx="13">
                  <c:v>5</c:v>
                </c:pt>
                <c:pt idx="14">
                  <c:v>5</c:v>
                </c:pt>
                <c:pt idx="15">
                  <c:v>8</c:v>
                </c:pt>
                <c:pt idx="16">
                  <c:v>17</c:v>
                </c:pt>
                <c:pt idx="17">
                  <c:v>13</c:v>
                </c:pt>
                <c:pt idx="18">
                  <c:v>10</c:v>
                </c:pt>
                <c:pt idx="19">
                  <c:v>7</c:v>
                </c:pt>
                <c:pt idx="20">
                  <c:v>7</c:v>
                </c:pt>
                <c:pt idx="21">
                  <c:v>10</c:v>
                </c:pt>
                <c:pt idx="22">
                  <c:v>11</c:v>
                </c:pt>
                <c:pt idx="23">
                  <c:v>10</c:v>
                </c:pt>
                <c:pt idx="24">
                  <c:v>10</c:v>
                </c:pt>
                <c:pt idx="25">
                  <c:v>3</c:v>
                </c:pt>
                <c:pt idx="26">
                  <c:v>10</c:v>
                </c:pt>
                <c:pt idx="27">
                  <c:v>11</c:v>
                </c:pt>
                <c:pt idx="28">
                  <c:v>3</c:v>
                </c:pt>
                <c:pt idx="29">
                  <c:v>7</c:v>
                </c:pt>
                <c:pt idx="30">
                  <c:v>8</c:v>
                </c:pt>
                <c:pt idx="31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6FF-8148-8D56-5C4DCFFBF3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056319"/>
        <c:axId val="163057247"/>
      </c:scatterChart>
      <c:valAx>
        <c:axId val="163056319"/>
        <c:scaling>
          <c:orientation val="minMax"/>
        </c:scaling>
        <c:delete val="0"/>
        <c:axPos val="b"/>
        <c:majorGridlines>
          <c:spPr>
            <a:ln w="6350" cap="flat" cmpd="sng" algn="ctr">
              <a:noFill/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163057247"/>
        <c:crosses val="autoZero"/>
        <c:crossBetween val="midCat"/>
      </c:valAx>
      <c:valAx>
        <c:axId val="163057247"/>
        <c:scaling>
          <c:orientation val="minMax"/>
          <c:max val="30"/>
        </c:scaling>
        <c:delete val="0"/>
        <c:axPos val="l"/>
        <c:majorGridlines>
          <c:spPr>
            <a:ln w="6350" cap="flat" cmpd="sng" algn="ctr">
              <a:noFill/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163056319"/>
        <c:crosses val="autoZero"/>
        <c:crossBetween val="midCat"/>
        <c:majorUnit val="5"/>
      </c:valAx>
      <c:spPr>
        <a:noFill/>
        <a:ln w="1905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latin typeface="Helvetica" pitchFamily="2" charset="0"/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64393939393939"/>
          <c:y val="4.303888888888889E-2"/>
          <c:w val="0.81062272727272733"/>
          <c:h val="0.81436049382716047"/>
        </c:manualLayout>
      </c:layout>
      <c:scatterChart>
        <c:scatterStyle val="lineMarker"/>
        <c:varyColors val="0"/>
        <c:ser>
          <c:idx val="0"/>
          <c:order val="0"/>
          <c:tx>
            <c:strRef>
              <c:f>'Calco-1h-1'!$C$1</c:f>
              <c:strCache>
                <c:ptCount val="1"/>
                <c:pt idx="0">
                  <c:v>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'Calco-1h-1'!$B$2:$B$13</c:f>
              <c:numCache>
                <c:formatCode>General</c:formatCode>
                <c:ptCount val="12"/>
                <c:pt idx="0">
                  <c:v>27</c:v>
                </c:pt>
                <c:pt idx="1">
                  <c:v>20</c:v>
                </c:pt>
                <c:pt idx="2">
                  <c:v>22</c:v>
                </c:pt>
                <c:pt idx="3">
                  <c:v>17</c:v>
                </c:pt>
                <c:pt idx="4">
                  <c:v>21</c:v>
                </c:pt>
                <c:pt idx="5">
                  <c:v>16</c:v>
                </c:pt>
                <c:pt idx="6">
                  <c:v>27</c:v>
                </c:pt>
                <c:pt idx="7">
                  <c:v>20</c:v>
                </c:pt>
                <c:pt idx="8">
                  <c:v>22</c:v>
                </c:pt>
                <c:pt idx="9">
                  <c:v>17</c:v>
                </c:pt>
                <c:pt idx="10">
                  <c:v>21</c:v>
                </c:pt>
                <c:pt idx="11">
                  <c:v>16</c:v>
                </c:pt>
              </c:numCache>
            </c:numRef>
          </c:xVal>
          <c:yVal>
            <c:numRef>
              <c:f>'Calco-1h-1'!$C$2:$C$13</c:f>
              <c:numCache>
                <c:formatCode>General</c:formatCode>
                <c:ptCount val="12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6</c:v>
                </c:pt>
                <c:pt idx="7">
                  <c:v>1</c:v>
                </c:pt>
                <c:pt idx="8">
                  <c:v>3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6B2-8A44-BDF4-ED3322A58C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056319"/>
        <c:axId val="163057247"/>
      </c:scatterChart>
      <c:valAx>
        <c:axId val="163056319"/>
        <c:scaling>
          <c:orientation val="minMax"/>
        </c:scaling>
        <c:delete val="0"/>
        <c:axPos val="b"/>
        <c:majorGridlines>
          <c:spPr>
            <a:ln w="6350" cap="flat" cmpd="sng" algn="ctr">
              <a:noFill/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163057247"/>
        <c:crosses val="autoZero"/>
        <c:crossBetween val="midCat"/>
      </c:valAx>
      <c:valAx>
        <c:axId val="163057247"/>
        <c:scaling>
          <c:orientation val="minMax"/>
          <c:max val="30"/>
          <c:min val="0"/>
        </c:scaling>
        <c:delete val="0"/>
        <c:axPos val="l"/>
        <c:majorGridlines>
          <c:spPr>
            <a:ln w="6350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163056319"/>
        <c:crosses val="autoZero"/>
        <c:crossBetween val="midCat"/>
        <c:majorUnit val="5"/>
      </c:valAx>
      <c:spPr>
        <a:noFill/>
        <a:ln w="1905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06038961038962"/>
          <c:y val="4.5331746031746029E-2"/>
          <c:w val="0.81062272727272733"/>
          <c:h val="0.81436049382716047"/>
        </c:manualLayout>
      </c:layout>
      <c:scatterChart>
        <c:scatterStyle val="lineMarker"/>
        <c:varyColors val="0"/>
        <c:ser>
          <c:idx val="0"/>
          <c:order val="0"/>
          <c:tx>
            <c:strRef>
              <c:f>'Calco-1h-1'!$C$1</c:f>
              <c:strCache>
                <c:ptCount val="1"/>
                <c:pt idx="0">
                  <c:v>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6350">
                <a:solidFill>
                  <a:schemeClr val="accent1"/>
                </a:solidFill>
              </a:ln>
              <a:effectLst/>
            </c:spPr>
          </c:marker>
          <c:xVal>
            <c:numRef>
              <c:f>'Calco-1h-1'!$B$2:$B$22</c:f>
              <c:numCache>
                <c:formatCode>General</c:formatCode>
                <c:ptCount val="21"/>
                <c:pt idx="0">
                  <c:v>17</c:v>
                </c:pt>
                <c:pt idx="1">
                  <c:v>8</c:v>
                </c:pt>
                <c:pt idx="2">
                  <c:v>15</c:v>
                </c:pt>
                <c:pt idx="3">
                  <c:v>12</c:v>
                </c:pt>
                <c:pt idx="4">
                  <c:v>17</c:v>
                </c:pt>
                <c:pt idx="5">
                  <c:v>15</c:v>
                </c:pt>
                <c:pt idx="6">
                  <c:v>10</c:v>
                </c:pt>
                <c:pt idx="7">
                  <c:v>24</c:v>
                </c:pt>
                <c:pt idx="8">
                  <c:v>11</c:v>
                </c:pt>
                <c:pt idx="9">
                  <c:v>10</c:v>
                </c:pt>
                <c:pt idx="10">
                  <c:v>29</c:v>
                </c:pt>
                <c:pt idx="11">
                  <c:v>35</c:v>
                </c:pt>
                <c:pt idx="12">
                  <c:v>11</c:v>
                </c:pt>
                <c:pt idx="13">
                  <c:v>23</c:v>
                </c:pt>
                <c:pt idx="14">
                  <c:v>14</c:v>
                </c:pt>
                <c:pt idx="15">
                  <c:v>7</c:v>
                </c:pt>
                <c:pt idx="16">
                  <c:v>26</c:v>
                </c:pt>
                <c:pt idx="17" formatCode="0">
                  <c:v>8</c:v>
                </c:pt>
                <c:pt idx="18" formatCode="0">
                  <c:v>7</c:v>
                </c:pt>
                <c:pt idx="19">
                  <c:v>6</c:v>
                </c:pt>
                <c:pt idx="20">
                  <c:v>9</c:v>
                </c:pt>
              </c:numCache>
            </c:numRef>
          </c:xVal>
          <c:yVal>
            <c:numRef>
              <c:f>'Calco-1h-1'!$C$2:$C$22</c:f>
              <c:numCache>
                <c:formatCode>General</c:formatCode>
                <c:ptCount val="21"/>
                <c:pt idx="0">
                  <c:v>10</c:v>
                </c:pt>
                <c:pt idx="1">
                  <c:v>2</c:v>
                </c:pt>
                <c:pt idx="2">
                  <c:v>8</c:v>
                </c:pt>
                <c:pt idx="3">
                  <c:v>10</c:v>
                </c:pt>
                <c:pt idx="4">
                  <c:v>9</c:v>
                </c:pt>
                <c:pt idx="5">
                  <c:v>5</c:v>
                </c:pt>
                <c:pt idx="6">
                  <c:v>6</c:v>
                </c:pt>
                <c:pt idx="7">
                  <c:v>11</c:v>
                </c:pt>
                <c:pt idx="8">
                  <c:v>7</c:v>
                </c:pt>
                <c:pt idx="9">
                  <c:v>5</c:v>
                </c:pt>
                <c:pt idx="10">
                  <c:v>11</c:v>
                </c:pt>
                <c:pt idx="11">
                  <c:v>25</c:v>
                </c:pt>
                <c:pt idx="12">
                  <c:v>5</c:v>
                </c:pt>
                <c:pt idx="13">
                  <c:v>6</c:v>
                </c:pt>
                <c:pt idx="14">
                  <c:v>8</c:v>
                </c:pt>
                <c:pt idx="15">
                  <c:v>2</c:v>
                </c:pt>
                <c:pt idx="16">
                  <c:v>11</c:v>
                </c:pt>
                <c:pt idx="17" formatCode="0">
                  <c:v>3</c:v>
                </c:pt>
                <c:pt idx="18" formatCode="0">
                  <c:v>4</c:v>
                </c:pt>
                <c:pt idx="19">
                  <c:v>3</c:v>
                </c:pt>
                <c:pt idx="20" formatCode="0_);[Red]\(0\)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52D-D54C-8155-02E9B29910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056319"/>
        <c:axId val="163057247"/>
      </c:scatterChart>
      <c:valAx>
        <c:axId val="163056319"/>
        <c:scaling>
          <c:orientation val="minMax"/>
          <c:max val="40"/>
        </c:scaling>
        <c:delete val="0"/>
        <c:axPos val="b"/>
        <c:majorGridlines>
          <c:spPr>
            <a:ln w="6350" cap="flat" cmpd="sng" algn="ctr">
              <a:noFill/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163057247"/>
        <c:crosses val="autoZero"/>
        <c:crossBetween val="midCat"/>
      </c:valAx>
      <c:valAx>
        <c:axId val="163057247"/>
        <c:scaling>
          <c:orientation val="minMax"/>
        </c:scaling>
        <c:delete val="0"/>
        <c:axPos val="l"/>
        <c:majorGridlines>
          <c:spPr>
            <a:ln w="6350" cap="flat" cmpd="sng" algn="ctr">
              <a:noFill/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163056319"/>
        <c:crosses val="autoZero"/>
        <c:crossBetween val="midCat"/>
        <c:majorUnit val="5"/>
      </c:valAx>
      <c:spPr>
        <a:noFill/>
        <a:ln w="1905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Helvetica" pitchFamily="2" charset="0"/>
        </a:defRPr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70046296296296"/>
          <c:y val="3.9665277777777778E-2"/>
          <c:w val="0.81288055555555561"/>
          <c:h val="0.8270284722222222"/>
        </c:manualLayout>
      </c:layout>
      <c:scatterChart>
        <c:scatterStyle val="lineMarker"/>
        <c:varyColors val="0"/>
        <c:ser>
          <c:idx val="0"/>
          <c:order val="0"/>
          <c:tx>
            <c:strRef>
              <c:f>'Calco-1h-1'!$C$2</c:f>
              <c:strCache>
                <c:ptCount val="1"/>
                <c:pt idx="0">
                  <c:v>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'Calco-1h-1'!$B$3:$B$17</c:f>
              <c:numCache>
                <c:formatCode>General</c:formatCode>
                <c:ptCount val="15"/>
                <c:pt idx="0">
                  <c:v>35</c:v>
                </c:pt>
                <c:pt idx="1">
                  <c:v>35</c:v>
                </c:pt>
                <c:pt idx="2">
                  <c:v>66</c:v>
                </c:pt>
                <c:pt idx="3">
                  <c:v>113</c:v>
                </c:pt>
                <c:pt idx="4">
                  <c:v>30</c:v>
                </c:pt>
                <c:pt idx="5">
                  <c:v>63</c:v>
                </c:pt>
                <c:pt idx="6">
                  <c:v>60</c:v>
                </c:pt>
                <c:pt idx="7">
                  <c:v>32</c:v>
                </c:pt>
                <c:pt idx="8">
                  <c:v>32</c:v>
                </c:pt>
                <c:pt idx="9">
                  <c:v>50</c:v>
                </c:pt>
                <c:pt idx="10">
                  <c:v>31</c:v>
                </c:pt>
                <c:pt idx="11">
                  <c:v>51</c:v>
                </c:pt>
                <c:pt idx="12">
                  <c:v>67</c:v>
                </c:pt>
                <c:pt idx="13">
                  <c:v>78</c:v>
                </c:pt>
                <c:pt idx="14">
                  <c:v>100</c:v>
                </c:pt>
              </c:numCache>
            </c:numRef>
          </c:xVal>
          <c:yVal>
            <c:numRef>
              <c:f>'Calco-1h-1'!$C$3:$C$17</c:f>
              <c:numCache>
                <c:formatCode>General</c:formatCode>
                <c:ptCount val="15"/>
                <c:pt idx="0">
                  <c:v>8</c:v>
                </c:pt>
                <c:pt idx="1">
                  <c:v>9</c:v>
                </c:pt>
                <c:pt idx="2">
                  <c:v>14</c:v>
                </c:pt>
                <c:pt idx="3">
                  <c:v>39</c:v>
                </c:pt>
                <c:pt idx="4">
                  <c:v>14</c:v>
                </c:pt>
                <c:pt idx="5">
                  <c:v>16</c:v>
                </c:pt>
                <c:pt idx="6">
                  <c:v>11</c:v>
                </c:pt>
                <c:pt idx="7">
                  <c:v>8</c:v>
                </c:pt>
                <c:pt idx="8">
                  <c:v>5</c:v>
                </c:pt>
                <c:pt idx="9">
                  <c:v>10</c:v>
                </c:pt>
                <c:pt idx="10">
                  <c:v>7</c:v>
                </c:pt>
                <c:pt idx="11">
                  <c:v>19</c:v>
                </c:pt>
                <c:pt idx="12">
                  <c:v>22</c:v>
                </c:pt>
                <c:pt idx="13">
                  <c:v>27</c:v>
                </c:pt>
                <c:pt idx="14">
                  <c:v>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71C-6345-A627-7E84076027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8758143"/>
        <c:axId val="605185535"/>
      </c:scatterChart>
      <c:valAx>
        <c:axId val="568758143"/>
        <c:scaling>
          <c:orientation val="minMax"/>
          <c:max val="100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605185535"/>
        <c:crosses val="autoZero"/>
        <c:crossBetween val="midCat"/>
        <c:majorUnit val="20"/>
      </c:valAx>
      <c:valAx>
        <c:axId val="605185535"/>
        <c:scaling>
          <c:orientation val="minMax"/>
          <c:max val="5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56875814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latin typeface="Helvetica" pitchFamily="2" charset="0"/>
        </a:defRPr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61043360433605"/>
          <c:y val="3.8122125890181477E-2"/>
          <c:w val="0.77985050505050502"/>
          <c:h val="0.8462475308641975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Sheet2!$C$2</c:f>
              <c:strCache>
                <c:ptCount val="1"/>
                <c:pt idx="0">
                  <c:v>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Sheet2!$B$3:$B$19</c:f>
              <c:numCache>
                <c:formatCode>General</c:formatCode>
                <c:ptCount val="17"/>
                <c:pt idx="0">
                  <c:v>23</c:v>
                </c:pt>
                <c:pt idx="1">
                  <c:v>30</c:v>
                </c:pt>
                <c:pt idx="2">
                  <c:v>30</c:v>
                </c:pt>
                <c:pt idx="3">
                  <c:v>26</c:v>
                </c:pt>
                <c:pt idx="4">
                  <c:v>17</c:v>
                </c:pt>
                <c:pt idx="5">
                  <c:v>32</c:v>
                </c:pt>
                <c:pt idx="6">
                  <c:v>13</c:v>
                </c:pt>
                <c:pt idx="7">
                  <c:v>27</c:v>
                </c:pt>
                <c:pt idx="8">
                  <c:v>15</c:v>
                </c:pt>
                <c:pt idx="9">
                  <c:v>19</c:v>
                </c:pt>
                <c:pt idx="10">
                  <c:v>20</c:v>
                </c:pt>
                <c:pt idx="11">
                  <c:v>19</c:v>
                </c:pt>
                <c:pt idx="12">
                  <c:v>15</c:v>
                </c:pt>
                <c:pt idx="13">
                  <c:v>10</c:v>
                </c:pt>
                <c:pt idx="14">
                  <c:v>6</c:v>
                </c:pt>
                <c:pt idx="15">
                  <c:v>39</c:v>
                </c:pt>
                <c:pt idx="16">
                  <c:v>15</c:v>
                </c:pt>
              </c:numCache>
            </c:numRef>
          </c:xVal>
          <c:yVal>
            <c:numRef>
              <c:f>Sheet2!$C$3:$C$19</c:f>
              <c:numCache>
                <c:formatCode>General</c:formatCode>
                <c:ptCount val="17"/>
                <c:pt idx="0">
                  <c:v>12</c:v>
                </c:pt>
                <c:pt idx="1">
                  <c:v>26</c:v>
                </c:pt>
                <c:pt idx="2">
                  <c:v>19</c:v>
                </c:pt>
                <c:pt idx="3">
                  <c:v>23</c:v>
                </c:pt>
                <c:pt idx="4">
                  <c:v>12</c:v>
                </c:pt>
                <c:pt idx="5">
                  <c:v>28</c:v>
                </c:pt>
                <c:pt idx="6">
                  <c:v>12</c:v>
                </c:pt>
                <c:pt idx="7">
                  <c:v>18</c:v>
                </c:pt>
                <c:pt idx="8">
                  <c:v>6</c:v>
                </c:pt>
                <c:pt idx="9">
                  <c:v>8</c:v>
                </c:pt>
                <c:pt idx="10">
                  <c:v>6</c:v>
                </c:pt>
                <c:pt idx="11">
                  <c:v>14</c:v>
                </c:pt>
                <c:pt idx="12">
                  <c:v>8</c:v>
                </c:pt>
                <c:pt idx="13">
                  <c:v>8</c:v>
                </c:pt>
                <c:pt idx="14">
                  <c:v>3</c:v>
                </c:pt>
                <c:pt idx="15">
                  <c:v>21</c:v>
                </c:pt>
                <c:pt idx="16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B3F-0044-88B2-EE6BCEC32A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0900511"/>
        <c:axId val="610583567"/>
      </c:scatterChart>
      <c:valAx>
        <c:axId val="520900511"/>
        <c:scaling>
          <c:orientation val="minMax"/>
          <c:max val="100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610583567"/>
        <c:crosses val="autoZero"/>
        <c:crossBetween val="midCat"/>
        <c:majorUnit val="20"/>
      </c:valAx>
      <c:valAx>
        <c:axId val="610583567"/>
        <c:scaling>
          <c:orientation val="minMax"/>
          <c:max val="5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520900511"/>
        <c:crosses val="autoZero"/>
        <c:crossBetween val="midCat"/>
      </c:valAx>
      <c:spPr>
        <a:noFill/>
        <a:ln w="19050">
          <a:noFill/>
          <a:prstDash val="solid"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latin typeface="Helvetica" pitchFamily="2" charset="0"/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70046296296296"/>
          <c:y val="7.0555555555555552E-2"/>
          <c:w val="0.81288055555555561"/>
          <c:h val="0.7961381944444444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Sheet1!$B$3:$B$21</c:f>
              <c:numCache>
                <c:formatCode>General</c:formatCode>
                <c:ptCount val="19"/>
                <c:pt idx="0">
                  <c:v>46</c:v>
                </c:pt>
                <c:pt idx="1">
                  <c:v>54</c:v>
                </c:pt>
                <c:pt idx="2">
                  <c:v>45</c:v>
                </c:pt>
                <c:pt idx="3">
                  <c:v>56</c:v>
                </c:pt>
                <c:pt idx="4">
                  <c:v>40</c:v>
                </c:pt>
                <c:pt idx="5">
                  <c:v>91</c:v>
                </c:pt>
                <c:pt idx="6">
                  <c:v>29</c:v>
                </c:pt>
                <c:pt idx="7">
                  <c:v>42</c:v>
                </c:pt>
                <c:pt idx="8">
                  <c:v>37</c:v>
                </c:pt>
                <c:pt idx="9">
                  <c:v>20</c:v>
                </c:pt>
                <c:pt idx="10">
                  <c:v>27</c:v>
                </c:pt>
                <c:pt idx="11">
                  <c:v>50</c:v>
                </c:pt>
                <c:pt idx="12">
                  <c:v>31</c:v>
                </c:pt>
                <c:pt idx="13">
                  <c:v>51</c:v>
                </c:pt>
                <c:pt idx="14">
                  <c:v>54</c:v>
                </c:pt>
                <c:pt idx="15">
                  <c:v>30</c:v>
                </c:pt>
                <c:pt idx="16">
                  <c:v>35</c:v>
                </c:pt>
                <c:pt idx="17">
                  <c:v>31</c:v>
                </c:pt>
                <c:pt idx="18">
                  <c:v>23</c:v>
                </c:pt>
              </c:numCache>
            </c:numRef>
          </c:xVal>
          <c:yVal>
            <c:numRef>
              <c:f>Sheet1!$C$3:$C$21</c:f>
              <c:numCache>
                <c:formatCode>General</c:formatCode>
                <c:ptCount val="19"/>
                <c:pt idx="0">
                  <c:v>15</c:v>
                </c:pt>
                <c:pt idx="1">
                  <c:v>11</c:v>
                </c:pt>
                <c:pt idx="2">
                  <c:v>28</c:v>
                </c:pt>
                <c:pt idx="3">
                  <c:v>19</c:v>
                </c:pt>
                <c:pt idx="4">
                  <c:v>11</c:v>
                </c:pt>
                <c:pt idx="5">
                  <c:v>13</c:v>
                </c:pt>
                <c:pt idx="6">
                  <c:v>6</c:v>
                </c:pt>
                <c:pt idx="7">
                  <c:v>8</c:v>
                </c:pt>
                <c:pt idx="8">
                  <c:v>6</c:v>
                </c:pt>
                <c:pt idx="9">
                  <c:v>6</c:v>
                </c:pt>
                <c:pt idx="10">
                  <c:v>3</c:v>
                </c:pt>
                <c:pt idx="11">
                  <c:v>10</c:v>
                </c:pt>
                <c:pt idx="12">
                  <c:v>7</c:v>
                </c:pt>
                <c:pt idx="13">
                  <c:v>19</c:v>
                </c:pt>
                <c:pt idx="14">
                  <c:v>5</c:v>
                </c:pt>
                <c:pt idx="15">
                  <c:v>4</c:v>
                </c:pt>
                <c:pt idx="16">
                  <c:v>5</c:v>
                </c:pt>
                <c:pt idx="17">
                  <c:v>10</c:v>
                </c:pt>
                <c:pt idx="18">
                  <c:v>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EC4-E845-ACB0-8E0B79FCA7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7594303"/>
        <c:axId val="520803119"/>
      </c:scatterChart>
      <c:valAx>
        <c:axId val="60759430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520803119"/>
        <c:crosses val="autoZero"/>
        <c:crossBetween val="midCat"/>
        <c:majorUnit val="20"/>
      </c:valAx>
      <c:valAx>
        <c:axId val="520803119"/>
        <c:scaling>
          <c:orientation val="minMax"/>
          <c:max val="5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6075943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latin typeface="Helvetica" pitchFamily="2" charset="0"/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Sheet3!$G$3:$G$7</cx:f>
        <cx:lvl ptCount="5" formatCode="0.00">
          <cx:pt idx="0">16.179487179487179</cx:pt>
          <cx:pt idx="1">18.756097560975611</cx:pt>
          <cx:pt idx="2">20.379999999999999</cx:pt>
          <cx:pt idx="3">17.640000000000001</cx:pt>
          <cx:pt idx="4">22.07</cx:pt>
        </cx:lvl>
      </cx:numDim>
    </cx:data>
    <cx:data id="1">
      <cx:numDim type="val">
        <cx:f>Sheet3!$I$3:$I$7</cx:f>
        <cx:lvl ptCount="5" formatCode="0.00">
          <cx:pt idx="0">40</cx:pt>
          <cx:pt idx="1">36.833402232327401</cx:pt>
          <cx:pt idx="2">34.088669950738918</cx:pt>
          <cx:pt idx="3">23.468137254901961</cx:pt>
          <cx:pt idx="4">27.182539682539684</cx:pt>
        </cx:lvl>
      </cx:numDim>
    </cx:data>
    <cx:data id="2">
      <cx:numDim type="val">
        <cx:f>Sheet3!$K$3:$K$7</cx:f>
        <cx:lvl ptCount="5" formatCode="0.00">
          <cx:pt idx="0">22.539999999999999</cx:pt>
          <cx:pt idx="1">27.890000000000001</cx:pt>
          <cx:pt idx="2">16.469999999999999</cx:pt>
          <cx:pt idx="3">28.190000000000001</cx:pt>
          <cx:pt idx="4">21.5</cx:pt>
        </cx:lvl>
      </cx:numDim>
    </cx:data>
  </cx:chartData>
  <cx:chart>
    <cx:plotArea>
      <cx:plotAreaRegion>
        <cx:series layoutId="boxWhisker" uniqueId="{3E002B51-B508-1741-8EC6-27BD09DC1445}">
          <cx:spPr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cx:spPr>
          <cx:dataId val="0"/>
          <cx:layoutPr>
            <cx:visibility meanLine="1" meanMarker="1" nonoutliers="1" outliers="1"/>
            <cx:statistics quartileMethod="inclusive"/>
          </cx:layoutPr>
        </cx:series>
        <cx:series layoutId="boxWhisker" uniqueId="{7B90BD29-D361-334E-8020-E939B6449A70}">
          <cx:spPr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cx:spPr>
          <cx:dataId val="1"/>
          <cx:layoutPr>
            <cx:visibility meanLine="1" meanMarker="1" nonoutliers="1" outliers="1"/>
            <cx:statistics quartileMethod="inclusive"/>
          </cx:layoutPr>
        </cx:series>
        <cx:series layoutId="boxWhisker" uniqueId="{653607A1-34AC-CE42-BB7B-B4CA3CF63C72}">
          <cx:spPr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cx:spPr>
          <cx:dataId val="2"/>
          <cx:layoutPr>
            <cx:visibility meanLine="1" meanMarker="1" nonoutliers="1" outliers="1"/>
            <cx:statistics quartileMethod="inclusive"/>
          </cx:layoutPr>
        </cx:series>
      </cx:plotAreaRegion>
      <cx:axis id="0">
        <cx:catScaling gapWidth="1"/>
        <cx:tickLabels/>
        <cx:spPr>
          <a:ln w="12700">
            <a:solidFill>
              <a:schemeClr val="tx1"/>
            </a:solidFill>
          </a:ln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ln>
                  <a:noFill/>
                </a:ln>
                <a:solidFill>
                  <a:schemeClr val="bg1">
                    <a:alpha val="0"/>
                  </a:schemeClr>
                </a:solidFill>
              </a:defRPr>
            </a:pPr>
            <a:endParaRPr lang="ja-JP" altLang="en-US" sz="900" b="0" i="0" u="none" strike="noStrike" baseline="0">
              <a:ln>
                <a:noFill/>
              </a:ln>
              <a:solidFill>
                <a:schemeClr val="bg1">
                  <a:alpha val="0"/>
                </a:schemeClr>
              </a:solidFill>
              <a:latin typeface="Calibri"/>
              <a:ea typeface="游ゴシック" panose="020B0400000000000000" pitchFamily="34" charset="-128"/>
            </a:endParaRPr>
          </a:p>
        </cx:txPr>
      </cx:axis>
      <cx:axis id="1">
        <cx:valScaling max="100"/>
        <cx:majorGridlines>
          <cx:spPr>
            <a:ln>
              <a:noFill/>
            </a:ln>
          </cx:spPr>
        </cx:majorGridlines>
        <cx:majorTickMarks type="out"/>
        <cx:tickLabels/>
        <cx:spPr>
          <a:ln w="12700">
            <a:solidFill>
              <a:schemeClr val="tx1"/>
            </a:solidFill>
          </a:ln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solidFill>
                  <a:schemeClr val="tx1">
                    <a:alpha val="0"/>
                  </a:schemeClr>
                </a:solidFill>
              </a:defRPr>
            </a:pPr>
            <a:endParaRPr lang="ja-JP" altLang="en-US" sz="900" b="0" i="0" u="none" strike="noStrike" baseline="0">
              <a:solidFill>
                <a:schemeClr val="tx1">
                  <a:alpha val="0"/>
                </a:schemeClr>
              </a:solidFill>
              <a:latin typeface="Calibri"/>
              <a:ea typeface="游ゴシック" panose="020B0400000000000000" pitchFamily="34" charset="-128"/>
            </a:endParaRPr>
          </a:p>
        </cx:txPr>
      </cx:axis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Sheet1!$A$3:$A$34</cx:f>
        <cx:lvl ptCount="32" formatCode="0.00">
          <cx:pt idx="0">0.22222222222222221</cx:pt>
          <cx:pt idx="1">0.050000000000000003</cx:pt>
          <cx:pt idx="2">0.13636363636363635</cx:pt>
          <cx:pt idx="3">0</cx:pt>
          <cx:pt idx="4">0.047619047619047616</cx:pt>
          <cx:pt idx="5">0</cx:pt>
          <cx:pt idx="6">0.22222222222222221</cx:pt>
          <cx:pt idx="7">0.050000000000000003</cx:pt>
          <cx:pt idx="8">0.13636363636363635</cx:pt>
          <cx:pt idx="9">0</cx:pt>
          <cx:pt idx="10">0.047619047619047616</cx:pt>
          <cx:pt idx="11">0</cx:pt>
        </cx:lvl>
      </cx:numDim>
    </cx:data>
    <cx:data id="1">
      <cx:numDim type="val">
        <cx:f>Sheet1!$B$3:$B$34</cx:f>
        <cx:lvl ptCount="32" formatCode="G/標準">
          <cx:pt idx="0">0.35999999999999999</cx:pt>
          <cx:pt idx="1">0.44</cx:pt>
          <cx:pt idx="2">0.41999999999999998</cx:pt>
          <cx:pt idx="3">0.59999999999999998</cx:pt>
          <cx:pt idx="4">0.63</cx:pt>
          <cx:pt idx="5">0.55000000000000004</cx:pt>
          <cx:pt idx="6">0.5</cx:pt>
          <cx:pt idx="7">0.46000000000000002</cx:pt>
          <cx:pt idx="8">0.41999999999999998</cx:pt>
          <cx:pt idx="9">0.80000000000000004</cx:pt>
          <cx:pt idx="10">0.42999999999999999</cx:pt>
          <cx:pt idx="11">0.28999999999999998</cx:pt>
          <cx:pt idx="12">0.54000000000000004</cx:pt>
          <cx:pt idx="13">0.70999999999999996</cx:pt>
          <cx:pt idx="14">0.70999999999999996</cx:pt>
          <cx:pt idx="15">0.5</cx:pt>
          <cx:pt idx="16">0.53000000000000003</cx:pt>
          <cx:pt idx="17">0.54000000000000004</cx:pt>
          <cx:pt idx="18">0.58999999999999997</cx:pt>
          <cx:pt idx="19">0.57999999999999996</cx:pt>
          <cx:pt idx="20">0.5</cx:pt>
          <cx:pt idx="21">0.70999999999999996</cx:pt>
          <cx:pt idx="22">0.60999999999999999</cx:pt>
          <cx:pt idx="23">0.82999999999999996</cx:pt>
          <cx:pt idx="24">0.47999999999999998</cx:pt>
          <cx:pt idx="25">0.59999999999999998</cx:pt>
          <cx:pt idx="26">0.77000000000000002</cx:pt>
          <cx:pt idx="27">0.79000000000000004</cx:pt>
          <cx:pt idx="28">0.5</cx:pt>
          <cx:pt idx="29">0.64000000000000001</cx:pt>
          <cx:pt idx="30">0.62</cx:pt>
          <cx:pt idx="31">0.67000000000000004</cx:pt>
        </cx:lvl>
      </cx:numDim>
    </cx:data>
    <cx:data id="2">
      <cx:numDim type="val">
        <cx:f>Sheet1!$C$3:$C$34</cx:f>
        <cx:lvl ptCount="32" formatCode="0.00">
          <cx:pt idx="0">0.52173913043478259</cx:pt>
          <cx:pt idx="1">0.8666666666666667</cx:pt>
          <cx:pt idx="2">0.6333333333333333</cx:pt>
          <cx:pt idx="3">0.88461538461538458</cx:pt>
          <cx:pt idx="4">0.70588235294117652</cx:pt>
          <cx:pt idx="5">0.875</cx:pt>
          <cx:pt idx="6">0.92307692307692313</cx:pt>
          <cx:pt idx="7">0.66666666666666663</cx:pt>
          <cx:pt idx="8">0.40000000000000002</cx:pt>
          <cx:pt idx="9">0.42105263157894735</cx:pt>
          <cx:pt idx="10">0.29999999999999999</cx:pt>
          <cx:pt idx="11">0.73684210526315785</cx:pt>
          <cx:pt idx="12">0.53333333333333333</cx:pt>
          <cx:pt idx="13">0.80000000000000004</cx:pt>
          <cx:pt idx="14">0.5</cx:pt>
          <cx:pt idx="15">0.53846153846153844</cx:pt>
          <cx:pt idx="16">0.53333333333333333</cx:pt>
          <cx:pt idx="17">0.65168539325842689</cx:pt>
          <cx:pt idx="18">0.8672963525268742</cx:pt>
        </cx:lvl>
      </cx:numDim>
    </cx:data>
    <cx:data id="3">
      <cx:numDim type="val">
        <cx:f>Sheet1!$D$3:$D$34</cx:f>
        <cx:lvl ptCount="32" formatCode="G/標準">
          <cx:pt idx="0">0.58999999999999997</cx:pt>
          <cx:pt idx="1">0.25</cx:pt>
          <cx:pt idx="2">0.53000000000000003</cx:pt>
          <cx:pt idx="3">0.82999999999999996</cx:pt>
          <cx:pt idx="4">0.53000000000000003</cx:pt>
          <cx:pt idx="5">0.33000000000000002</cx:pt>
          <cx:pt idx="6">0.59999999999999998</cx:pt>
          <cx:pt idx="7">0.46000000000000002</cx:pt>
          <cx:pt idx="8">0.64000000000000001</cx:pt>
          <cx:pt idx="9">0.5</cx:pt>
          <cx:pt idx="10">0.38</cx:pt>
          <cx:pt idx="11">0.70999999999999996</cx:pt>
          <cx:pt idx="12">0.45000000000000001</cx:pt>
          <cx:pt idx="13">0.26000000000000001</cx:pt>
          <cx:pt idx="14">0.56999999999999995</cx:pt>
          <cx:pt idx="15">0.28999999999999998</cx:pt>
          <cx:pt idx="16">0.41999999999999998</cx:pt>
          <cx:pt idx="17">0.38</cx:pt>
          <cx:pt idx="18">0.56999999999999995</cx:pt>
          <cx:pt idx="19">0.5</cx:pt>
          <cx:pt idx="20">0.44</cx:pt>
        </cx:lvl>
      </cx:numDim>
    </cx:data>
  </cx:chartData>
  <cx:chart>
    <cx:plotArea>
      <cx:plotAreaRegion>
        <cx:series layoutId="boxWhisker" uniqueId="{CC952C82-D947-6F49-820F-E2E366187DA9}">
          <cx:tx>
            <cx:txData>
              <cx:f>Sheet1!$A$2</cx:f>
              <cx:v>1h</cx:v>
            </cx:txData>
          </cx:tx>
          <cx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x:spPr>
          <cx:dataId val="0"/>
          <cx:layoutPr>
            <cx:visibility meanLine="1" meanMarker="1" nonoutliers="0" outliers="1"/>
            <cx:statistics quartileMethod="exclusive"/>
          </cx:layoutPr>
        </cx:series>
        <cx:series layoutId="boxWhisker" uniqueId="{E25D24CA-9ED8-1746-A98B-D63618D1B14E}">
          <cx:tx>
            <cx:txData>
              <cx:f>Sheet1!$B$2</cx:f>
              <cx:v>3h</cx:v>
            </cx:txData>
          </cx:tx>
          <cx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x:spPr>
          <cx:dataId val="1"/>
          <cx:layoutPr>
            <cx:visibility meanLine="1" meanMarker="1" nonoutliers="0" outliers="1"/>
            <cx:statistics quartileMethod="exclusive"/>
          </cx:layoutPr>
        </cx:series>
        <cx:series layoutId="boxWhisker" uniqueId="{390DECBB-5976-154E-8232-DCA961F91F5A}">
          <cx:tx>
            <cx:txData>
              <cx:f>Sheet1!$C$2</cx:f>
              <cx:v>6h</cx:v>
            </cx:txData>
          </cx:tx>
          <cx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x:spPr>
          <cx:dataId val="2"/>
          <cx:layoutPr>
            <cx:visibility meanLine="1" meanMarker="1" nonoutliers="0" outliers="1"/>
            <cx:statistics quartileMethod="exclusive"/>
          </cx:layoutPr>
        </cx:series>
        <cx:series layoutId="boxWhisker" uniqueId="{E506C669-19D9-2C4A-A42D-9C020FF1089D}">
          <cx:tx>
            <cx:txData>
              <cx:f>Sheet1!$D$2</cx:f>
              <cx:v>12h</cx:v>
            </cx:txData>
          </cx:tx>
          <cx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x:spPr>
          <cx:dataId val="3"/>
          <cx:layoutPr>
            <cx:visibility meanLine="1" meanMarker="1" nonoutliers="0" outliers="1"/>
            <cx:statistics quartileMethod="exclusive"/>
          </cx:layoutPr>
        </cx:series>
      </cx:plotAreaRegion>
      <cx:axis id="0">
        <cx:catScaling gapWidth="1"/>
        <cx:majorTickMarks type="out"/>
        <cx:tickLabels/>
        <cx:spPr>
          <a:ln w="15875">
            <a:solidFill>
              <a:schemeClr val="tx1"/>
            </a:solidFill>
          </a:ln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noFill/>
              </a:defRPr>
            </a:pPr>
            <a:endParaRPr lang="ja-JP" altLang="en-US" sz="900" b="0" i="0" u="none" strike="noStrike" baseline="0">
              <a:noFill/>
              <a:latin typeface="Calibri" panose="020F0502020204030204"/>
              <a:ea typeface="游ゴシック" panose="020B0400000000000000" pitchFamily="34" charset="-128"/>
            </a:endParaRPr>
          </a:p>
        </cx:txPr>
      </cx:axis>
      <cx:axis id="1">
        <cx:valScaling max="1" min="0"/>
        <cx:majorTickMarks type="out"/>
        <cx:tickLabels/>
        <cx:spPr>
          <a:ln w="15875">
            <a:solidFill>
              <a:schemeClr val="tx1"/>
            </a:solidFill>
          </a:ln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ln>
                  <a:solidFill>
                    <a:schemeClr val="bg1"/>
                  </a:solidFill>
                </a:ln>
                <a:noFill/>
              </a:defRPr>
            </a:pPr>
            <a:endParaRPr lang="ja-JP" altLang="en-US" sz="900" b="0" i="0" u="none" strike="noStrike" baseline="0">
              <a:ln>
                <a:solidFill>
                  <a:schemeClr val="bg1"/>
                </a:solidFill>
              </a:ln>
              <a:noFill/>
              <a:latin typeface="Calibri" panose="020F0502020204030204"/>
              <a:ea typeface="游ゴシック" panose="020B0400000000000000" pitchFamily="34" charset="-128"/>
            </a:endParaRPr>
          </a:p>
        </cx:txPr>
      </cx:axis>
    </cx:plotArea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Sheet3!$A$3:$A$21</cx:f>
        <cx:lvl ptCount="19" formatCode="0.000">
          <cx:pt idx="0">0.52173913043478259</cx:pt>
          <cx:pt idx="1">0.8666666666666667</cx:pt>
          <cx:pt idx="2">0.6333333333333333</cx:pt>
          <cx:pt idx="3">0.88461538461538458</cx:pt>
          <cx:pt idx="4">0.70588235294117652</cx:pt>
          <cx:pt idx="5">0.875</cx:pt>
          <cx:pt idx="6">0.92307692307692313</cx:pt>
          <cx:pt idx="7">0.66666666666666663</cx:pt>
          <cx:pt idx="8">0.40000000000000002</cx:pt>
          <cx:pt idx="9">0.42105263157894735</cx:pt>
          <cx:pt idx="10">0.29999999999999999</cx:pt>
          <cx:pt idx="11">0.73684210526315785</cx:pt>
          <cx:pt idx="12">0.53333333333333333</cx:pt>
          <cx:pt idx="13">0.80000000000000004</cx:pt>
          <cx:pt idx="14">0.5</cx:pt>
          <cx:pt idx="15">0.53846153846153844</cx:pt>
          <cx:pt idx="16">0.53333333333333333</cx:pt>
        </cx:lvl>
      </cx:numDim>
    </cx:data>
    <cx:data id="1">
      <cx:numDim type="val">
        <cx:f>Sheet3!$B$3:$B$21</cx:f>
        <cx:lvl ptCount="19" formatCode="0.000">
          <cx:pt idx="0">0.22857142857142856</cx:pt>
          <cx:pt idx="1">0.25714285714285712</cx:pt>
          <cx:pt idx="2">0.21212121212121213</cx:pt>
          <cx:pt idx="3">0.34513274336283184</cx:pt>
          <cx:pt idx="4">0.46666666666666667</cx:pt>
          <cx:pt idx="5">0.25396825396825395</cx:pt>
          <cx:pt idx="6">0.18333333333333332</cx:pt>
          <cx:pt idx="7">0.25</cx:pt>
          <cx:pt idx="8">0.15625</cx:pt>
          <cx:pt idx="9">0.20000000000000001</cx:pt>
          <cx:pt idx="10">0.22580645161290322</cx:pt>
          <cx:pt idx="11">0.37254901960784315</cx:pt>
          <cx:pt idx="12">0.32835820895522388</cx:pt>
          <cx:pt idx="13">0.34615384615384615</cx:pt>
          <cx:pt idx="14">0.28999999999999998</cx:pt>
        </cx:lvl>
      </cx:numDim>
    </cx:data>
    <cx:data id="2">
      <cx:numDim type="val">
        <cx:f>Sheet3!$C$3:$C$21</cx:f>
        <cx:lvl ptCount="19" formatCode="0.000">
          <cx:pt idx="0">0.32608695652173914</cx:pt>
          <cx:pt idx="1">0.20370370370370369</cx:pt>
          <cx:pt idx="2">0.62222222222222223</cx:pt>
          <cx:pt idx="3">0.3392857142857143</cx:pt>
          <cx:pt idx="4">0.27500000000000002</cx:pt>
          <cx:pt idx="5">0.14285714285714285</cx:pt>
          <cx:pt idx="6">0.20689655172413793</cx:pt>
          <cx:pt idx="7">0.19047619047619047</cx:pt>
          <cx:pt idx="8">0.16216216216216217</cx:pt>
          <cx:pt idx="9">0.29999999999999999</cx:pt>
          <cx:pt idx="10">0.1111111111111111</cx:pt>
          <cx:pt idx="11">0.20000000000000001</cx:pt>
          <cx:pt idx="12">0.22580645161290322</cx:pt>
          <cx:pt idx="13">0.37254901960784315</cx:pt>
          <cx:pt idx="14">0.092592592592592587</cx:pt>
          <cx:pt idx="15">0.13333333333333333</cx:pt>
          <cx:pt idx="16">0.14285714285714285</cx:pt>
          <cx:pt idx="17">0.32258064516129031</cx:pt>
          <cx:pt idx="18">0.91304347826086951</cx:pt>
        </cx:lvl>
      </cx:numDim>
    </cx:data>
  </cx:chartData>
  <cx:chart>
    <cx:plotArea>
      <cx:plotAreaRegion>
        <cx:plotSurface>
          <cx:spPr>
            <a:ln w="19050">
              <a:noFill/>
            </a:ln>
          </cx:spPr>
        </cx:plotSurface>
        <cx:series layoutId="boxWhisker" uniqueId="{F63D293B-0208-C542-8EA1-B8CB6361C70D}">
          <cx:tx>
            <cx:txData>
              <cx:f>Sheet3!$A$2</cx:f>
              <cx:v>KH9-Col-0</cx:v>
            </cx:txData>
          </cx:tx>
          <cx:spPr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cx:spPr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C30E3A94-21F7-E848-862B-D3D09CCCA909}">
          <cx:tx>
            <cx:txData>
              <cx:f>Sheet3!$B$2</cx:f>
              <cx:v>OEP34-Col-0</cx:v>
            </cx:txData>
          </cx:tx>
          <cx:spPr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cx:spPr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6DE92BA4-C3B8-8647-8B50-6059BFB9707F}">
          <cx:tx>
            <cx:txData>
              <cx:f>Sheet3!$C$2</cx:f>
              <cx:v>OEP34-NT line</cx:v>
            </cx:txData>
          </cx:tx>
          <cx:spPr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cx:spPr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majorTickMarks type="out"/>
        <cx:tickLabels/>
        <cx:spPr>
          <a:ln w="15875">
            <a:solidFill>
              <a:schemeClr val="tx1"/>
            </a:solidFill>
          </a:ln>
        </cx:spPr>
        <cx:txPr>
          <a:bodyPr vertOverflow="overflow" horzOverflow="overflow" wrap="square" lIns="0" tIns="0" rIns="0" bIns="0"/>
          <a:lstStyle/>
          <a:p>
            <a:pPr algn="ctr" rtl="0">
              <a:defRPr sz="900" b="0">
                <a:ln>
                  <a:noFill/>
                </a:ln>
                <a:noFill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pPr>
            <a:endParaRPr lang="ja-JP" altLang="en-US">
              <a:ln>
                <a:noFill/>
              </a:ln>
              <a:noFill/>
            </a:endParaRPr>
          </a:p>
        </cx:txPr>
      </cx:axis>
      <cx:axis id="1">
        <cx:valScaling/>
        <cx:majorTickMarks type="out"/>
        <cx:tickLabels/>
        <cx:spPr>
          <a:ln w="15875">
            <a:solidFill>
              <a:schemeClr val="tx1"/>
            </a:solidFill>
          </a:ln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ln>
                  <a:noFill/>
                </a:ln>
                <a:noFill/>
              </a:defRPr>
            </a:pPr>
            <a:endParaRPr lang="ja-JP" altLang="en-US" sz="900" b="0" i="0" u="none" strike="noStrike" baseline="0">
              <a:ln>
                <a:noFill/>
              </a:ln>
              <a:noFill/>
              <a:latin typeface="Calibri" panose="020F0502020204030204"/>
              <a:ea typeface="Yu Gothic" panose="020B0400000000000000" pitchFamily="34" charset="-128"/>
            </a:endParaRPr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7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DFE97EFE-EF90-E141-B8B6-01086C65B5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CDE99A-EF4C-7C46-99F1-D335372DABE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AE966-9FD1-7949-9E72-928A524EB421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C5EF26D-4E05-1E4F-84CC-C4950F5940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D8F858A-A260-C347-9A74-68FA9A752E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EB603-EC46-A948-A819-A28C339D3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332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348DD-04A4-4141-BFC5-DA2B3E748D43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8DA4D-8453-FD4D-A676-09887D4A2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8118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1.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Calculation of the number of KH-AtOEP34–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pDNA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complexes.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Representative image of KH-AtOEP34–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pDNA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labeled with Cy3 (cpPD-Cy3; magenta) and chloroplast (green) in Arabidopsis leaf spongy mesophyll cells. The quantification procedure is shown below the image (1)-(7). To clearly delineate the cell border, the plasma membrane was stained with FM-4-64 (blue). The cpPD-Cy3 complexes outside or inside cells are indicated as yellow or white numbers, respectively. </a:t>
            </a:r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8DA4D-8453-FD4D-A676-09887D4A2B6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243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2.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 of wortmannin and BFA on degradation of the KH-AtOEP34–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pDNA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complexes in vacuole. </a:t>
            </a:r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Representative images of KH-AtOEP34–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pDNA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labeled with Cy3 (cpPD-Cy3; magenta) (cpPD-Cy3 complex) and chloroplast (green) in </a:t>
            </a:r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Arabidopsis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leaf spongy mesophyll cells without (control) or with wortmannin (WM) (50 µM) and Brefeldin A (BFA) (20 µM) at 12 h after infiltration of the cpPD-Cy3 complex. White arrows indicate the cpPD-Cy3 complex inside the cells. Bars = 10 µm.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Ratio of the number of cpPD-Cy3 complexes inside and outside cells shown in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as box plots. The horizontal lines represent the mean and the cross represents the median. Circles represent outliers.</a:t>
            </a:r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8DA4D-8453-FD4D-A676-09887D4A2B6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284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3.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Time-dependent penetration of BP100(KH)</a:t>
            </a:r>
            <a:r>
              <a:rPr kumimoji="1" lang="en-US" altLang="ja-JP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pDNA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complexes into the cell.</a:t>
            </a:r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BP100(KH)</a:t>
            </a:r>
            <a:r>
              <a:rPr kumimoji="1" lang="en-US" altLang="ja-JP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-pDNA complexes labeled with Cy3 (PD-Cy3 complex; magenta) in </a:t>
            </a:r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Arabidopsis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leaf mesophyll cells at different time points. The leaf cells membranes were stained with FM4-64 (blue). Chloroplasts (green) are shown as chlorophyll autofluorescence. Bars = 10 µm. Enlarged images are on lower panels.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PD-Cy3 complexes accumulate in the extracellular space under stomata and the outer plasma membrane at 3 h after infiltration.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Scatterplots of the number of PD-Cy3 complexes at different time points shown in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Each circle represents a cell with the number of PD-Cy3 complexes outside (</a:t>
            </a:r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-axis), N</a:t>
            </a:r>
            <a:r>
              <a:rPr kumimoji="1" lang="en-US" altLang="ja-JP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PD-Cy3 complex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(Outside), and inside (</a:t>
            </a:r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-axis), N</a:t>
            </a:r>
            <a:r>
              <a:rPr kumimoji="1" lang="en-US" altLang="ja-JP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PD-Cy3 complex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(Inside), the cell (</a:t>
            </a:r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&gt;20).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ratio between the number of PD-Cy3 complexes inside and outside cells, calculated at each time point.</a:t>
            </a:r>
            <a:r>
              <a:rPr lang="ja-JP" altLang="ja-JP">
                <a:effectLst/>
              </a:rPr>
              <a:t> </a:t>
            </a:r>
            <a:endParaRPr lang="en-US" altLang="ja-JP" sz="1200" b="0" dirty="0">
              <a:latin typeface="Times New Roman" panose="02020603050405020304" pitchFamily="18" charset="0"/>
              <a:ea typeface="Helvetica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8DA4D-8453-FD4D-A676-09887D4A2B6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47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4.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Comparison of the penetration efficiency into cells of BP100(KH)</a:t>
            </a:r>
            <a:r>
              <a:rPr kumimoji="1" lang="en-US" altLang="ja-JP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pDNA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KH-AtOEP34–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pDNA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complexes.</a:t>
            </a:r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BP100(KH)</a:t>
            </a:r>
            <a:r>
              <a:rPr kumimoji="1" lang="en-US" altLang="ja-JP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pDNA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KH-AtOEP34–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pDNA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complexes labeled with Cy3 (PD-Cy3 or cpPD-Cy3 complex; magenta) in </a:t>
            </a:r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Arabidopsis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leaf mesophyll cells or in leaf mesophyll cells from transgenic plants expressing </a:t>
            </a:r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NT-CHUP1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different time points. Chloroplasts (green) are shown as chlorophyll autofluorescence. Bars = 10 µm.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Scatterplots of the number of PD-Cy3 or cpPD-Cy3 complexes at different time points shown in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Each circle represents the number of PD-Cy3 or cpPD-Cy3 complexes outside (</a:t>
            </a:r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-axis), N</a:t>
            </a:r>
            <a:r>
              <a:rPr kumimoji="1" lang="en-US" altLang="ja-JP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PD-Cy3 complex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(Outside) or N</a:t>
            </a:r>
            <a:r>
              <a:rPr kumimoji="1" lang="en-US" altLang="ja-JP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cpPD-Cy3 complex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(Outside), and inside (</a:t>
            </a:r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-axis), N</a:t>
            </a:r>
            <a:r>
              <a:rPr kumimoji="1" lang="en-US" altLang="ja-JP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PD-Cy3 complex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(Inside) or N</a:t>
            </a:r>
            <a:r>
              <a:rPr kumimoji="1" lang="en-US" altLang="ja-JP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cpPD-Cy3 complex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(Inside), the cell (</a:t>
            </a:r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&gt;20).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ratio of the number of PD-Cy3 or cpPD-Cy3 complexes inside and outside each cell at 6 h after infiltration.</a:t>
            </a:r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8DA4D-8453-FD4D-A676-09887D4A2B6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915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Movie 1.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KH-AtOEP34–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pDNA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trapped by the chloroplast outer membrane.</a:t>
            </a:r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(A, B)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KH-AtOEP34–pDNA-Cy3 (cpPD-Cy3, magenta) adjacent to a chloroplast (left panel; 0–10 min)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gradually engulfed by the chloroplast outer envelope (green) (right panel; 10–20 min) </a:t>
            </a:r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Time-lapse images were taken every 10 s.</a:t>
            </a:r>
            <a:r>
              <a:rPr lang="ja-JP" altLang="ja-JP">
                <a:effectLst/>
              </a:rPr>
              <a:t> 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8DA4D-8453-FD4D-A676-09887D4A2B6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120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Movie 2.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Complexes-containing vesicles remain in the cytosol.</a:t>
            </a:r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region indicated by the white dashed line shows a vesicle containing KH-AtOEP34–pDNA-Cy3 complexes (cpPD-Cy3, magenta). The vesicle is enveloped by the plasma membrane (blue), which was visualized by staining with FM-4-64. Time-lapse images were taken every 2.5 s.</a:t>
            </a:r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8DA4D-8453-FD4D-A676-09887D4A2B6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762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59B27-7B29-9942-AC9D-26024E5C63EE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E246-7324-F849-ACD4-C7FD030EB634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C618F-FCF4-B84E-ABE9-69D1147AACE3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95AD-9765-884E-9034-B0AB811A4ED8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321EB-8BCA-9F4F-A6F2-4FE2E77F79C2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7B6-9B8E-0D4E-9F13-AF1EAC8CE831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7BB4-A06C-BC49-BCB5-0449159776EB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9FB3-746B-8E42-99D6-8808F7D07C48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D587E-DAD3-CE4C-895F-1A9F07D47023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CEEC-3092-7743-8865-9293DDC4C328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62F-0B6C-3A4F-A0EF-EF2220C0D977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C289F-2D87-4249-A276-1EB70CCDE6D0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33655-637B-BE49-AFFD-3BA6A412B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265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tif"/><Relationship Id="rId4" Type="http://schemas.openxmlformats.org/officeDocument/2006/relationships/image" Target="NUL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microsoft.com/office/2014/relationships/chartEx" Target="../charts/chartEx2.xml"/><Relationship Id="rId7" Type="http://schemas.openxmlformats.org/officeDocument/2006/relationships/chart" Target="../charts/chart1.xml"/><Relationship Id="rId12" Type="http://schemas.openxmlformats.org/officeDocument/2006/relationships/image" Target="../media/image6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"/><Relationship Id="rId11" Type="http://schemas.openxmlformats.org/officeDocument/2006/relationships/image" Target="../media/image5.tif"/><Relationship Id="rId5" Type="http://schemas.openxmlformats.org/officeDocument/2006/relationships/image" Target="../media/image3.tif"/><Relationship Id="rId10" Type="http://schemas.openxmlformats.org/officeDocument/2006/relationships/chart" Target="../charts/chart4.xml"/><Relationship Id="rId4" Type="http://schemas.openxmlformats.org/officeDocument/2006/relationships/image" Target="NULL"/><Relationship Id="rId9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5.xml"/><Relationship Id="rId7" Type="http://schemas.openxmlformats.org/officeDocument/2006/relationships/image" Target="NUL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14/relationships/chartEx" Target="../charts/chartEx3.xml"/><Relationship Id="rId5" Type="http://schemas.openxmlformats.org/officeDocument/2006/relationships/image" Target="../media/image7.tif"/><Relationship Id="rId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media" Target="../media/media2.mov"/><Relationship Id="rId7" Type="http://schemas.openxmlformats.org/officeDocument/2006/relationships/image" Target="../media/image8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o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ov"/><Relationship Id="rId1" Type="http://schemas.microsoft.com/office/2007/relationships/media" Target="../media/media3.mov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168078" y="450822"/>
            <a:ext cx="2521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Helvetica" charset="0"/>
                <a:ea typeface="Helvetica" charset="0"/>
                <a:cs typeface="Helvetica" charset="0"/>
              </a:rPr>
              <a:t>Supplementary Figure 1</a:t>
            </a:r>
            <a:endParaRPr kumimoji="1" lang="ja-JP" altLang="en-US" sz="16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A9129EE-5F0F-7740-86E2-A1DC0F789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5FECEEC-5528-A748-BE29-D260CB5FB7EA}"/>
              </a:ext>
            </a:extLst>
          </p:cNvPr>
          <p:cNvSpPr txBox="1"/>
          <p:nvPr/>
        </p:nvSpPr>
        <p:spPr>
          <a:xfrm>
            <a:off x="1099031" y="5229218"/>
            <a:ext cx="4570097" cy="25478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(1) Select the region where PD complex accumulates.</a:t>
            </a:r>
          </a:p>
          <a:p>
            <a:pPr>
              <a:lnSpc>
                <a:spcPct val="200000"/>
              </a:lnSpc>
            </a:pPr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(2) Take z-stack images (Top - Bottom) </a:t>
            </a:r>
            <a:r>
              <a:rPr lang="en-US" altLang="ja-JP" sz="900" dirty="0">
                <a:latin typeface="Helvetica" charset="0"/>
                <a:ea typeface="Helvetica" charset="0"/>
                <a:cs typeface="Helvetica" charset="0"/>
              </a:rPr>
              <a:t>excluding PD complex on leaf epidermis</a:t>
            </a:r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altLang="ja-JP" sz="900" dirty="0">
                <a:latin typeface="Helvetica" charset="0"/>
                <a:ea typeface="Helvetica" charset="0"/>
                <a:cs typeface="Helvetica" charset="0"/>
              </a:rPr>
              <a:t>(3) Select only mesophyll region.</a:t>
            </a:r>
          </a:p>
          <a:p>
            <a:pPr>
              <a:lnSpc>
                <a:spcPct val="200000"/>
              </a:lnSpc>
            </a:pPr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(4) Image J (Z projects and 3D project)</a:t>
            </a:r>
          </a:p>
          <a:p>
            <a:pPr>
              <a:lnSpc>
                <a:spcPct val="200000"/>
              </a:lnSpc>
            </a:pPr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(5) </a:t>
            </a:r>
            <a:r>
              <a:rPr lang="en-US" altLang="ja-JP" sz="900" dirty="0">
                <a:latin typeface="Helvetica" charset="0"/>
                <a:ea typeface="Helvetica" charset="0"/>
                <a:cs typeface="Helvetica" charset="0"/>
              </a:rPr>
              <a:t>Line along cell shape.</a:t>
            </a:r>
          </a:p>
          <a:p>
            <a:pPr>
              <a:lnSpc>
                <a:spcPct val="200000"/>
              </a:lnSpc>
            </a:pPr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(6) Count the PD complex inside and outside ce</a:t>
            </a:r>
            <a:r>
              <a:rPr lang="en-US" altLang="ja-JP" sz="900" dirty="0">
                <a:latin typeface="Helvetica" charset="0"/>
                <a:ea typeface="Helvetica" charset="0"/>
                <a:cs typeface="Helvetica" charset="0"/>
              </a:rPr>
              <a:t>ll</a:t>
            </a:r>
          </a:p>
          <a:p>
            <a:pPr>
              <a:lnSpc>
                <a:spcPct val="200000"/>
              </a:lnSpc>
            </a:pPr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     using Image J by manual.</a:t>
            </a:r>
          </a:p>
          <a:p>
            <a:pPr>
              <a:lnSpc>
                <a:spcPct val="200000"/>
              </a:lnSpc>
            </a:pPr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(Plugins &gt; Analyze &gt; Cell Counter) </a:t>
            </a:r>
          </a:p>
          <a:p>
            <a:pPr>
              <a:lnSpc>
                <a:spcPct val="200000"/>
              </a:lnSpc>
            </a:pPr>
            <a:r>
              <a:rPr lang="en-US" altLang="ja-JP" sz="900" dirty="0">
                <a:latin typeface="Helvetica" charset="0"/>
                <a:ea typeface="Helvetica" charset="0"/>
                <a:cs typeface="Helvetica" charset="0"/>
              </a:rPr>
              <a:t>(7) Calculation of number of PDC by Excel. </a:t>
            </a:r>
          </a:p>
        </p:txBody>
      </p:sp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E6F3DE4A-BC5A-9B4F-BA13-050F91CA33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997413"/>
              </p:ext>
            </p:extLst>
          </p:nvPr>
        </p:nvGraphicFramePr>
        <p:xfrm>
          <a:off x="3764752" y="7328521"/>
          <a:ext cx="1629751" cy="587073"/>
        </p:xfrm>
        <a:graphic>
          <a:graphicData uri="http://schemas.openxmlformats.org/drawingml/2006/table">
            <a:tbl>
              <a:tblPr/>
              <a:tblGrid>
                <a:gridCol w="741079">
                  <a:extLst>
                    <a:ext uri="{9D8B030D-6E8A-4147-A177-3AD203B41FA5}">
                      <a16:colId xmlns:a16="http://schemas.microsoft.com/office/drawing/2014/main" val="2192335879"/>
                    </a:ext>
                  </a:extLst>
                </a:gridCol>
                <a:gridCol w="438464">
                  <a:extLst>
                    <a:ext uri="{9D8B030D-6E8A-4147-A177-3AD203B41FA5}">
                      <a16:colId xmlns:a16="http://schemas.microsoft.com/office/drawing/2014/main" val="274618710"/>
                    </a:ext>
                  </a:extLst>
                </a:gridCol>
                <a:gridCol w="450208">
                  <a:extLst>
                    <a:ext uri="{9D8B030D-6E8A-4147-A177-3AD203B41FA5}">
                      <a16:colId xmlns:a16="http://schemas.microsoft.com/office/drawing/2014/main" val="1705362444"/>
                    </a:ext>
                  </a:extLst>
                </a:gridCol>
              </a:tblGrid>
              <a:tr h="151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游ゴシック" panose="020B0400000000000000" pitchFamily="34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游ゴシック" panose="020B0400000000000000" pitchFamily="34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游ゴシック" panose="020B0400000000000000" pitchFamily="34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955273"/>
                  </a:ext>
                </a:extLst>
              </a:tr>
              <a:tr h="151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游ゴシック" panose="020B0400000000000000" pitchFamily="34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" sz="900" b="0" i="0" u="none" strike="noStrike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游ゴシック" panose="020B0400000000000000" pitchFamily="34" charset="-128"/>
                        </a:rPr>
                        <a:t>outside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游ゴシック" panose="020B0400000000000000" pitchFamily="34" charset="-128"/>
                        </a:rPr>
                        <a:t>inside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481433"/>
                  </a:ext>
                </a:extLst>
              </a:tr>
              <a:tr h="248934">
                <a:tc>
                  <a:txBody>
                    <a:bodyPr/>
                    <a:lstStyle/>
                    <a:p>
                      <a:pPr algn="l" fontAlgn="ctr"/>
                      <a:r>
                        <a:rPr lang="e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游ゴシック" panose="020B0400000000000000" pitchFamily="34" charset="-128"/>
                        </a:rPr>
                        <a:t>KH-OEP34-pDNA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游ゴシック" panose="020B0400000000000000" pitchFamily="34" charset="-128"/>
                        </a:rPr>
                        <a:t>68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游ゴシック" panose="020B0400000000000000" pitchFamily="34" charset="-128"/>
                        </a:rPr>
                        <a:t>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662839"/>
                  </a:ext>
                </a:extLst>
              </a:tr>
            </a:tbl>
          </a:graphicData>
        </a:graphic>
      </p:graphicFrame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07DACECB-CB73-ED45-B1C0-A6EB78EFBDF6}"/>
              </a:ext>
            </a:extLst>
          </p:cNvPr>
          <p:cNvGrpSpPr/>
          <p:nvPr/>
        </p:nvGrpSpPr>
        <p:grpSpPr>
          <a:xfrm>
            <a:off x="1126296" y="1997763"/>
            <a:ext cx="4625286" cy="3260036"/>
            <a:chOff x="989702" y="1401417"/>
            <a:chExt cx="4625286" cy="3717236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5EE79B63-1BFC-E443-8AF0-1E9E1E455C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1464" b="8169"/>
            <a:stretch/>
          </p:blipFill>
          <p:spPr>
            <a:xfrm>
              <a:off x="989702" y="1401417"/>
              <a:ext cx="4625286" cy="3717236"/>
            </a:xfrm>
            <a:prstGeom prst="rect">
              <a:avLst/>
            </a:prstGeom>
          </p:spPr>
        </p:pic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0701EFFE-4EDB-A94A-9300-0E85AA625D03}"/>
                </a:ext>
              </a:extLst>
            </p:cNvPr>
            <p:cNvCxnSpPr/>
            <p:nvPr/>
          </p:nvCxnSpPr>
          <p:spPr>
            <a:xfrm>
              <a:off x="1063487" y="5063001"/>
              <a:ext cx="47707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2BB6B86-40E8-C94C-BB1C-6BD617363F88}"/>
              </a:ext>
            </a:extLst>
          </p:cNvPr>
          <p:cNvSpPr/>
          <p:nvPr/>
        </p:nvSpPr>
        <p:spPr>
          <a:xfrm>
            <a:off x="1093303" y="1977884"/>
            <a:ext cx="4680000" cy="6076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951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7" name="グラフ 76">
                <a:extLst>
                  <a:ext uri="{FF2B5EF4-FFF2-40B4-BE49-F238E27FC236}">
                    <a16:creationId xmlns:a16="http://schemas.microsoft.com/office/drawing/2014/main" id="{BD5BD6DA-731D-E245-9A22-47D018F73869}"/>
                  </a:ext>
                </a:extLst>
              </p:cNvPr>
              <p:cNvGraphicFramePr/>
              <p:nvPr>
                <p:extLst/>
              </p:nvPr>
            </p:nvGraphicFramePr>
            <p:xfrm>
              <a:off x="882215" y="4974257"/>
              <a:ext cx="2340000" cy="18000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77" name="グラフ 76">
                <a:extLst>
                  <a:ext uri="{FF2B5EF4-FFF2-40B4-BE49-F238E27FC236}">
                    <a16:creationId xmlns:a16="http://schemas.microsoft.com/office/drawing/2014/main" id="{BD5BD6DA-731D-E245-9A22-47D018F7386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2215" y="4974257"/>
                <a:ext cx="2340000" cy="1800000"/>
              </a:xfrm>
              <a:prstGeom prst="rect">
                <a:avLst/>
              </a:prstGeom>
            </p:spPr>
          </p:pic>
        </mc:Fallback>
      </mc:AlternateContent>
      <p:pic>
        <p:nvPicPr>
          <p:cNvPr id="15" name="図 14">
            <a:extLst>
              <a:ext uri="{FF2B5EF4-FFF2-40B4-BE49-F238E27FC236}">
                <a16:creationId xmlns:a16="http://schemas.microsoft.com/office/drawing/2014/main" id="{384552B4-F457-EE47-B520-044D96E538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910" y="2840902"/>
            <a:ext cx="5325603" cy="1764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71E98-04FB-9946-B256-1963A9675FE3}"/>
              </a:ext>
            </a:extLst>
          </p:cNvPr>
          <p:cNvSpPr txBox="1"/>
          <p:nvPr/>
        </p:nvSpPr>
        <p:spPr>
          <a:xfrm>
            <a:off x="631747" y="2550594"/>
            <a:ext cx="3156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A</a:t>
            </a:r>
            <a:endParaRPr kumimoji="1" lang="ja-JP" altLang="en-US" sz="1400" b="1" dirty="0">
              <a:latin typeface="Helvetica" pitchFamily="2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E1DACFC1-F0ED-B347-AE83-AEAABBFB3946}"/>
              </a:ext>
            </a:extLst>
          </p:cNvPr>
          <p:cNvSpPr txBox="1"/>
          <p:nvPr/>
        </p:nvSpPr>
        <p:spPr>
          <a:xfrm>
            <a:off x="625610" y="4699708"/>
            <a:ext cx="3145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B</a:t>
            </a:r>
            <a:endParaRPr kumimoji="1" lang="ja-JP" altLang="en-US" sz="1400" b="1" dirty="0">
              <a:latin typeface="Helvetica" pitchFamily="2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E32B10D-1FB6-0F4D-A76F-C100E591F8FF}"/>
              </a:ext>
            </a:extLst>
          </p:cNvPr>
          <p:cNvSpPr txBox="1"/>
          <p:nvPr/>
        </p:nvSpPr>
        <p:spPr>
          <a:xfrm>
            <a:off x="1637525" y="2615353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</a:rPr>
              <a:t>Control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094C203-2682-8F4E-9496-AC88E1CE66D9}"/>
              </a:ext>
            </a:extLst>
          </p:cNvPr>
          <p:cNvSpPr txBox="1">
            <a:spLocks noChangeAspect="1"/>
          </p:cNvSpPr>
          <p:nvPr/>
        </p:nvSpPr>
        <p:spPr>
          <a:xfrm>
            <a:off x="5073702" y="2615353"/>
            <a:ext cx="8402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</a:rPr>
              <a:t>BFA </a:t>
            </a:r>
            <a:r>
              <a:rPr lang="en-US" altLang="ja-JP" sz="900" dirty="0">
                <a:latin typeface="Helvetica" pitchFamily="2" charset="0"/>
              </a:rPr>
              <a:t>(20 µM)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702CDE8-3F7C-D940-AAA3-843A02EC20D5}"/>
              </a:ext>
            </a:extLst>
          </p:cNvPr>
          <p:cNvSpPr txBox="1"/>
          <p:nvPr/>
        </p:nvSpPr>
        <p:spPr>
          <a:xfrm>
            <a:off x="3292468" y="2615353"/>
            <a:ext cx="8531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</a:rPr>
              <a:t> WM (50 µM)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357E24EB-C93C-6A47-8360-A71659CBF39B}"/>
              </a:ext>
            </a:extLst>
          </p:cNvPr>
          <p:cNvSpPr txBox="1"/>
          <p:nvPr/>
        </p:nvSpPr>
        <p:spPr>
          <a:xfrm>
            <a:off x="1011665" y="4997495"/>
            <a:ext cx="3900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Arial" charset="0"/>
                <a:cs typeface="Arial" charset="0"/>
              </a:rPr>
              <a:t>100</a:t>
            </a:r>
            <a:endParaRPr kumimoji="1" lang="ja-JP" altLang="en-US" sz="900" dirty="0">
              <a:latin typeface="Helvetica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2EE8B16A-6B5E-B24F-826C-A8091D6A10D4}"/>
              </a:ext>
            </a:extLst>
          </p:cNvPr>
          <p:cNvCxnSpPr>
            <a:cxnSpLocks/>
          </p:cNvCxnSpPr>
          <p:nvPr/>
        </p:nvCxnSpPr>
        <p:spPr>
          <a:xfrm>
            <a:off x="1094622" y="4564092"/>
            <a:ext cx="216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3FF5F8B6-A5E7-5341-996A-611D6BC22813}"/>
              </a:ext>
            </a:extLst>
          </p:cNvPr>
          <p:cNvCxnSpPr>
            <a:cxnSpLocks/>
          </p:cNvCxnSpPr>
          <p:nvPr/>
        </p:nvCxnSpPr>
        <p:spPr>
          <a:xfrm>
            <a:off x="2868062" y="4564092"/>
            <a:ext cx="126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015E8F27-3965-AE40-B57C-253AC185F860}"/>
              </a:ext>
            </a:extLst>
          </p:cNvPr>
          <p:cNvSpPr txBox="1"/>
          <p:nvPr/>
        </p:nvSpPr>
        <p:spPr>
          <a:xfrm>
            <a:off x="1125339" y="6362300"/>
            <a:ext cx="2840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Arial" charset="0"/>
                <a:cs typeface="Arial" charset="0"/>
              </a:rPr>
              <a:t>0</a:t>
            </a:r>
            <a:endParaRPr kumimoji="1" lang="ja-JP" altLang="en-US" sz="900">
              <a:latin typeface="Helvetica" pitchFamily="2" charset="0"/>
              <a:ea typeface="Arial" charset="0"/>
              <a:cs typeface="Arial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F2390E7-5863-2C48-91CB-6CF834414B4C}"/>
              </a:ext>
            </a:extLst>
          </p:cNvPr>
          <p:cNvSpPr txBox="1"/>
          <p:nvPr/>
        </p:nvSpPr>
        <p:spPr>
          <a:xfrm>
            <a:off x="1074039" y="6094716"/>
            <a:ext cx="3276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Arial" charset="0"/>
                <a:cs typeface="Arial" charset="0"/>
              </a:rPr>
              <a:t>20</a:t>
            </a:r>
            <a:endParaRPr kumimoji="1" lang="ja-JP" altLang="en-US" sz="900">
              <a:latin typeface="Helvetica" pitchFamily="2" charset="0"/>
              <a:ea typeface="Arial" charset="0"/>
              <a:cs typeface="Arial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D72154E7-81D8-6640-9049-D3921973B372}"/>
              </a:ext>
            </a:extLst>
          </p:cNvPr>
          <p:cNvSpPr txBox="1"/>
          <p:nvPr/>
        </p:nvSpPr>
        <p:spPr>
          <a:xfrm>
            <a:off x="1061823" y="5825545"/>
            <a:ext cx="3398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Arial" charset="0"/>
                <a:cs typeface="Arial" charset="0"/>
              </a:rPr>
              <a:t>40</a:t>
            </a:r>
            <a:endParaRPr kumimoji="1" lang="ja-JP" altLang="en-US" sz="900">
              <a:latin typeface="Helvetica" pitchFamily="2" charset="0"/>
              <a:ea typeface="Arial" charset="0"/>
              <a:cs typeface="Arial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F7FA668-814A-D44B-BA0E-2571ED2E2C61}"/>
              </a:ext>
            </a:extLst>
          </p:cNvPr>
          <p:cNvSpPr txBox="1"/>
          <p:nvPr/>
        </p:nvSpPr>
        <p:spPr>
          <a:xfrm>
            <a:off x="1060787" y="5549255"/>
            <a:ext cx="340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Arial" charset="0"/>
                <a:cs typeface="Arial" charset="0"/>
              </a:rPr>
              <a:t>60</a:t>
            </a:r>
            <a:endParaRPr kumimoji="1" lang="ja-JP" altLang="en-US" sz="900">
              <a:latin typeface="Helvetica" pitchFamily="2" charset="0"/>
              <a:ea typeface="Arial" charset="0"/>
              <a:cs typeface="Arial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84BAE8B-B06E-BD4C-AA41-50A2E2177C68}"/>
              </a:ext>
            </a:extLst>
          </p:cNvPr>
          <p:cNvSpPr txBox="1"/>
          <p:nvPr/>
        </p:nvSpPr>
        <p:spPr>
          <a:xfrm>
            <a:off x="1059751" y="5276258"/>
            <a:ext cx="3419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Arial" charset="0"/>
                <a:cs typeface="Arial" charset="0"/>
              </a:rPr>
              <a:t>80</a:t>
            </a:r>
            <a:endParaRPr kumimoji="1" lang="ja-JP" altLang="en-US" sz="900">
              <a:latin typeface="Helvetica" pitchFamily="2" charset="0"/>
              <a:ea typeface="Arial" charset="0"/>
              <a:cs typeface="Arial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F0F30C8-AA6E-2C41-BE5E-4B13CBB6347A}"/>
              </a:ext>
            </a:extLst>
          </p:cNvPr>
          <p:cNvSpPr txBox="1"/>
          <p:nvPr/>
        </p:nvSpPr>
        <p:spPr>
          <a:xfrm rot="18900000">
            <a:off x="1552183" y="6593210"/>
            <a:ext cx="568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ea typeface="Arial" charset="0"/>
                <a:cs typeface="Arial" charset="0"/>
              </a:rPr>
              <a:t>Control</a:t>
            </a:r>
            <a:endParaRPr kumimoji="1" lang="en-US" altLang="ja-JP" sz="900" dirty="0">
              <a:latin typeface="Helvetica" pitchFamily="2" charset="0"/>
              <a:ea typeface="Arial" charset="0"/>
              <a:cs typeface="Arial" charset="0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2DDB1399-0958-A648-B42A-A52A84016CB3}"/>
              </a:ext>
            </a:extLst>
          </p:cNvPr>
          <p:cNvSpPr txBox="1"/>
          <p:nvPr/>
        </p:nvSpPr>
        <p:spPr>
          <a:xfrm rot="18900000">
            <a:off x="2232467" y="6525644"/>
            <a:ext cx="5074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ea typeface="Arial" charset="0"/>
                <a:cs typeface="Arial" charset="0"/>
              </a:rPr>
              <a:t>BFA</a:t>
            </a:r>
            <a:endParaRPr kumimoji="1" lang="ja-JP" altLang="en-US" sz="900">
              <a:latin typeface="Helvetica" pitchFamily="2" charset="0"/>
              <a:ea typeface="Arial" charset="0"/>
              <a:cs typeface="Arial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702CDE8-3F7C-D940-AAA3-843A02EC20D5}"/>
              </a:ext>
            </a:extLst>
          </p:cNvPr>
          <p:cNvSpPr txBox="1"/>
          <p:nvPr/>
        </p:nvSpPr>
        <p:spPr>
          <a:xfrm rot="18900000">
            <a:off x="1985303" y="6530181"/>
            <a:ext cx="3898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</a:rPr>
              <a:t>WM</a:t>
            </a:r>
            <a:endParaRPr kumimoji="1" lang="ja-JP" altLang="en-US" sz="900" dirty="0">
              <a:latin typeface="Helvetica" pitchFamily="2" charset="0"/>
            </a:endParaRPr>
          </a:p>
        </p:txBody>
      </p: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0CEA8D68-91F1-8A4E-83EB-A48A62C7FD21}"/>
              </a:ext>
            </a:extLst>
          </p:cNvPr>
          <p:cNvCxnSpPr>
            <a:cxnSpLocks/>
          </p:cNvCxnSpPr>
          <p:nvPr/>
        </p:nvCxnSpPr>
        <p:spPr>
          <a:xfrm>
            <a:off x="4638989" y="4564092"/>
            <a:ext cx="16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0154437-3E58-F545-BABA-21D6D6C61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1" name="右矢印 10">
            <a:extLst>
              <a:ext uri="{FF2B5EF4-FFF2-40B4-BE49-F238E27FC236}">
                <a16:creationId xmlns:a16="http://schemas.microsoft.com/office/drawing/2014/main" id="{68FC4D32-57BD-CD49-BED2-4755265EE8ED}"/>
              </a:ext>
            </a:extLst>
          </p:cNvPr>
          <p:cNvSpPr/>
          <p:nvPr/>
        </p:nvSpPr>
        <p:spPr>
          <a:xfrm rot="18380294">
            <a:off x="2489981" y="3371003"/>
            <a:ext cx="141253" cy="9593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右矢印 80">
            <a:extLst>
              <a:ext uri="{FF2B5EF4-FFF2-40B4-BE49-F238E27FC236}">
                <a16:creationId xmlns:a16="http://schemas.microsoft.com/office/drawing/2014/main" id="{9C993B9E-E192-2D44-8B34-B144A4AFFB9E}"/>
              </a:ext>
            </a:extLst>
          </p:cNvPr>
          <p:cNvSpPr/>
          <p:nvPr/>
        </p:nvSpPr>
        <p:spPr>
          <a:xfrm rot="9540278">
            <a:off x="1475461" y="4111450"/>
            <a:ext cx="141253" cy="9593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右矢印 84">
            <a:extLst>
              <a:ext uri="{FF2B5EF4-FFF2-40B4-BE49-F238E27FC236}">
                <a16:creationId xmlns:a16="http://schemas.microsoft.com/office/drawing/2014/main" id="{A7C4B195-CD77-3F4F-B449-C6E52099EC22}"/>
              </a:ext>
            </a:extLst>
          </p:cNvPr>
          <p:cNvSpPr/>
          <p:nvPr/>
        </p:nvSpPr>
        <p:spPr>
          <a:xfrm rot="7629554">
            <a:off x="3266253" y="3983656"/>
            <a:ext cx="141253" cy="9593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右矢印 85">
            <a:extLst>
              <a:ext uri="{FF2B5EF4-FFF2-40B4-BE49-F238E27FC236}">
                <a16:creationId xmlns:a16="http://schemas.microsoft.com/office/drawing/2014/main" id="{977EF169-F93A-B049-B2FB-4CA1B0509344}"/>
              </a:ext>
            </a:extLst>
          </p:cNvPr>
          <p:cNvSpPr/>
          <p:nvPr/>
        </p:nvSpPr>
        <p:spPr>
          <a:xfrm rot="17995060">
            <a:off x="4119595" y="3515953"/>
            <a:ext cx="141253" cy="9593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右矢印 86">
            <a:extLst>
              <a:ext uri="{FF2B5EF4-FFF2-40B4-BE49-F238E27FC236}">
                <a16:creationId xmlns:a16="http://schemas.microsoft.com/office/drawing/2014/main" id="{F2A01A29-098B-B349-B71A-45CBB246C309}"/>
              </a:ext>
            </a:extLst>
          </p:cNvPr>
          <p:cNvSpPr/>
          <p:nvPr/>
        </p:nvSpPr>
        <p:spPr>
          <a:xfrm rot="15251081">
            <a:off x="5232082" y="3948204"/>
            <a:ext cx="141253" cy="9593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右矢印 65">
            <a:extLst>
              <a:ext uri="{FF2B5EF4-FFF2-40B4-BE49-F238E27FC236}">
                <a16:creationId xmlns:a16="http://schemas.microsoft.com/office/drawing/2014/main" id="{3D5A71E7-8FFC-CE46-8353-AC474C70E96D}"/>
              </a:ext>
            </a:extLst>
          </p:cNvPr>
          <p:cNvSpPr/>
          <p:nvPr/>
        </p:nvSpPr>
        <p:spPr>
          <a:xfrm rot="15251081">
            <a:off x="5972311" y="3104561"/>
            <a:ext cx="141253" cy="9593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290D6C9-1E8B-6D43-9478-75E2A770BE14}"/>
              </a:ext>
            </a:extLst>
          </p:cNvPr>
          <p:cNvSpPr txBox="1"/>
          <p:nvPr/>
        </p:nvSpPr>
        <p:spPr>
          <a:xfrm rot="16200000">
            <a:off x="296158" y="349031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</a:rPr>
              <a:t>cpPD-Cy3 complex</a:t>
            </a:r>
          </a:p>
          <a:p>
            <a:pPr algn="ctr"/>
            <a:r>
              <a:rPr kumimoji="1" lang="en-US" altLang="ja-JP" sz="900" dirty="0">
                <a:latin typeface="Helvetica" pitchFamily="2" charset="0"/>
              </a:rPr>
              <a:t>(Col-0) 12 h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9690F99C-AA9C-BA43-9519-911F62AF980E}"/>
              </a:ext>
            </a:extLst>
          </p:cNvPr>
          <p:cNvSpPr txBox="1"/>
          <p:nvPr/>
        </p:nvSpPr>
        <p:spPr>
          <a:xfrm>
            <a:off x="2168078" y="450822"/>
            <a:ext cx="2521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  <a:ea typeface="Helvetica" charset="0"/>
                <a:cs typeface="Helvetica" charset="0"/>
              </a:rPr>
              <a:t>Supplementary Figure 2</a:t>
            </a:r>
            <a:endParaRPr kumimoji="1" lang="ja-JP" altLang="en-US" sz="1600" b="1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6B4A0D5A-6C75-6F44-B0DC-F59703E66231}"/>
              </a:ext>
            </a:extLst>
          </p:cNvPr>
          <p:cNvSpPr txBox="1"/>
          <p:nvPr/>
        </p:nvSpPr>
        <p:spPr>
          <a:xfrm rot="16200000">
            <a:off x="184471" y="5617826"/>
            <a:ext cx="1488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</a:rPr>
              <a:t>I</a:t>
            </a:r>
            <a:r>
              <a:rPr kumimoji="1" lang="en-US" altLang="ja-JP" sz="900" dirty="0">
                <a:latin typeface="Helvetica" pitchFamily="2" charset="0"/>
              </a:rPr>
              <a:t>nside </a:t>
            </a:r>
            <a:r>
              <a:rPr lang="en-US" altLang="ja-JP" sz="900" dirty="0">
                <a:latin typeface="Helvetica" pitchFamily="2" charset="0"/>
              </a:rPr>
              <a:t>/</a:t>
            </a:r>
            <a:r>
              <a:rPr kumimoji="1" lang="en-US" altLang="ja-JP" sz="900" dirty="0">
                <a:latin typeface="Helvetica" pitchFamily="2" charset="0"/>
              </a:rPr>
              <a:t> outside (%)</a:t>
            </a:r>
          </a:p>
          <a:p>
            <a:pPr algn="ctr"/>
            <a:r>
              <a:rPr lang="en-US" altLang="ja-JP" sz="900" dirty="0">
                <a:latin typeface="Helvetica" pitchFamily="2" charset="0"/>
              </a:rPr>
              <a:t>(cpPD-Cy3 complex)</a:t>
            </a:r>
            <a:endParaRPr lang="ja-JP" altLang="en-US" sz="90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573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0" name="グラフ 69">
                <a:extLst>
                  <a:ext uri="{FF2B5EF4-FFF2-40B4-BE49-F238E27FC236}">
                    <a16:creationId xmlns:a16="http://schemas.microsoft.com/office/drawing/2014/main" id="{3037D95E-27E3-B042-BB29-48A07C567AE6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4260512" y="5179497"/>
              <a:ext cx="1980000" cy="16200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70" name="グラフ 69">
                <a:extLst>
                  <a:ext uri="{FF2B5EF4-FFF2-40B4-BE49-F238E27FC236}">
                    <a16:creationId xmlns:a16="http://schemas.microsoft.com/office/drawing/2014/main" id="{3037D95E-27E3-B042-BB29-48A07C567AE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0512" y="5179497"/>
                <a:ext cx="1980000" cy="16200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CF1045E-45C4-FD43-97B8-9EDE88679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250512" y="9323971"/>
            <a:ext cx="1543050" cy="527403"/>
          </a:xfrm>
        </p:spPr>
        <p:txBody>
          <a:bodyPr/>
          <a:lstStyle/>
          <a:p>
            <a:fld id="{14433655-637B-BE49-AFFD-3BA6A412B9E1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4E202B-FCA1-F44E-A869-00180E8FEE0E}"/>
              </a:ext>
            </a:extLst>
          </p:cNvPr>
          <p:cNvSpPr txBox="1"/>
          <p:nvPr/>
        </p:nvSpPr>
        <p:spPr>
          <a:xfrm>
            <a:off x="496148" y="178625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A</a:t>
            </a:r>
            <a:endParaRPr kumimoji="1" lang="ja-JP" altLang="en-US" sz="1400" b="1" dirty="0">
              <a:latin typeface="Helvetica" pitchFamily="2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9C62EB0-B9A0-4547-B8EC-43E17377B9AD}"/>
              </a:ext>
            </a:extLst>
          </p:cNvPr>
          <p:cNvSpPr txBox="1"/>
          <p:nvPr/>
        </p:nvSpPr>
        <p:spPr>
          <a:xfrm>
            <a:off x="487522" y="493525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B</a:t>
            </a:r>
            <a:endParaRPr kumimoji="1" lang="ja-JP" altLang="en-US" sz="1400" b="1" dirty="0">
              <a:latin typeface="Helvetica" pitchFamily="2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43F47CC-9A39-BE44-A880-09E0E5256268}"/>
              </a:ext>
            </a:extLst>
          </p:cNvPr>
          <p:cNvSpPr txBox="1"/>
          <p:nvPr/>
        </p:nvSpPr>
        <p:spPr>
          <a:xfrm>
            <a:off x="3988477" y="493525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D</a:t>
            </a:r>
            <a:endParaRPr kumimoji="1" lang="ja-JP" altLang="en-US" sz="1400" b="1" dirty="0">
              <a:latin typeface="Helvetica" pitchFamily="2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E23CEDB-9471-7B42-9F14-4D056F1A2FB5}"/>
              </a:ext>
            </a:extLst>
          </p:cNvPr>
          <p:cNvGrpSpPr>
            <a:grpSpLocks noChangeAspect="1"/>
          </p:cNvGrpSpPr>
          <p:nvPr/>
        </p:nvGrpSpPr>
        <p:grpSpPr>
          <a:xfrm>
            <a:off x="2518359" y="5359289"/>
            <a:ext cx="1307139" cy="1332000"/>
            <a:chOff x="2501521" y="5240186"/>
            <a:chExt cx="1342467" cy="1368000"/>
          </a:xfrm>
        </p:grpSpPr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E6E7710B-B33B-3E48-99F6-34D6DADE76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98" t="50086" r="36782" b="12157"/>
            <a:stretch/>
          </p:blipFill>
          <p:spPr>
            <a:xfrm>
              <a:off x="2501521" y="5240186"/>
              <a:ext cx="1342467" cy="1368000"/>
            </a:xfrm>
            <a:prstGeom prst="rect">
              <a:avLst/>
            </a:prstGeom>
          </p:spPr>
        </p:pic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B6263E54-650A-704A-AB67-BCF5BD5B94EA}"/>
                </a:ext>
              </a:extLst>
            </p:cNvPr>
            <p:cNvCxnSpPr/>
            <p:nvPr/>
          </p:nvCxnSpPr>
          <p:spPr>
            <a:xfrm>
              <a:off x="2536918" y="6542894"/>
              <a:ext cx="44815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26C9048-1851-9241-8631-03D889679D53}"/>
              </a:ext>
            </a:extLst>
          </p:cNvPr>
          <p:cNvGrpSpPr>
            <a:grpSpLocks noChangeAspect="1"/>
          </p:cNvGrpSpPr>
          <p:nvPr/>
        </p:nvGrpSpPr>
        <p:grpSpPr>
          <a:xfrm>
            <a:off x="1057176" y="5366476"/>
            <a:ext cx="1403191" cy="1332000"/>
            <a:chOff x="1032903" y="5253509"/>
            <a:chExt cx="1427079" cy="1354677"/>
          </a:xfrm>
        </p:grpSpPr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2062AB99-9A81-5141-B196-22E857D3EB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95" t="37019" r="30531" b="16671"/>
            <a:stretch/>
          </p:blipFill>
          <p:spPr>
            <a:xfrm>
              <a:off x="1032903" y="5253509"/>
              <a:ext cx="1427079" cy="1354677"/>
            </a:xfrm>
            <a:prstGeom prst="rect">
              <a:avLst/>
            </a:prstGeom>
          </p:spPr>
        </p:pic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52A9C964-C09C-1B40-9537-130C029E74EC}"/>
                </a:ext>
              </a:extLst>
            </p:cNvPr>
            <p:cNvCxnSpPr/>
            <p:nvPr/>
          </p:nvCxnSpPr>
          <p:spPr>
            <a:xfrm>
              <a:off x="1066915" y="6543103"/>
              <a:ext cx="34805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4DB7BF-BB29-8948-85D4-08BBFF04AEF6}"/>
              </a:ext>
            </a:extLst>
          </p:cNvPr>
          <p:cNvSpPr txBox="1"/>
          <p:nvPr/>
        </p:nvSpPr>
        <p:spPr>
          <a:xfrm rot="16200000">
            <a:off x="564484" y="400311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Enlarged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5859187-8C58-A843-A6A6-2434233C165A}"/>
              </a:ext>
            </a:extLst>
          </p:cNvPr>
          <p:cNvSpPr txBox="1"/>
          <p:nvPr/>
        </p:nvSpPr>
        <p:spPr>
          <a:xfrm>
            <a:off x="1537730" y="1887196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1h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24767B60-370F-AE46-85A1-215DE7C794D5}"/>
              </a:ext>
            </a:extLst>
          </p:cNvPr>
          <p:cNvSpPr txBox="1"/>
          <p:nvPr/>
        </p:nvSpPr>
        <p:spPr>
          <a:xfrm>
            <a:off x="2820604" y="1887196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3h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1C6BF134-F4EA-B845-8F24-5E5B8596BCCE}"/>
              </a:ext>
            </a:extLst>
          </p:cNvPr>
          <p:cNvSpPr txBox="1"/>
          <p:nvPr/>
        </p:nvSpPr>
        <p:spPr>
          <a:xfrm>
            <a:off x="4073498" y="1887196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6h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87D605A8-6AE3-B642-98BA-039B09A65DCE}"/>
              </a:ext>
            </a:extLst>
          </p:cNvPr>
          <p:cNvSpPr txBox="1"/>
          <p:nvPr/>
        </p:nvSpPr>
        <p:spPr>
          <a:xfrm>
            <a:off x="5341382" y="1887196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12h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508258C-9283-354F-BDD4-57FCCD281387}"/>
              </a:ext>
            </a:extLst>
          </p:cNvPr>
          <p:cNvSpPr txBox="1"/>
          <p:nvPr/>
        </p:nvSpPr>
        <p:spPr>
          <a:xfrm rot="16200000">
            <a:off x="287565" y="5858948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PD-Cy3 complex</a:t>
            </a:r>
          </a:p>
          <a:p>
            <a:r>
              <a:rPr kumimoji="1" lang="en-US" altLang="ja-JP" sz="900" dirty="0">
                <a:latin typeface="Helvetica" pitchFamily="2" charset="0"/>
              </a:rPr>
              <a:t>(KH9-BP100)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41E2A4E-A719-BE4E-A9F1-784CEEF63657}"/>
              </a:ext>
            </a:extLst>
          </p:cNvPr>
          <p:cNvSpPr txBox="1"/>
          <p:nvPr/>
        </p:nvSpPr>
        <p:spPr>
          <a:xfrm>
            <a:off x="1172168" y="5100153"/>
            <a:ext cx="11785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</a:rPr>
              <a:t>Leaf epidermis (3h)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C69B9F1-0364-3E46-A5C3-C28D5F806658}"/>
              </a:ext>
            </a:extLst>
          </p:cNvPr>
          <p:cNvSpPr txBox="1"/>
          <p:nvPr/>
        </p:nvSpPr>
        <p:spPr>
          <a:xfrm>
            <a:off x="2565559" y="5100153"/>
            <a:ext cx="11977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</a:rPr>
              <a:t>Leaf mesophyll (3h)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3E25997-819F-D147-B1B1-3A17B32CA379}"/>
              </a:ext>
            </a:extLst>
          </p:cNvPr>
          <p:cNvSpPr txBox="1"/>
          <p:nvPr/>
        </p:nvSpPr>
        <p:spPr>
          <a:xfrm>
            <a:off x="1321179" y="718210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Helvetica" pitchFamily="2" charset="0"/>
              </a:rPr>
              <a:t>1h</a:t>
            </a:r>
            <a:endParaRPr kumimoji="1" lang="ja-JP" altLang="en-US" sz="1000">
              <a:latin typeface="Helvetica" pitchFamily="2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55979DC-1DAE-A64B-8658-875D55D8DB19}"/>
              </a:ext>
            </a:extLst>
          </p:cNvPr>
          <p:cNvSpPr txBox="1"/>
          <p:nvPr/>
        </p:nvSpPr>
        <p:spPr>
          <a:xfrm>
            <a:off x="2709357" y="718210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Helvetica" pitchFamily="2" charset="0"/>
              </a:rPr>
              <a:t>3h</a:t>
            </a:r>
            <a:endParaRPr kumimoji="1" lang="ja-JP" altLang="en-US" sz="1000">
              <a:latin typeface="Helvetica" pitchFamily="2" charset="0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2A3DBFB-761D-5547-9E6F-F2ABC7573E09}"/>
              </a:ext>
            </a:extLst>
          </p:cNvPr>
          <p:cNvSpPr txBox="1"/>
          <p:nvPr/>
        </p:nvSpPr>
        <p:spPr>
          <a:xfrm>
            <a:off x="4106161" y="718210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Helvetica" pitchFamily="2" charset="0"/>
              </a:rPr>
              <a:t>6h</a:t>
            </a:r>
            <a:endParaRPr kumimoji="1" lang="ja-JP" altLang="en-US" sz="1000">
              <a:latin typeface="Helvetica" pitchFamily="2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F51C0AC7-EA29-1B45-B7C8-628095CC7E4E}"/>
              </a:ext>
            </a:extLst>
          </p:cNvPr>
          <p:cNvSpPr txBox="1"/>
          <p:nvPr/>
        </p:nvSpPr>
        <p:spPr>
          <a:xfrm>
            <a:off x="5485714" y="7182103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Helvetica" pitchFamily="2" charset="0"/>
              </a:rPr>
              <a:t>12h</a:t>
            </a:r>
            <a:endParaRPr kumimoji="1" lang="ja-JP" altLang="en-US" sz="1000">
              <a:latin typeface="Helvetica" pitchFamily="2" charset="0"/>
            </a:endParaRPr>
          </a:p>
        </p:txBody>
      </p:sp>
      <p:graphicFrame>
        <p:nvGraphicFramePr>
          <p:cNvPr id="66" name="グラフ 65">
            <a:extLst>
              <a:ext uri="{FF2B5EF4-FFF2-40B4-BE49-F238E27FC236}">
                <a16:creationId xmlns:a16="http://schemas.microsoft.com/office/drawing/2014/main" id="{36A059C1-6499-074C-98B0-227862B3AF1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619752" y="7408159"/>
          <a:ext cx="1260000" cy="11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67" name="グラフ 66">
            <a:extLst>
              <a:ext uri="{FF2B5EF4-FFF2-40B4-BE49-F238E27FC236}">
                <a16:creationId xmlns:a16="http://schemas.microsoft.com/office/drawing/2014/main" id="{DB47BBBD-DD25-E947-B32B-499CE6F399B1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208846" y="7408159"/>
          <a:ext cx="1260000" cy="11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68" name="グラフ 67">
            <a:extLst>
              <a:ext uri="{FF2B5EF4-FFF2-40B4-BE49-F238E27FC236}">
                <a16:creationId xmlns:a16="http://schemas.microsoft.com/office/drawing/2014/main" id="{CFBB8C9A-358F-1646-A9FC-E5ACBD7B8A6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797940" y="7408159"/>
          <a:ext cx="1260000" cy="11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6" name="グラフ 45">
            <a:extLst>
              <a:ext uri="{FF2B5EF4-FFF2-40B4-BE49-F238E27FC236}">
                <a16:creationId xmlns:a16="http://schemas.microsoft.com/office/drawing/2014/main" id="{391DAE83-A7BD-7F48-A3CE-F14E2BB9C05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030659" y="7408159"/>
          <a:ext cx="1260000" cy="11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67974A9-F50F-FE48-967F-8E4B9167FA7E}"/>
              </a:ext>
            </a:extLst>
          </p:cNvPr>
          <p:cNvSpPr txBox="1"/>
          <p:nvPr/>
        </p:nvSpPr>
        <p:spPr>
          <a:xfrm>
            <a:off x="487522" y="697150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C</a:t>
            </a:r>
            <a:endParaRPr kumimoji="1" lang="ja-JP" altLang="en-US" sz="1400" b="1" dirty="0">
              <a:latin typeface="Helvetica" pitchFamily="2" charset="0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E1D714A-EA74-2740-8640-93091C13BA88}"/>
              </a:ext>
            </a:extLst>
          </p:cNvPr>
          <p:cNvGrpSpPr/>
          <p:nvPr/>
        </p:nvGrpSpPr>
        <p:grpSpPr>
          <a:xfrm>
            <a:off x="1056839" y="3479566"/>
            <a:ext cx="5108723" cy="1260000"/>
            <a:chOff x="938921" y="3461052"/>
            <a:chExt cx="5108723" cy="1260000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7615EACD-F667-8440-872E-FA0602AE1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38921" y="3461052"/>
              <a:ext cx="5108723" cy="1260000"/>
            </a:xfrm>
            <a:prstGeom prst="rect">
              <a:avLst/>
            </a:prstGeom>
          </p:spPr>
        </p:pic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4B7E4992-86CC-FA46-B1C4-EE59E41F6970}"/>
                </a:ext>
              </a:extLst>
            </p:cNvPr>
            <p:cNvCxnSpPr/>
            <p:nvPr/>
          </p:nvCxnSpPr>
          <p:spPr>
            <a:xfrm>
              <a:off x="972406" y="4680834"/>
              <a:ext cx="3528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4D31D06C-358B-054A-8550-72C915A33C08}"/>
                </a:ext>
              </a:extLst>
            </p:cNvPr>
            <p:cNvCxnSpPr/>
            <p:nvPr/>
          </p:nvCxnSpPr>
          <p:spPr>
            <a:xfrm>
              <a:off x="2255824" y="4680831"/>
              <a:ext cx="234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3ECD72D4-0022-DB4F-A23E-FE8186823C10}"/>
                </a:ext>
              </a:extLst>
            </p:cNvPr>
            <p:cNvCxnSpPr/>
            <p:nvPr/>
          </p:nvCxnSpPr>
          <p:spPr>
            <a:xfrm>
              <a:off x="3532551" y="4680827"/>
              <a:ext cx="288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296227CF-8316-B242-B8BE-CBC8AB75922D}"/>
                </a:ext>
              </a:extLst>
            </p:cNvPr>
            <p:cNvCxnSpPr/>
            <p:nvPr/>
          </p:nvCxnSpPr>
          <p:spPr>
            <a:xfrm>
              <a:off x="4820551" y="4685179"/>
              <a:ext cx="342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DBEF6C0-F493-9441-8FC3-9826985ECD6A}"/>
              </a:ext>
            </a:extLst>
          </p:cNvPr>
          <p:cNvGrpSpPr/>
          <p:nvPr/>
        </p:nvGrpSpPr>
        <p:grpSpPr>
          <a:xfrm>
            <a:off x="1056839" y="2152665"/>
            <a:ext cx="5108726" cy="1260000"/>
            <a:chOff x="929497" y="2089547"/>
            <a:chExt cx="5108726" cy="1260000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D3520ED1-38E0-0F4A-B76A-61592E333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29497" y="2089547"/>
              <a:ext cx="5108726" cy="1260000"/>
            </a:xfrm>
            <a:prstGeom prst="rect">
              <a:avLst/>
            </a:prstGeom>
          </p:spPr>
        </p:pic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8ECC4BAE-C4B5-8A42-8DA1-B53D161F4661}"/>
                </a:ext>
              </a:extLst>
            </p:cNvPr>
            <p:cNvCxnSpPr/>
            <p:nvPr/>
          </p:nvCxnSpPr>
          <p:spPr>
            <a:xfrm>
              <a:off x="3507626" y="3328640"/>
              <a:ext cx="90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508E8CE5-2FF8-CE44-893E-67DE145990B1}"/>
                </a:ext>
              </a:extLst>
            </p:cNvPr>
            <p:cNvCxnSpPr/>
            <p:nvPr/>
          </p:nvCxnSpPr>
          <p:spPr>
            <a:xfrm>
              <a:off x="4800350" y="3317933"/>
              <a:ext cx="1188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D64ABC3E-71C0-AA4F-AC7F-BE1038A74DDD}"/>
                </a:ext>
              </a:extLst>
            </p:cNvPr>
            <p:cNvCxnSpPr/>
            <p:nvPr/>
          </p:nvCxnSpPr>
          <p:spPr>
            <a:xfrm>
              <a:off x="950442" y="3328604"/>
              <a:ext cx="108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1AD7A277-E9E7-A149-AD4C-12995B28B408}"/>
                </a:ext>
              </a:extLst>
            </p:cNvPr>
            <p:cNvCxnSpPr/>
            <p:nvPr/>
          </p:nvCxnSpPr>
          <p:spPr>
            <a:xfrm>
              <a:off x="2225467" y="3333808"/>
              <a:ext cx="72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38788236-859F-A14F-8F0F-751709651D4C}"/>
              </a:ext>
            </a:extLst>
          </p:cNvPr>
          <p:cNvSpPr txBox="1"/>
          <p:nvPr/>
        </p:nvSpPr>
        <p:spPr>
          <a:xfrm>
            <a:off x="4965816" y="6478950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1</a:t>
            </a:r>
            <a:endParaRPr kumimoji="1" lang="ja-JP" altLang="en-US" sz="90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119A2053-E82F-DF47-A686-ED7A9894196D}"/>
              </a:ext>
            </a:extLst>
          </p:cNvPr>
          <p:cNvSpPr txBox="1"/>
          <p:nvPr/>
        </p:nvSpPr>
        <p:spPr>
          <a:xfrm>
            <a:off x="5165084" y="6478950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3</a:t>
            </a:r>
            <a:endParaRPr kumimoji="1" lang="ja-JP" altLang="en-US" sz="90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D4D9700A-DA40-7B4E-B2A2-7809699F8854}"/>
              </a:ext>
            </a:extLst>
          </p:cNvPr>
          <p:cNvSpPr txBox="1"/>
          <p:nvPr/>
        </p:nvSpPr>
        <p:spPr>
          <a:xfrm>
            <a:off x="5538481" y="6478950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charset="0"/>
                <a:ea typeface="Helvetica" charset="0"/>
                <a:cs typeface="Helvetica" charset="0"/>
              </a:rPr>
              <a:t>12</a:t>
            </a:r>
            <a:endParaRPr kumimoji="1" lang="ja-JP" altLang="en-US" sz="90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E3B183CE-3FD6-A041-A244-04C12AD59C57}"/>
              </a:ext>
            </a:extLst>
          </p:cNvPr>
          <p:cNvSpPr txBox="1"/>
          <p:nvPr/>
        </p:nvSpPr>
        <p:spPr>
          <a:xfrm>
            <a:off x="4254000" y="5202064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100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9BF30959-3732-CA49-AF57-D045538422BD}"/>
              </a:ext>
            </a:extLst>
          </p:cNvPr>
          <p:cNvSpPr txBox="1"/>
          <p:nvPr/>
        </p:nvSpPr>
        <p:spPr>
          <a:xfrm>
            <a:off x="4311347" y="5442337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80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C987FD5A-144F-D64F-943C-9508B78A4337}"/>
              </a:ext>
            </a:extLst>
          </p:cNvPr>
          <p:cNvSpPr txBox="1"/>
          <p:nvPr/>
        </p:nvSpPr>
        <p:spPr>
          <a:xfrm>
            <a:off x="4311347" y="5683033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60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6A4837B4-1ACA-544F-A527-E3198ABA0DEB}"/>
              </a:ext>
            </a:extLst>
          </p:cNvPr>
          <p:cNvSpPr txBox="1"/>
          <p:nvPr/>
        </p:nvSpPr>
        <p:spPr>
          <a:xfrm>
            <a:off x="4318120" y="5923922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40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632494E8-DCF7-C14F-8BC5-B35DFBBDEB39}"/>
              </a:ext>
            </a:extLst>
          </p:cNvPr>
          <p:cNvSpPr txBox="1"/>
          <p:nvPr/>
        </p:nvSpPr>
        <p:spPr>
          <a:xfrm>
            <a:off x="4318120" y="616645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20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FB10B842-EC68-ED44-96C3-7C7F86E42959}"/>
              </a:ext>
            </a:extLst>
          </p:cNvPr>
          <p:cNvSpPr txBox="1"/>
          <p:nvPr/>
        </p:nvSpPr>
        <p:spPr>
          <a:xfrm>
            <a:off x="4382240" y="6404043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0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6BEB13D1-C926-5045-9836-AEAF2D7ADFE3}"/>
              </a:ext>
            </a:extLst>
          </p:cNvPr>
          <p:cNvSpPr txBox="1"/>
          <p:nvPr/>
        </p:nvSpPr>
        <p:spPr>
          <a:xfrm rot="16200000">
            <a:off x="3639137" y="5768042"/>
            <a:ext cx="11721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</a:rPr>
              <a:t>Inside / outside (%)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9AC777E8-71EB-D84C-B624-4BD88AA85F40}"/>
              </a:ext>
            </a:extLst>
          </p:cNvPr>
          <p:cNvSpPr txBox="1"/>
          <p:nvPr/>
        </p:nvSpPr>
        <p:spPr>
          <a:xfrm>
            <a:off x="2168078" y="450822"/>
            <a:ext cx="2521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Helvetica" charset="0"/>
                <a:ea typeface="Helvetica" charset="0"/>
                <a:cs typeface="Helvetica" charset="0"/>
              </a:rPr>
              <a:t>Supplementary Figure 3</a:t>
            </a:r>
            <a:endParaRPr kumimoji="1" lang="ja-JP" altLang="en-US" sz="16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2FBD21C0-B096-1147-BC2A-BD5388A43536}"/>
              </a:ext>
            </a:extLst>
          </p:cNvPr>
          <p:cNvSpPr txBox="1"/>
          <p:nvPr/>
        </p:nvSpPr>
        <p:spPr>
          <a:xfrm>
            <a:off x="5373077" y="6478950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Helvetica" charset="0"/>
                <a:ea typeface="Helvetica" charset="0"/>
                <a:cs typeface="Helvetica" charset="0"/>
              </a:rPr>
              <a:t>6</a:t>
            </a:r>
            <a:endParaRPr kumimoji="1" lang="ja-JP" altLang="en-US" sz="90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F8DA4AE-3DD6-5E47-B883-92A60396C2A4}"/>
              </a:ext>
            </a:extLst>
          </p:cNvPr>
          <p:cNvSpPr txBox="1"/>
          <p:nvPr/>
        </p:nvSpPr>
        <p:spPr>
          <a:xfrm>
            <a:off x="5095209" y="6641836"/>
            <a:ext cx="6142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</a:rPr>
              <a:t>Time (h)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603924FC-259C-E947-A752-F360859437CB}"/>
              </a:ext>
            </a:extLst>
          </p:cNvPr>
          <p:cNvSpPr txBox="1"/>
          <p:nvPr/>
        </p:nvSpPr>
        <p:spPr>
          <a:xfrm>
            <a:off x="787137" y="8546219"/>
            <a:ext cx="13756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PD-Cy3 complex 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(Outside) 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43A2CF6-E453-274B-A038-7FFADAD478F4}"/>
              </a:ext>
            </a:extLst>
          </p:cNvPr>
          <p:cNvSpPr txBox="1"/>
          <p:nvPr/>
        </p:nvSpPr>
        <p:spPr>
          <a:xfrm rot="16200000">
            <a:off x="27173" y="7795119"/>
            <a:ext cx="12715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PD-Cy3 complex 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(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Inside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)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970221D-5BF1-FA43-9D40-4168A84D0B75}"/>
              </a:ext>
            </a:extLst>
          </p:cNvPr>
          <p:cNvSpPr txBox="1"/>
          <p:nvPr/>
        </p:nvSpPr>
        <p:spPr>
          <a:xfrm rot="16200000">
            <a:off x="283638" y="2618311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PD-Cy3 complex</a:t>
            </a:r>
          </a:p>
          <a:p>
            <a:r>
              <a:rPr kumimoji="1" lang="en-US" altLang="ja-JP" sz="900" dirty="0">
                <a:latin typeface="Helvetica" pitchFamily="2" charset="0"/>
              </a:rPr>
              <a:t>(KH9-BP100)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BE92DEB3-F302-7243-9CF5-6EDE99C3A24D}"/>
              </a:ext>
            </a:extLst>
          </p:cNvPr>
          <p:cNvSpPr txBox="1"/>
          <p:nvPr/>
        </p:nvSpPr>
        <p:spPr>
          <a:xfrm>
            <a:off x="2188154" y="8546219"/>
            <a:ext cx="13965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PD-Cy3 complex  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(Outside) 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72B250F2-7133-404E-9E35-2B90ED2E31B8}"/>
              </a:ext>
            </a:extLst>
          </p:cNvPr>
          <p:cNvSpPr txBox="1"/>
          <p:nvPr/>
        </p:nvSpPr>
        <p:spPr>
          <a:xfrm rot="16200000">
            <a:off x="1457607" y="7795119"/>
            <a:ext cx="12747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PD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-Cy3 complex 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(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Inside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)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72F5F6D-5699-0B44-977E-F3FBC1BD17A2}"/>
              </a:ext>
            </a:extLst>
          </p:cNvPr>
          <p:cNvSpPr txBox="1"/>
          <p:nvPr/>
        </p:nvSpPr>
        <p:spPr>
          <a:xfrm>
            <a:off x="3610350" y="8546219"/>
            <a:ext cx="13756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PD-Cy3 complex 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(Outside) 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126AC546-B7DE-DD44-8BCE-3CD9F948C086}"/>
              </a:ext>
            </a:extLst>
          </p:cNvPr>
          <p:cNvSpPr txBox="1"/>
          <p:nvPr/>
        </p:nvSpPr>
        <p:spPr>
          <a:xfrm>
            <a:off x="5011449" y="8546219"/>
            <a:ext cx="13965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PD-Cy3 complex  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(Outside) 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BBE885D3-B11D-6841-92DA-74F25CAABD62}"/>
              </a:ext>
            </a:extLst>
          </p:cNvPr>
          <p:cNvSpPr txBox="1"/>
          <p:nvPr/>
        </p:nvSpPr>
        <p:spPr>
          <a:xfrm rot="16200000">
            <a:off x="2888585" y="7795119"/>
            <a:ext cx="12715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PD-Cy3 complex 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(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Inside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)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C0F03193-6FFD-564D-B6D4-9B599C8207C0}"/>
              </a:ext>
            </a:extLst>
          </p:cNvPr>
          <p:cNvSpPr txBox="1"/>
          <p:nvPr/>
        </p:nvSpPr>
        <p:spPr>
          <a:xfrm rot="16200000">
            <a:off x="4309334" y="7795119"/>
            <a:ext cx="12715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PD-Cy3 complex 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(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Inside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)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968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97E08F0-ED2A-2A44-8745-E05C69A63C6F}"/>
              </a:ext>
            </a:extLst>
          </p:cNvPr>
          <p:cNvSpPr txBox="1"/>
          <p:nvPr/>
        </p:nvSpPr>
        <p:spPr>
          <a:xfrm>
            <a:off x="2168078" y="450822"/>
            <a:ext cx="2521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  <a:ea typeface="Helvetica" charset="0"/>
                <a:cs typeface="Helvetica" charset="0"/>
              </a:rPr>
              <a:t>Supplementary Figure 4</a:t>
            </a:r>
            <a:endParaRPr kumimoji="1" lang="ja-JP" altLang="en-US" sz="1600" b="1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F15B2354-5C10-6143-8E86-8F235A4714B2}"/>
              </a:ext>
            </a:extLst>
          </p:cNvPr>
          <p:cNvCxnSpPr/>
          <p:nvPr/>
        </p:nvCxnSpPr>
        <p:spPr>
          <a:xfrm flipH="1" flipV="1">
            <a:off x="1613514" y="1881767"/>
            <a:ext cx="35339" cy="12869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A3D82E2-A0AB-6849-9D1F-EFEADA641EA3}"/>
              </a:ext>
            </a:extLst>
          </p:cNvPr>
          <p:cNvSpPr txBox="1"/>
          <p:nvPr/>
        </p:nvSpPr>
        <p:spPr>
          <a:xfrm rot="16200000">
            <a:off x="569073" y="2968099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  <a:ea typeface="Helvetica" charset="0"/>
                <a:cs typeface="Helvetica" charset="0"/>
              </a:rPr>
              <a:t>6 h</a:t>
            </a:r>
            <a:endParaRPr kumimoji="1" lang="ja-JP" altLang="en-US" sz="9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B5FDC08-CB05-7A43-B2F4-3DE3231462A7}"/>
              </a:ext>
            </a:extLst>
          </p:cNvPr>
          <p:cNvSpPr txBox="1"/>
          <p:nvPr/>
        </p:nvSpPr>
        <p:spPr>
          <a:xfrm>
            <a:off x="2969412" y="188176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</a:rPr>
              <a:t>cpPD-Cy3 complex</a:t>
            </a:r>
          </a:p>
          <a:p>
            <a:pPr algn="ctr"/>
            <a:r>
              <a:rPr kumimoji="1" lang="en-US" altLang="ja-JP" sz="900" dirty="0">
                <a:latin typeface="Helvetica" pitchFamily="2" charset="0"/>
              </a:rPr>
              <a:t>(Col-0)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6038895-9AC1-1A44-932D-DE2A506DF682}"/>
              </a:ext>
            </a:extLst>
          </p:cNvPr>
          <p:cNvSpPr txBox="1"/>
          <p:nvPr/>
        </p:nvSpPr>
        <p:spPr>
          <a:xfrm>
            <a:off x="1335861" y="1881767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</a:rPr>
              <a:t>BP100(KH)9</a:t>
            </a:r>
          </a:p>
          <a:p>
            <a:pPr algn="ctr"/>
            <a:r>
              <a:rPr kumimoji="1" lang="en-US" altLang="ja-JP" sz="900" dirty="0">
                <a:latin typeface="Helvetica" pitchFamily="2" charset="0"/>
              </a:rPr>
              <a:t>(Col-0)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67241FA-E13E-084E-BBA3-AA4C318EB88E}"/>
              </a:ext>
            </a:extLst>
          </p:cNvPr>
          <p:cNvSpPr txBox="1"/>
          <p:nvPr/>
        </p:nvSpPr>
        <p:spPr>
          <a:xfrm>
            <a:off x="4769943" y="188176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</a:rPr>
              <a:t>cpPD-Cy3 complex</a:t>
            </a:r>
          </a:p>
          <a:p>
            <a:pPr algn="ctr"/>
            <a:r>
              <a:rPr kumimoji="1" lang="en-US" altLang="ja-JP" sz="900" dirty="0">
                <a:latin typeface="Helvetica" pitchFamily="2" charset="0"/>
              </a:rPr>
              <a:t>(NT-CHUP1)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6FBBD30-2629-894A-B000-E119B2F93384}"/>
              </a:ext>
            </a:extLst>
          </p:cNvPr>
          <p:cNvSpPr txBox="1"/>
          <p:nvPr/>
        </p:nvSpPr>
        <p:spPr>
          <a:xfrm>
            <a:off x="1101423" y="7813433"/>
            <a:ext cx="248786" cy="240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>
                <a:latin typeface="Helvetica" pitchFamily="2" charset="0"/>
                <a:ea typeface="Helvetica" charset="0"/>
                <a:cs typeface="Helvetica" charset="0"/>
              </a:rPr>
              <a:t>0</a:t>
            </a:r>
            <a:endParaRPr kumimoji="1" lang="ja-JP" altLang="en-US" sz="90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B118D35-8B97-6C4C-91C1-FE437C308B22}"/>
              </a:ext>
            </a:extLst>
          </p:cNvPr>
          <p:cNvSpPr txBox="1"/>
          <p:nvPr/>
        </p:nvSpPr>
        <p:spPr>
          <a:xfrm>
            <a:off x="1037303" y="7595172"/>
            <a:ext cx="312906" cy="240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Helvetica" charset="0"/>
                <a:cs typeface="Helvetica" charset="0"/>
              </a:rPr>
              <a:t>20</a:t>
            </a:r>
            <a:endParaRPr kumimoji="1" lang="ja-JP" altLang="en-US" sz="9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7237126-693A-174D-932B-A03AD49E7DAB}"/>
              </a:ext>
            </a:extLst>
          </p:cNvPr>
          <p:cNvSpPr txBox="1"/>
          <p:nvPr/>
        </p:nvSpPr>
        <p:spPr>
          <a:xfrm>
            <a:off x="1037303" y="7406132"/>
            <a:ext cx="312906" cy="240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Helvetica" charset="0"/>
                <a:cs typeface="Helvetica" charset="0"/>
              </a:rPr>
              <a:t>40</a:t>
            </a:r>
            <a:endParaRPr kumimoji="1" lang="ja-JP" altLang="en-US" sz="90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59B98DD-A077-5E46-8BEB-473458237587}"/>
              </a:ext>
            </a:extLst>
          </p:cNvPr>
          <p:cNvSpPr txBox="1"/>
          <p:nvPr/>
        </p:nvSpPr>
        <p:spPr>
          <a:xfrm>
            <a:off x="1037303" y="7205694"/>
            <a:ext cx="312906" cy="240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Helvetica" charset="0"/>
                <a:cs typeface="Helvetica" charset="0"/>
              </a:rPr>
              <a:t>60</a:t>
            </a:r>
            <a:endParaRPr kumimoji="1" lang="ja-JP" altLang="en-US" sz="9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B05E129-D221-B341-9A3B-3B7F0EB58493}"/>
              </a:ext>
            </a:extLst>
          </p:cNvPr>
          <p:cNvSpPr txBox="1"/>
          <p:nvPr/>
        </p:nvSpPr>
        <p:spPr>
          <a:xfrm>
            <a:off x="1037303" y="6999220"/>
            <a:ext cx="312906" cy="240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Helvetica" charset="0"/>
                <a:cs typeface="Helvetica" charset="0"/>
              </a:rPr>
              <a:t>80</a:t>
            </a:r>
            <a:endParaRPr kumimoji="1" lang="ja-JP" altLang="en-US" sz="9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45A87D9-DE9B-DF4E-AC48-206E32225E20}"/>
              </a:ext>
            </a:extLst>
          </p:cNvPr>
          <p:cNvSpPr txBox="1"/>
          <p:nvPr/>
        </p:nvSpPr>
        <p:spPr>
          <a:xfrm>
            <a:off x="973183" y="6797861"/>
            <a:ext cx="377026" cy="240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  <a:ea typeface="Helvetica" charset="0"/>
                <a:cs typeface="Helvetica" charset="0"/>
              </a:rPr>
              <a:t>100</a:t>
            </a:r>
            <a:endParaRPr kumimoji="1" lang="ja-JP" altLang="en-US" sz="9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5B877C-9601-F044-A0A0-5B5AA6367E8C}"/>
              </a:ext>
            </a:extLst>
          </p:cNvPr>
          <p:cNvSpPr txBox="1"/>
          <p:nvPr/>
        </p:nvSpPr>
        <p:spPr>
          <a:xfrm rot="16200000">
            <a:off x="-23754" y="7299029"/>
            <a:ext cx="18500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>
                <a:latin typeface="Helvetica" pitchFamily="2" charset="0"/>
                <a:ea typeface="Helvetica" charset="0"/>
                <a:cs typeface="Helvetica" charset="0"/>
              </a:rPr>
              <a:t>PD-Cy3 complex in cytosol  (%)</a:t>
            </a:r>
            <a:endParaRPr kumimoji="1" lang="ja-JP" altLang="en-US" sz="9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27" name="グラフ 26">
            <a:extLst>
              <a:ext uri="{FF2B5EF4-FFF2-40B4-BE49-F238E27FC236}">
                <a16:creationId xmlns:a16="http://schemas.microsoft.com/office/drawing/2014/main" id="{A7828484-1CE5-2F49-8AF0-AEE04C42D3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285038"/>
              </p:ext>
            </p:extLst>
          </p:nvPr>
        </p:nvGraphicFramePr>
        <p:xfrm>
          <a:off x="2877121" y="4868559"/>
          <a:ext cx="144000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グラフ 27">
            <a:extLst>
              <a:ext uri="{FF2B5EF4-FFF2-40B4-BE49-F238E27FC236}">
                <a16:creationId xmlns:a16="http://schemas.microsoft.com/office/drawing/2014/main" id="{1DF723B5-065D-7443-8FDD-417EE0CCD5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1584034"/>
              </p:ext>
            </p:extLst>
          </p:nvPr>
        </p:nvGraphicFramePr>
        <p:xfrm>
          <a:off x="1041586" y="4868559"/>
          <a:ext cx="144000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894C077-1B5D-ED4E-A532-B577F39B5366}"/>
              </a:ext>
            </a:extLst>
          </p:cNvPr>
          <p:cNvSpPr txBox="1"/>
          <p:nvPr/>
        </p:nvSpPr>
        <p:spPr>
          <a:xfrm>
            <a:off x="544266" y="177576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A</a:t>
            </a:r>
            <a:endParaRPr kumimoji="1" lang="ja-JP" altLang="en-US" sz="1400" b="1" dirty="0">
              <a:latin typeface="Helvetica" pitchFamily="2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46C021DE-2075-D34C-B4A4-68F2684276AB}"/>
              </a:ext>
            </a:extLst>
          </p:cNvPr>
          <p:cNvSpPr txBox="1"/>
          <p:nvPr/>
        </p:nvSpPr>
        <p:spPr>
          <a:xfrm>
            <a:off x="544266" y="421313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B</a:t>
            </a:r>
            <a:endParaRPr kumimoji="1" lang="ja-JP" altLang="en-US" sz="1400" b="1" dirty="0">
              <a:latin typeface="Helvetica" pitchFamily="2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2659D73-0E05-D848-B89E-D7943878514D}"/>
              </a:ext>
            </a:extLst>
          </p:cNvPr>
          <p:cNvSpPr txBox="1"/>
          <p:nvPr/>
        </p:nvSpPr>
        <p:spPr>
          <a:xfrm>
            <a:off x="544266" y="635492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C</a:t>
            </a:r>
            <a:endParaRPr kumimoji="1" lang="ja-JP" altLang="en-US" sz="1400" b="1" dirty="0">
              <a:latin typeface="Helvetica" pitchFamily="2" charset="0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EC25251-9189-904F-8FC6-CA0BB3526586}"/>
              </a:ext>
            </a:extLst>
          </p:cNvPr>
          <p:cNvGrpSpPr>
            <a:grpSpLocks noChangeAspect="1"/>
          </p:cNvGrpSpPr>
          <p:nvPr/>
        </p:nvGrpSpPr>
        <p:grpSpPr>
          <a:xfrm>
            <a:off x="850486" y="2248478"/>
            <a:ext cx="5400000" cy="1852282"/>
            <a:chOff x="920945" y="2238300"/>
            <a:chExt cx="5112436" cy="1753645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D65E9EF5-6997-DE49-8995-D776845EF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0945" y="2238300"/>
              <a:ext cx="5112436" cy="1753645"/>
            </a:xfrm>
            <a:prstGeom prst="rect">
              <a:avLst/>
            </a:prstGeom>
          </p:spPr>
        </p:pic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124BA58A-7317-C644-BF1B-BD398D146E82}"/>
                </a:ext>
              </a:extLst>
            </p:cNvPr>
            <p:cNvCxnSpPr>
              <a:cxnSpLocks/>
            </p:cNvCxnSpPr>
            <p:nvPr/>
          </p:nvCxnSpPr>
          <p:spPr>
            <a:xfrm>
              <a:off x="971790" y="3925875"/>
              <a:ext cx="486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F645E965-9026-2046-9B70-E90DB3D757A1}"/>
                </a:ext>
              </a:extLst>
            </p:cNvPr>
            <p:cNvCxnSpPr>
              <a:cxnSpLocks/>
            </p:cNvCxnSpPr>
            <p:nvPr/>
          </p:nvCxnSpPr>
          <p:spPr>
            <a:xfrm>
              <a:off x="2681684" y="3925875"/>
              <a:ext cx="684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89F07D79-65ED-794C-84DC-65C526FDB8C0}"/>
                </a:ext>
              </a:extLst>
            </p:cNvPr>
            <p:cNvCxnSpPr>
              <a:cxnSpLocks/>
            </p:cNvCxnSpPr>
            <p:nvPr/>
          </p:nvCxnSpPr>
          <p:spPr>
            <a:xfrm>
              <a:off x="4390543" y="3925875"/>
              <a:ext cx="738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71FB85-8A8D-B742-8607-C11D279C5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4</a:t>
            </a:fld>
            <a:endParaRPr kumimoji="1" lang="ja-JP" altLang="en-US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7" name="グラフ 46">
                <a:extLst>
                  <a:ext uri="{FF2B5EF4-FFF2-40B4-BE49-F238E27FC236}">
                    <a16:creationId xmlns:a16="http://schemas.microsoft.com/office/drawing/2014/main" id="{3F84F15A-26A8-8544-9FFC-158148326D6A}"/>
                  </a:ext>
                </a:extLst>
              </p:cNvPr>
              <p:cNvGraphicFramePr/>
              <p:nvPr>
                <p:extLst/>
              </p:nvPr>
            </p:nvGraphicFramePr>
            <p:xfrm>
              <a:off x="936554" y="6773325"/>
              <a:ext cx="2160000" cy="14400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6"/>
              </a:graphicData>
            </a:graphic>
          </p:graphicFrame>
        </mc:Choice>
        <mc:Fallback xmlns="">
          <p:pic>
            <p:nvPicPr>
              <p:cNvPr id="47" name="グラフ 46">
                <a:extLst>
                  <a:ext uri="{FF2B5EF4-FFF2-40B4-BE49-F238E27FC236}">
                    <a16:creationId xmlns:a16="http://schemas.microsoft.com/office/drawing/2014/main" id="{3F84F15A-26A8-8544-9FFC-158148326D6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36554" y="6773325"/>
                <a:ext cx="2160000" cy="1440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9" name="グラフ 38">
            <a:extLst>
              <a:ext uri="{FF2B5EF4-FFF2-40B4-BE49-F238E27FC236}">
                <a16:creationId xmlns:a16="http://schemas.microsoft.com/office/drawing/2014/main" id="{EF4F8ED9-E982-6043-BD76-F06DA4F167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5048387"/>
              </p:ext>
            </p:extLst>
          </p:nvPr>
        </p:nvGraphicFramePr>
        <p:xfrm>
          <a:off x="4748974" y="4868559"/>
          <a:ext cx="144000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A2F53BD-47B1-3E47-AF87-A56D6979FFA8}"/>
              </a:ext>
            </a:extLst>
          </p:cNvPr>
          <p:cNvSpPr txBox="1"/>
          <p:nvPr/>
        </p:nvSpPr>
        <p:spPr>
          <a:xfrm>
            <a:off x="3042794" y="445043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</a:rPr>
              <a:t>cpPD-Cy3 complex</a:t>
            </a:r>
          </a:p>
          <a:p>
            <a:pPr algn="ctr"/>
            <a:r>
              <a:rPr kumimoji="1" lang="en-US" altLang="ja-JP" sz="900" dirty="0">
                <a:latin typeface="Helvetica" pitchFamily="2" charset="0"/>
              </a:rPr>
              <a:t>(Col-0)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3692158-65B3-A743-A50E-C2F3C176F1C4}"/>
              </a:ext>
            </a:extLst>
          </p:cNvPr>
          <p:cNvSpPr txBox="1"/>
          <p:nvPr/>
        </p:nvSpPr>
        <p:spPr>
          <a:xfrm>
            <a:off x="4903624" y="445043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</a:rPr>
              <a:t>cpPD-Cy3 complex</a:t>
            </a:r>
          </a:p>
          <a:p>
            <a:pPr algn="ctr"/>
            <a:r>
              <a:rPr kumimoji="1" lang="en-US" altLang="ja-JP" sz="900" dirty="0">
                <a:latin typeface="Helvetica" pitchFamily="2" charset="0"/>
              </a:rPr>
              <a:t>(NT-CHUP1)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FBC11BE-41A1-4B4C-AF64-64F3E4EA352F}"/>
              </a:ext>
            </a:extLst>
          </p:cNvPr>
          <p:cNvSpPr txBox="1"/>
          <p:nvPr/>
        </p:nvSpPr>
        <p:spPr>
          <a:xfrm rot="18894078">
            <a:off x="1069783" y="7998049"/>
            <a:ext cx="1288872" cy="338554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Helvetica" pitchFamily="2" charset="0"/>
              </a:rPr>
              <a:t>PD-Cy3 complex</a:t>
            </a:r>
          </a:p>
          <a:p>
            <a:r>
              <a:rPr kumimoji="1" lang="en-US" altLang="ja-JP" sz="800" dirty="0">
                <a:latin typeface="Helvetica" pitchFamily="2" charset="0"/>
              </a:rPr>
              <a:t>BP100(KH)</a:t>
            </a:r>
            <a:r>
              <a:rPr lang="en-US" altLang="ja-JP" sz="800" dirty="0">
                <a:latin typeface="Helvetica" pitchFamily="2" charset="0"/>
              </a:rPr>
              <a:t> </a:t>
            </a:r>
            <a:r>
              <a:rPr kumimoji="1" lang="en-US" altLang="ja-JP" sz="800" dirty="0">
                <a:latin typeface="Helvetica" pitchFamily="2" charset="0"/>
              </a:rPr>
              <a:t>(Col-0)</a:t>
            </a:r>
            <a:endParaRPr kumimoji="1" lang="ja-JP" altLang="en-US" sz="800" dirty="0">
              <a:latin typeface="Helvetica" pitchFamily="2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BC1D69E-7B3E-0648-B59E-9A66C70F36A8}"/>
              </a:ext>
            </a:extLst>
          </p:cNvPr>
          <p:cNvSpPr txBox="1"/>
          <p:nvPr/>
        </p:nvSpPr>
        <p:spPr>
          <a:xfrm rot="18900000">
            <a:off x="1452121" y="8132572"/>
            <a:ext cx="1202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Helvetica" pitchFamily="2" charset="0"/>
              </a:rPr>
              <a:t>cpPD-Cy3  complex </a:t>
            </a:r>
            <a:r>
              <a:rPr kumimoji="1" lang="en-US" altLang="ja-JP" sz="800" dirty="0">
                <a:latin typeface="Helvetica" pitchFamily="2" charset="0"/>
              </a:rPr>
              <a:t>(Col-0)</a:t>
            </a:r>
            <a:endParaRPr kumimoji="1" lang="ja-JP" altLang="en-US" sz="800" dirty="0">
              <a:latin typeface="Helvetica" pitchFamily="2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DD04CE9-8994-1242-B826-DCFC464CFDDC}"/>
              </a:ext>
            </a:extLst>
          </p:cNvPr>
          <p:cNvSpPr txBox="1"/>
          <p:nvPr/>
        </p:nvSpPr>
        <p:spPr>
          <a:xfrm rot="18900000">
            <a:off x="1821247" y="8111043"/>
            <a:ext cx="1188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Helvetica" pitchFamily="2" charset="0"/>
              </a:rPr>
              <a:t>cpPD-Cy3 complex</a:t>
            </a:r>
          </a:p>
          <a:p>
            <a:r>
              <a:rPr kumimoji="1" lang="en-US" altLang="ja-JP" sz="800" dirty="0">
                <a:latin typeface="Helvetica" pitchFamily="2" charset="0"/>
              </a:rPr>
              <a:t>(NT-CHUP1)</a:t>
            </a:r>
            <a:endParaRPr kumimoji="1" lang="ja-JP" altLang="en-US" sz="800" dirty="0">
              <a:latin typeface="Helvetica" pitchFamily="2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56EE1D88-4C84-E84F-96C8-0570B9494057}"/>
              </a:ext>
            </a:extLst>
          </p:cNvPr>
          <p:cNvSpPr txBox="1"/>
          <p:nvPr/>
        </p:nvSpPr>
        <p:spPr>
          <a:xfrm>
            <a:off x="1290428" y="4450432"/>
            <a:ext cx="10502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PD-Cy3 complex</a:t>
            </a:r>
          </a:p>
          <a:p>
            <a:r>
              <a:rPr kumimoji="1" lang="en-US" altLang="ja-JP" sz="900" dirty="0">
                <a:latin typeface="Helvetica" pitchFamily="2" charset="0"/>
              </a:rPr>
              <a:t>(KH9-BP100)</a:t>
            </a:r>
          </a:p>
          <a:p>
            <a:r>
              <a:rPr lang="en-US" altLang="ja-JP" sz="900" dirty="0">
                <a:latin typeface="Helvetica" pitchFamily="2" charset="0"/>
              </a:rPr>
              <a:t>(Col-0)</a:t>
            </a:r>
            <a:endParaRPr kumimoji="1" lang="ja-JP" altLang="en-US" sz="900" dirty="0">
              <a:latin typeface="Helvetica" pitchFamily="2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EEF663-671A-C048-886E-B75059D189C0}"/>
              </a:ext>
            </a:extLst>
          </p:cNvPr>
          <p:cNvSpPr txBox="1"/>
          <p:nvPr/>
        </p:nvSpPr>
        <p:spPr>
          <a:xfrm>
            <a:off x="1986947" y="6519709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Helvetica" pitchFamily="2" charset="0"/>
              </a:rPr>
              <a:t>6 h</a:t>
            </a:r>
            <a:endParaRPr kumimoji="1" lang="ja-JP" altLang="en-US" sz="1000">
              <a:latin typeface="Helvetica" pitchFamily="2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9223B5C-5EC8-8A41-BCA7-747BDC66B428}"/>
              </a:ext>
            </a:extLst>
          </p:cNvPr>
          <p:cNvSpPr txBox="1"/>
          <p:nvPr/>
        </p:nvSpPr>
        <p:spPr>
          <a:xfrm>
            <a:off x="1092937" y="6148199"/>
            <a:ext cx="13933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PD-Cy3 complex 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(Outside) 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44D49033-06D8-F34F-8F57-10C3CB622B0F}"/>
              </a:ext>
            </a:extLst>
          </p:cNvPr>
          <p:cNvSpPr txBox="1"/>
          <p:nvPr/>
        </p:nvSpPr>
        <p:spPr>
          <a:xfrm rot="16200000">
            <a:off x="265526" y="5298040"/>
            <a:ext cx="12715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PD-Cy3 complex 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(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Inside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)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F236151-CF1A-074F-A27C-4DF7F798DD7B}"/>
              </a:ext>
            </a:extLst>
          </p:cNvPr>
          <p:cNvSpPr txBox="1"/>
          <p:nvPr/>
        </p:nvSpPr>
        <p:spPr>
          <a:xfrm rot="16200000">
            <a:off x="2045662" y="5314666"/>
            <a:ext cx="13532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cpPD-Cy3 complex 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(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Inside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)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6EC1B041-F406-9A49-A9E8-DA5503521719}"/>
              </a:ext>
            </a:extLst>
          </p:cNvPr>
          <p:cNvSpPr txBox="1"/>
          <p:nvPr/>
        </p:nvSpPr>
        <p:spPr>
          <a:xfrm rot="16200000">
            <a:off x="3923298" y="5314667"/>
            <a:ext cx="13356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cpPD-Cy3 complex 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(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Inside</a:t>
            </a:r>
            <a:r>
              <a:rPr kumimoji="1" lang="en-US" altLang="ja-JP" sz="900" dirty="0">
                <a:latin typeface="Helvetica" pitchFamily="2" charset="0"/>
                <a:cs typeface="Times New Roman" panose="02020603050405020304" pitchFamily="18" charset="0"/>
              </a:rPr>
              <a:t>)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267B3BD-3BC3-9045-B8C6-4EE4BF7C44C2}"/>
              </a:ext>
            </a:extLst>
          </p:cNvPr>
          <p:cNvSpPr txBox="1"/>
          <p:nvPr/>
        </p:nvSpPr>
        <p:spPr>
          <a:xfrm>
            <a:off x="2873907" y="6148199"/>
            <a:ext cx="1515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cpPD-Cy3 complex 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(Outside) 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3AC5D8F-C36A-474C-93B5-4925D8C9245F}"/>
              </a:ext>
            </a:extLst>
          </p:cNvPr>
          <p:cNvSpPr txBox="1"/>
          <p:nvPr/>
        </p:nvSpPr>
        <p:spPr>
          <a:xfrm>
            <a:off x="4746718" y="6148199"/>
            <a:ext cx="1515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N</a:t>
            </a:r>
            <a:r>
              <a:rPr lang="en-US" altLang="ja-JP" sz="900" baseline="-25000" dirty="0">
                <a:latin typeface="Helvetica" pitchFamily="2" charset="0"/>
                <a:cs typeface="Times New Roman" panose="02020603050405020304" pitchFamily="18" charset="0"/>
              </a:rPr>
              <a:t>cpPD-Cy3 complex </a:t>
            </a:r>
            <a:r>
              <a:rPr lang="en-US" altLang="ja-JP" sz="900" dirty="0">
                <a:latin typeface="Helvetica" pitchFamily="2" charset="0"/>
                <a:cs typeface="Times New Roman" panose="02020603050405020304" pitchFamily="18" charset="0"/>
              </a:rPr>
              <a:t>(Outside) </a:t>
            </a:r>
            <a:endParaRPr kumimoji="1" lang="ja-JP" altLang="en-US" sz="900">
              <a:latin typeface="Helvetica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650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3375C62-2C95-8541-8FCD-B21B94697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F0A4F1C-BC61-2149-AF5A-F2DA7A47FE65}"/>
              </a:ext>
            </a:extLst>
          </p:cNvPr>
          <p:cNvSpPr txBox="1"/>
          <p:nvPr/>
        </p:nvSpPr>
        <p:spPr>
          <a:xfrm>
            <a:off x="2190520" y="527824"/>
            <a:ext cx="2476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</a:rPr>
              <a:t>Supplementary Movie 1</a:t>
            </a:r>
            <a:endParaRPr kumimoji="1" lang="ja-JP" altLang="en-US" sz="1600" b="1" dirty="0">
              <a:latin typeface="Helvetica" pitchFamily="2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33412F0-B4FE-7F4C-8ADA-FE21B6675EA4}"/>
              </a:ext>
            </a:extLst>
          </p:cNvPr>
          <p:cNvSpPr txBox="1"/>
          <p:nvPr/>
        </p:nvSpPr>
        <p:spPr>
          <a:xfrm>
            <a:off x="298155" y="270669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A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C18F159-6C6F-FC42-B703-4F09DD526A2D}"/>
              </a:ext>
            </a:extLst>
          </p:cNvPr>
          <p:cNvSpPr txBox="1"/>
          <p:nvPr/>
        </p:nvSpPr>
        <p:spPr>
          <a:xfrm>
            <a:off x="3538737" y="270669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B</a:t>
            </a:r>
            <a:endParaRPr kumimoji="1" lang="ja-JP" altLang="en-US" sz="1400" b="1">
              <a:latin typeface="Helvetica" pitchFamily="2" charset="0"/>
            </a:endParaRPr>
          </a:p>
        </p:txBody>
      </p:sp>
      <p:pic>
        <p:nvPicPr>
          <p:cNvPr id="5" name="movie-1-1-10-fps（変換済み）">
            <a:hlinkClick r:id="" action="ppaction://media"/>
            <a:extLst>
              <a:ext uri="{FF2B5EF4-FFF2-40B4-BE49-F238E27FC236}">
                <a16:creationId xmlns:a16="http://schemas.microsoft.com/office/drawing/2014/main" id="{76AB118C-7C5D-9A48-841D-C7B573FFE8D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85239" y="3107080"/>
            <a:ext cx="3060000" cy="3060000"/>
          </a:xfrm>
          <a:prstGeom prst="rect">
            <a:avLst/>
          </a:prstGeom>
        </p:spPr>
      </p:pic>
      <p:pic>
        <p:nvPicPr>
          <p:cNvPr id="6" name="movie-2-1-10-fps（変換済み）">
            <a:hlinkClick r:id="" action="ppaction://media"/>
            <a:extLst>
              <a:ext uri="{FF2B5EF4-FFF2-40B4-BE49-F238E27FC236}">
                <a16:creationId xmlns:a16="http://schemas.microsoft.com/office/drawing/2014/main" id="{926B3445-6393-B248-A958-4335946B4EB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604991" y="3107080"/>
            <a:ext cx="3060000" cy="3060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F6167CA-7027-3B4A-B5C0-039EA2BFB91C}"/>
              </a:ext>
            </a:extLst>
          </p:cNvPr>
          <p:cNvSpPr txBox="1"/>
          <p:nvPr/>
        </p:nvSpPr>
        <p:spPr>
          <a:xfrm>
            <a:off x="337062" y="5815633"/>
            <a:ext cx="5319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1 µm</a:t>
            </a:r>
            <a:endParaRPr kumimoji="1" lang="ja-JP" altLang="en-US" sz="1000" b="1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8AA71D7-5AE2-9A46-91AA-D653A96E22BD}"/>
              </a:ext>
            </a:extLst>
          </p:cNvPr>
          <p:cNvCxnSpPr>
            <a:cxnSpLocks/>
          </p:cNvCxnSpPr>
          <p:nvPr/>
        </p:nvCxnSpPr>
        <p:spPr>
          <a:xfrm>
            <a:off x="424601" y="6129386"/>
            <a:ext cx="288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8CDFD17C-047E-9642-AB14-0C907C561BA8}"/>
              </a:ext>
            </a:extLst>
          </p:cNvPr>
          <p:cNvCxnSpPr>
            <a:cxnSpLocks/>
          </p:cNvCxnSpPr>
          <p:nvPr/>
        </p:nvCxnSpPr>
        <p:spPr>
          <a:xfrm>
            <a:off x="3659653" y="6134641"/>
            <a:ext cx="288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92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1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esicle-1-time-4fps（変換済み）">
            <a:hlinkClick r:id="" action="ppaction://media"/>
            <a:extLst>
              <a:ext uri="{FF2B5EF4-FFF2-40B4-BE49-F238E27FC236}">
                <a16:creationId xmlns:a16="http://schemas.microsoft.com/office/drawing/2014/main" id="{CED7F0AE-3936-124A-924D-79C71CCCAB3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079" y="1832433"/>
            <a:ext cx="4308747" cy="430874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BC1FCA-EA1D-594B-9C42-7119323662F2}"/>
              </a:ext>
            </a:extLst>
          </p:cNvPr>
          <p:cNvSpPr txBox="1"/>
          <p:nvPr/>
        </p:nvSpPr>
        <p:spPr>
          <a:xfrm>
            <a:off x="2190520" y="527824"/>
            <a:ext cx="2476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</a:rPr>
              <a:t>Supplementary Movie 2</a:t>
            </a:r>
            <a:endParaRPr kumimoji="1" lang="ja-JP" altLang="en-US" sz="1600" b="1" dirty="0">
              <a:latin typeface="Helvetica" pitchFamily="2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CAAD666-3ED0-0645-83E2-7AACE76BA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3655-637B-BE49-AFFD-3BA6A412B9E1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958DF3A-35CE-2E45-BAC8-954762C89D32}"/>
              </a:ext>
            </a:extLst>
          </p:cNvPr>
          <p:cNvSpPr txBox="1"/>
          <p:nvPr/>
        </p:nvSpPr>
        <p:spPr>
          <a:xfrm>
            <a:off x="1491813" y="5836903"/>
            <a:ext cx="5319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10µm</a:t>
            </a:r>
            <a:endParaRPr kumimoji="1" lang="ja-JP" altLang="en-US" sz="1000" b="1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5C606A3-E029-E943-91BF-DFC7AACD5858}"/>
              </a:ext>
            </a:extLst>
          </p:cNvPr>
          <p:cNvCxnSpPr>
            <a:cxnSpLocks/>
          </p:cNvCxnSpPr>
          <p:nvPr/>
        </p:nvCxnSpPr>
        <p:spPr>
          <a:xfrm>
            <a:off x="1194135" y="6074446"/>
            <a:ext cx="1188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47EE09F-3593-F440-83F1-5886B5DC874F}"/>
              </a:ext>
            </a:extLst>
          </p:cNvPr>
          <p:cNvSpPr/>
          <p:nvPr/>
        </p:nvSpPr>
        <p:spPr>
          <a:xfrm>
            <a:off x="2956719" y="3646273"/>
            <a:ext cx="533400" cy="483196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58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197121</TotalTime>
  <Words>1088</Words>
  <Application>Microsoft Macintosh PowerPoint</Application>
  <PresentationFormat>A4 210 x 297 mm</PresentationFormat>
  <Paragraphs>145</Paragraphs>
  <Slides>6</Slides>
  <Notes>6</Notes>
  <HiddenSlides>0</HiddenSlides>
  <MMClips>3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游ゴシック</vt:lpstr>
      <vt:lpstr>游ゴシック Light</vt:lpstr>
      <vt:lpstr>Arial</vt:lpstr>
      <vt:lpstr>Calibri</vt:lpstr>
      <vt:lpstr>Calibri Light</vt:lpstr>
      <vt:lpstr>Helvetica</vt:lpstr>
      <vt:lpstr>Times New Roman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807</cp:revision>
  <cp:lastPrinted>2021-09-30T12:24:44Z</cp:lastPrinted>
  <dcterms:created xsi:type="dcterms:W3CDTF">2018-02-03T13:35:54Z</dcterms:created>
  <dcterms:modified xsi:type="dcterms:W3CDTF">2021-11-10T07:56:28Z</dcterms:modified>
</cp:coreProperties>
</file>