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VELIN Jonathan" initials="PJ" lastIdx="1" clrIdx="0">
    <p:extLst>
      <p:ext uri="{19B8F6BF-5375-455C-9EA6-DF929625EA0E}">
        <p15:presenceInfo xmlns:p15="http://schemas.microsoft.com/office/powerpoint/2012/main" userId="S-1-5-21-861567501-1417001333-682003330-508854" providerId="AD"/>
      </p:ext>
    </p:extLst>
  </p:cmAuthor>
  <p:cmAuthor id="2" name="HOUSTON Ross" initials="HR" lastIdx="6" clrIdx="1">
    <p:extLst>
      <p:ext uri="{19B8F6BF-5375-455C-9EA6-DF929625EA0E}">
        <p15:presenceInfo xmlns:p15="http://schemas.microsoft.com/office/powerpoint/2012/main" userId="S-1-5-21-861567501-1417001333-682003330-3197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93" d="100"/>
          <a:sy n="93" d="100"/>
        </p:scale>
        <p:origin x="462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vm.datastore.ed.ac.uk\cmvm\eb\users\jpavelin\Lab%20Book%202018\IPNV%20qPCR%20Apr2018\01Aug2018%20CHSE%20and%20SHK%20vs%20MLN4924%20IPNV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vm.datastore.ed.ac.uk\cmvm\eb\users\jpavelin\Lab%20Book%202018\IPNV%20qPCR%20Apr2018\01Aug2018%20CHSE%20and%20SHK%20vs%20MLN4924%20IPNV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/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5D7-4737-92D6-72C2EC11FA92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5D7-4737-92D6-72C2EC11FA92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/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5D7-4737-92D6-72C2EC11FA92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5D7-4737-92D6-72C2EC11FA92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/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5D7-4737-92D6-72C2EC11FA92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5D7-4737-92D6-72C2EC11FA92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/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5D7-4737-92D6-72C2EC11FA92}"/>
              </c:ext>
            </c:extLst>
          </c:dPt>
          <c:dPt>
            <c:idx val="7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5D7-4737-92D6-72C2EC11FA92}"/>
              </c:ext>
            </c:extLst>
          </c:dPt>
          <c:dPt>
            <c:idx val="8"/>
            <c:invertIfNegative val="0"/>
            <c:bubble3D val="0"/>
            <c:spPr>
              <a:solidFill>
                <a:schemeClr val="bg2"/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5D7-4737-92D6-72C2EC11FA92}"/>
              </c:ext>
            </c:extLst>
          </c:dPt>
          <c:dPt>
            <c:idx val="9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5D7-4737-92D6-72C2EC11FA92}"/>
              </c:ext>
            </c:extLst>
          </c:dPt>
          <c:errBars>
            <c:errBarType val="both"/>
            <c:errValType val="cust"/>
            <c:noEndCap val="0"/>
            <c:plus>
              <c:numRef>
                <c:f>'01Aug2018 CHSE and SHK vs MLN49'!$T$53:$T$62</c:f>
                <c:numCache>
                  <c:formatCode>General</c:formatCode>
                  <c:ptCount val="10"/>
                  <c:pt idx="0">
                    <c:v>0.62128389016122842</c:v>
                  </c:pt>
                  <c:pt idx="1">
                    <c:v>0.18287421248207178</c:v>
                  </c:pt>
                  <c:pt idx="2">
                    <c:v>3.4643963322656002</c:v>
                  </c:pt>
                  <c:pt idx="3">
                    <c:v>0.36459577789098335</c:v>
                  </c:pt>
                  <c:pt idx="4">
                    <c:v>1.1747786807122613</c:v>
                  </c:pt>
                  <c:pt idx="5">
                    <c:v>1.774538541137848</c:v>
                  </c:pt>
                  <c:pt idx="6">
                    <c:v>433.16658256381839</c:v>
                  </c:pt>
                  <c:pt idx="7">
                    <c:v>292.66709058413409</c:v>
                  </c:pt>
                  <c:pt idx="8">
                    <c:v>2059.7883692186188</c:v>
                  </c:pt>
                  <c:pt idx="9">
                    <c:v>442.12337879220968</c:v>
                  </c:pt>
                </c:numCache>
              </c:numRef>
            </c:plus>
            <c:minus>
              <c:numRef>
                <c:f>'01Aug2018 CHSE and SHK vs MLN49'!$T$53:$T$62</c:f>
                <c:numCache>
                  <c:formatCode>General</c:formatCode>
                  <c:ptCount val="10"/>
                  <c:pt idx="0">
                    <c:v>0.62128389016122842</c:v>
                  </c:pt>
                  <c:pt idx="1">
                    <c:v>0.18287421248207178</c:v>
                  </c:pt>
                  <c:pt idx="2">
                    <c:v>3.4643963322656002</c:v>
                  </c:pt>
                  <c:pt idx="3">
                    <c:v>0.36459577789098335</c:v>
                  </c:pt>
                  <c:pt idx="4">
                    <c:v>1.1747786807122613</c:v>
                  </c:pt>
                  <c:pt idx="5">
                    <c:v>1.774538541137848</c:v>
                  </c:pt>
                  <c:pt idx="6">
                    <c:v>433.16658256381839</c:v>
                  </c:pt>
                  <c:pt idx="7">
                    <c:v>292.66709058413409</c:v>
                  </c:pt>
                  <c:pt idx="8">
                    <c:v>2059.7883692186188</c:v>
                  </c:pt>
                  <c:pt idx="9">
                    <c:v>442.12337879220968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'01Aug2018 CHSE and SHK vs MLN49'!$P$53:$R$62</c:f>
              <c:multiLvlStrCache>
                <c:ptCount val="10"/>
                <c:lvl>
                  <c:pt idx="0">
                    <c:v>DMSO</c:v>
                  </c:pt>
                  <c:pt idx="1">
                    <c:v>MLN4924</c:v>
                  </c:pt>
                  <c:pt idx="2">
                    <c:v>DMSO</c:v>
                  </c:pt>
                  <c:pt idx="3">
                    <c:v>MLN4924</c:v>
                  </c:pt>
                  <c:pt idx="4">
                    <c:v>DMSO</c:v>
                  </c:pt>
                  <c:pt idx="5">
                    <c:v>MLN4924 </c:v>
                  </c:pt>
                  <c:pt idx="6">
                    <c:v>DMSO</c:v>
                  </c:pt>
                  <c:pt idx="7">
                    <c:v>MLN4924</c:v>
                  </c:pt>
                  <c:pt idx="8">
                    <c:v>DMSO</c:v>
                  </c:pt>
                  <c:pt idx="9">
                    <c:v>MLN4924</c:v>
                  </c:pt>
                </c:lvl>
                <c:lvl>
                  <c:pt idx="0">
                    <c:v>4hpi</c:v>
                  </c:pt>
                  <c:pt idx="2">
                    <c:v>24hpi</c:v>
                  </c:pt>
                  <c:pt idx="4">
                    <c:v>48hpi</c:v>
                  </c:pt>
                  <c:pt idx="6">
                    <c:v>72hpi</c:v>
                  </c:pt>
                  <c:pt idx="8">
                    <c:v>96hpi</c:v>
                  </c:pt>
                </c:lvl>
                <c:lvl>
                  <c:pt idx="0">
                    <c:v>SHK IPNV MOI 0.01</c:v>
                  </c:pt>
                </c:lvl>
              </c:multiLvlStrCache>
            </c:multiLvlStrRef>
          </c:cat>
          <c:val>
            <c:numRef>
              <c:f>'01Aug2018 CHSE and SHK vs MLN49'!$S$53:$S$62</c:f>
              <c:numCache>
                <c:formatCode>General</c:formatCode>
                <c:ptCount val="10"/>
                <c:pt idx="0">
                  <c:v>1</c:v>
                </c:pt>
                <c:pt idx="1">
                  <c:v>0.92980494261316304</c:v>
                </c:pt>
                <c:pt idx="2">
                  <c:v>6.5205786592210142</c:v>
                </c:pt>
                <c:pt idx="3">
                  <c:v>2.7510836362794846</c:v>
                </c:pt>
                <c:pt idx="4">
                  <c:v>60.338210298767393</c:v>
                </c:pt>
                <c:pt idx="5">
                  <c:v>119.84284767161506</c:v>
                </c:pt>
                <c:pt idx="6">
                  <c:v>1568.3153890246476</c:v>
                </c:pt>
                <c:pt idx="7">
                  <c:v>3730.1036383927426</c:v>
                </c:pt>
                <c:pt idx="8">
                  <c:v>3373.4288067279786</c:v>
                </c:pt>
                <c:pt idx="9">
                  <c:v>6936.5375988738133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A5D7-4737-92D6-72C2EC11FA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3017896"/>
        <c:axId val="433018224"/>
      </c:barChart>
      <c:catAx>
        <c:axId val="433017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018224"/>
        <c:crossesAt val="0"/>
        <c:auto val="1"/>
        <c:lblAlgn val="ctr"/>
        <c:lblOffset val="100"/>
        <c:noMultiLvlLbl val="0"/>
      </c:catAx>
      <c:valAx>
        <c:axId val="433018224"/>
        <c:scaling>
          <c:logBase val="10"/>
          <c:orientation val="minMax"/>
          <c:min val="0.1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0" i="0" baseline="0" dirty="0">
                    <a:effectLst/>
                  </a:rPr>
                  <a:t>IPNV RNA copy number (log10)</a:t>
                </a:r>
                <a:endParaRPr lang="en-GB" sz="400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017896"/>
        <c:crossesAt val="1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F5D-495A-861D-079465F2728C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F5D-495A-861D-079465F2728C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9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F5D-495A-861D-079465F2728C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F5D-495A-861D-079465F2728C}"/>
              </c:ext>
            </c:extLst>
          </c:dPt>
          <c:dPt>
            <c:idx val="4"/>
            <c:invertIfNegative val="0"/>
            <c:bubble3D val="0"/>
            <c:spPr>
              <a:solidFill>
                <a:schemeClr val="bg2"/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F5D-495A-861D-079465F2728C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F5D-495A-861D-079465F2728C}"/>
              </c:ext>
            </c:extLst>
          </c:dPt>
          <c:dPt>
            <c:idx val="6"/>
            <c:invertIfNegative val="0"/>
            <c:bubble3D val="0"/>
            <c:spPr>
              <a:solidFill>
                <a:schemeClr val="bg2"/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F5D-495A-861D-079465F2728C}"/>
              </c:ext>
            </c:extLst>
          </c:dPt>
          <c:dPt>
            <c:idx val="7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F5D-495A-861D-079465F2728C}"/>
              </c:ext>
            </c:extLst>
          </c:dPt>
          <c:errBars>
            <c:errBarType val="both"/>
            <c:errValType val="cust"/>
            <c:noEndCap val="0"/>
            <c:plus>
              <c:numRef>
                <c:f>'01Aug2018 CHSE and SHK vs MLN49'!$Y$53:$Y$60</c:f>
                <c:numCache>
                  <c:formatCode>General</c:formatCode>
                  <c:ptCount val="8"/>
                  <c:pt idx="0">
                    <c:v>0.50000000000000011</c:v>
                  </c:pt>
                  <c:pt idx="1">
                    <c:v>2.8904350017315936</c:v>
                  </c:pt>
                  <c:pt idx="2">
                    <c:v>208.76666952806019</c:v>
                  </c:pt>
                  <c:pt idx="3">
                    <c:v>64.931568502583076</c:v>
                  </c:pt>
                  <c:pt idx="4">
                    <c:v>214.37828786121455</c:v>
                  </c:pt>
                  <c:pt idx="5">
                    <c:v>259.46369112621778</c:v>
                  </c:pt>
                  <c:pt idx="6">
                    <c:v>2360.8014443470502</c:v>
                  </c:pt>
                  <c:pt idx="7">
                    <c:v>769.74568573398221</c:v>
                  </c:pt>
                </c:numCache>
              </c:numRef>
            </c:plus>
            <c:minus>
              <c:numRef>
                <c:f>'01Aug2018 CHSE and SHK vs MLN49'!$Y$53:$Y$60</c:f>
                <c:numCache>
                  <c:formatCode>General</c:formatCode>
                  <c:ptCount val="8"/>
                  <c:pt idx="0">
                    <c:v>0.50000000000000011</c:v>
                  </c:pt>
                  <c:pt idx="1">
                    <c:v>2.8904350017315936</c:v>
                  </c:pt>
                  <c:pt idx="2">
                    <c:v>208.76666952806019</c:v>
                  </c:pt>
                  <c:pt idx="3">
                    <c:v>64.931568502583076</c:v>
                  </c:pt>
                  <c:pt idx="4">
                    <c:v>214.37828786121455</c:v>
                  </c:pt>
                  <c:pt idx="5">
                    <c:v>259.46369112621778</c:v>
                  </c:pt>
                  <c:pt idx="6">
                    <c:v>2360.8014443470502</c:v>
                  </c:pt>
                  <c:pt idx="7">
                    <c:v>769.74568573398221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'01Aug2018 CHSE and SHK vs MLN49'!$U$53:$W$60</c:f>
              <c:multiLvlStrCache>
                <c:ptCount val="8"/>
                <c:lvl>
                  <c:pt idx="0">
                    <c:v>DMSO</c:v>
                  </c:pt>
                  <c:pt idx="1">
                    <c:v>MLN4924</c:v>
                  </c:pt>
                  <c:pt idx="2">
                    <c:v>DMSO</c:v>
                  </c:pt>
                  <c:pt idx="3">
                    <c:v>MLN4924</c:v>
                  </c:pt>
                  <c:pt idx="4">
                    <c:v>DMSO</c:v>
                  </c:pt>
                  <c:pt idx="5">
                    <c:v>MLN4924</c:v>
                  </c:pt>
                  <c:pt idx="6">
                    <c:v>DMSO</c:v>
                  </c:pt>
                  <c:pt idx="7">
                    <c:v>MLN4924</c:v>
                  </c:pt>
                </c:lvl>
                <c:lvl>
                  <c:pt idx="0">
                    <c:v>4hpi</c:v>
                  </c:pt>
                  <c:pt idx="2">
                    <c:v>20hpi</c:v>
                  </c:pt>
                  <c:pt idx="4">
                    <c:v>40hpi</c:v>
                  </c:pt>
                  <c:pt idx="6">
                    <c:v>72hpi</c:v>
                  </c:pt>
                </c:lvl>
                <c:lvl>
                  <c:pt idx="0">
                    <c:v>CHSE214 IPNV MOI 0.01</c:v>
                  </c:pt>
                </c:lvl>
              </c:multiLvlStrCache>
            </c:multiLvlStrRef>
          </c:cat>
          <c:val>
            <c:numRef>
              <c:f>'01Aug2018 CHSE and SHK vs MLN49'!$X$53:$X$60</c:f>
              <c:numCache>
                <c:formatCode>General</c:formatCode>
                <c:ptCount val="8"/>
                <c:pt idx="0">
                  <c:v>1</c:v>
                </c:pt>
                <c:pt idx="1">
                  <c:v>1.8340080864093453</c:v>
                </c:pt>
                <c:pt idx="2">
                  <c:v>241.35284119506923</c:v>
                </c:pt>
                <c:pt idx="3">
                  <c:v>105.41965021024919</c:v>
                </c:pt>
                <c:pt idx="4">
                  <c:v>888.35961564371769</c:v>
                </c:pt>
                <c:pt idx="5">
                  <c:v>503.20414645516922</c:v>
                </c:pt>
                <c:pt idx="6">
                  <c:v>8248.9798660646302</c:v>
                </c:pt>
                <c:pt idx="7">
                  <c:v>8719.3205346579161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AF5D-495A-861D-079465F272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0258352"/>
        <c:axId val="610257696"/>
      </c:barChart>
      <c:catAx>
        <c:axId val="610258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0257696"/>
        <c:crossesAt val="0.1"/>
        <c:auto val="1"/>
        <c:lblAlgn val="ctr"/>
        <c:lblOffset val="100"/>
        <c:noMultiLvlLbl val="0"/>
      </c:catAx>
      <c:valAx>
        <c:axId val="610257696"/>
        <c:scaling>
          <c:logBase val="10"/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IPNV</a:t>
                </a:r>
                <a:r>
                  <a:rPr lang="en-GB" baseline="0"/>
                  <a:t> RNA copy number (log10)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0258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367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530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180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848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106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50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10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699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650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98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2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97077-DAE5-4A78-AAF3-59E11891FE3D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81150-CA49-4E81-8A4D-60E3302F8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32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586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Supplementary Fig. 2.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320078543"/>
              </p:ext>
            </p:extLst>
          </p:nvPr>
        </p:nvGraphicFramePr>
        <p:xfrm>
          <a:off x="0" y="697255"/>
          <a:ext cx="5731510" cy="3196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002605515"/>
              </p:ext>
            </p:extLst>
          </p:nvPr>
        </p:nvGraphicFramePr>
        <p:xfrm>
          <a:off x="5851491" y="697255"/>
          <a:ext cx="5731510" cy="3196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3032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9148</TotalTime>
  <Words>19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Edinburgh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PAVELIN Jonathan</dc:creator>
  <cp:lastModifiedBy>JIN Yehwa</cp:lastModifiedBy>
  <cp:revision>40</cp:revision>
  <dcterms:created xsi:type="dcterms:W3CDTF">2020-01-22T10:48:43Z</dcterms:created>
  <dcterms:modified xsi:type="dcterms:W3CDTF">2021-09-21T22:46:05Z</dcterms:modified>
</cp:coreProperties>
</file>