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IN Jonathan" initials="PJ" lastIdx="1" clrIdx="0">
    <p:extLst>
      <p:ext uri="{19B8F6BF-5375-455C-9EA6-DF929625EA0E}">
        <p15:presenceInfo xmlns:p15="http://schemas.microsoft.com/office/powerpoint/2012/main" userId="S-1-5-21-861567501-1417001333-682003330-508854" providerId="AD"/>
      </p:ext>
    </p:extLst>
  </p:cmAuthor>
  <p:cmAuthor id="2" name="HOUSTON Ross" initials="HR" lastIdx="6" clrIdx="1">
    <p:extLst>
      <p:ext uri="{19B8F6BF-5375-455C-9EA6-DF929625EA0E}">
        <p15:presenceInfo xmlns:p15="http://schemas.microsoft.com/office/powerpoint/2012/main" userId="S-1-5-21-861567501-1417001333-682003330-3197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46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vm.datastore.ed.ac.uk\cmvm\eb\users\jpavelin\Lab%20Book%20201819\CellTitreGlo2018\06Aug2018%20MLN4924vsASK%20and%20SHK%20wIP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80314960629919"/>
          <c:y val="5.0925925925925923E-2"/>
          <c:w val="0.85964129483814522"/>
          <c:h val="0.77743802857976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'Plate 1 - Sheet1'!$AD$42:$AD$43</c:f>
              <c:strCache>
                <c:ptCount val="2"/>
                <c:pt idx="0">
                  <c:v>MLN4924</c:v>
                </c:pt>
                <c:pt idx="1">
                  <c:v>0.1uM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Sheet1'!$AD$51:$AD$54</c:f>
                <c:numCache>
                  <c:formatCode>General</c:formatCode>
                  <c:ptCount val="4"/>
                  <c:pt idx="0">
                    <c:v>3.8802845544870581</c:v>
                  </c:pt>
                  <c:pt idx="1">
                    <c:v>6.535472544796761</c:v>
                  </c:pt>
                  <c:pt idx="2">
                    <c:v>13.326534273058465</c:v>
                  </c:pt>
                  <c:pt idx="3">
                    <c:v>8.6552011857388447</c:v>
                  </c:pt>
                </c:numCache>
              </c:numRef>
            </c:plus>
            <c:minus>
              <c:numRef>
                <c:f>'Plate 1 - Sheet1'!$AD$51:$AD$54</c:f>
                <c:numCache>
                  <c:formatCode>General</c:formatCode>
                  <c:ptCount val="4"/>
                  <c:pt idx="0">
                    <c:v>3.8802845544870581</c:v>
                  </c:pt>
                  <c:pt idx="1">
                    <c:v>6.535472544796761</c:v>
                  </c:pt>
                  <c:pt idx="2">
                    <c:v>13.326534273058465</c:v>
                  </c:pt>
                  <c:pt idx="3">
                    <c:v>8.6552011857388447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'Plate 1 - Sheet1'!$AC$44:$AC$47</c:f>
              <c:strCache>
                <c:ptCount val="4"/>
                <c:pt idx="0">
                  <c:v>24hpi</c:v>
                </c:pt>
                <c:pt idx="1">
                  <c:v>48hpi</c:v>
                </c:pt>
                <c:pt idx="2">
                  <c:v>72hpi</c:v>
                </c:pt>
                <c:pt idx="3">
                  <c:v>96hpi</c:v>
                </c:pt>
              </c:strCache>
            </c:strRef>
          </c:cat>
          <c:val>
            <c:numRef>
              <c:f>'Plate 1 - Sheet1'!$AD$44:$AD$47</c:f>
              <c:numCache>
                <c:formatCode>General</c:formatCode>
                <c:ptCount val="4"/>
                <c:pt idx="0">
                  <c:v>53.41372423155979</c:v>
                </c:pt>
                <c:pt idx="1">
                  <c:v>76.554717327172241</c:v>
                </c:pt>
                <c:pt idx="2">
                  <c:v>56.650085997311606</c:v>
                </c:pt>
                <c:pt idx="3">
                  <c:v>8.1005217990324461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F9-4378-A0C7-999D3797FA52}"/>
            </c:ext>
          </c:extLst>
        </c:ser>
        <c:ser>
          <c:idx val="1"/>
          <c:order val="1"/>
          <c:tx>
            <c:strRef>
              <c:f>'Plate 1 - Sheet1'!$AE$42:$AE$43</c:f>
              <c:strCache>
                <c:ptCount val="2"/>
                <c:pt idx="0">
                  <c:v>MLN4924</c:v>
                </c:pt>
                <c:pt idx="1">
                  <c:v>1uM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Sheet1'!$AE$51:$AE$54</c:f>
                <c:numCache>
                  <c:formatCode>General</c:formatCode>
                  <c:ptCount val="4"/>
                  <c:pt idx="0">
                    <c:v>3.4892529186661934</c:v>
                  </c:pt>
                  <c:pt idx="1">
                    <c:v>4.7428539146502953</c:v>
                  </c:pt>
                  <c:pt idx="2">
                    <c:v>16.528330401747468</c:v>
                  </c:pt>
                  <c:pt idx="3">
                    <c:v>9.4027204816952494</c:v>
                  </c:pt>
                </c:numCache>
              </c:numRef>
            </c:plus>
            <c:minus>
              <c:numRef>
                <c:f>'Plate 1 - Sheet1'!$AE$51:$AE$54</c:f>
                <c:numCache>
                  <c:formatCode>General</c:formatCode>
                  <c:ptCount val="4"/>
                  <c:pt idx="0">
                    <c:v>3.4892529186661934</c:v>
                  </c:pt>
                  <c:pt idx="1">
                    <c:v>4.7428539146502953</c:v>
                  </c:pt>
                  <c:pt idx="2">
                    <c:v>16.528330401747468</c:v>
                  </c:pt>
                  <c:pt idx="3">
                    <c:v>9.4027204816952494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'Plate 1 - Sheet1'!$AC$44:$AC$47</c:f>
              <c:strCache>
                <c:ptCount val="4"/>
                <c:pt idx="0">
                  <c:v>24hpi</c:v>
                </c:pt>
                <c:pt idx="1">
                  <c:v>48hpi</c:v>
                </c:pt>
                <c:pt idx="2">
                  <c:v>72hpi</c:v>
                </c:pt>
                <c:pt idx="3">
                  <c:v>96hpi</c:v>
                </c:pt>
              </c:strCache>
            </c:strRef>
          </c:cat>
          <c:val>
            <c:numRef>
              <c:f>'Plate 1 - Sheet1'!$AE$44:$AE$47</c:f>
              <c:numCache>
                <c:formatCode>General</c:formatCode>
                <c:ptCount val="4"/>
                <c:pt idx="0">
                  <c:v>59.32819213297936</c:v>
                </c:pt>
                <c:pt idx="1">
                  <c:v>86.819709823375618</c:v>
                </c:pt>
                <c:pt idx="2">
                  <c:v>51.770046096348295</c:v>
                </c:pt>
                <c:pt idx="3">
                  <c:v>13.826667889341927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F9-4378-A0C7-999D3797FA52}"/>
            </c:ext>
          </c:extLst>
        </c:ser>
        <c:ser>
          <c:idx val="2"/>
          <c:order val="2"/>
          <c:tx>
            <c:strRef>
              <c:f>'Plate 1 - Sheet1'!$AF$42:$AF$43</c:f>
              <c:strCache>
                <c:ptCount val="2"/>
                <c:pt idx="0">
                  <c:v>MLN4924</c:v>
                </c:pt>
                <c:pt idx="1">
                  <c:v>5uM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Sheet1'!$AF$51:$AF$54</c:f>
                <c:numCache>
                  <c:formatCode>General</c:formatCode>
                  <c:ptCount val="4"/>
                  <c:pt idx="0">
                    <c:v>4.3581858929035562</c:v>
                  </c:pt>
                  <c:pt idx="1">
                    <c:v>5.6498604481376242</c:v>
                  </c:pt>
                  <c:pt idx="2">
                    <c:v>11.404932022629152</c:v>
                  </c:pt>
                  <c:pt idx="3">
                    <c:v>28.967105733140126</c:v>
                  </c:pt>
                </c:numCache>
              </c:numRef>
            </c:plus>
            <c:minus>
              <c:numRef>
                <c:f>'Plate 1 - Sheet1'!$AF$51:$AF$54</c:f>
                <c:numCache>
                  <c:formatCode>General</c:formatCode>
                  <c:ptCount val="4"/>
                  <c:pt idx="0">
                    <c:v>4.3581858929035562</c:v>
                  </c:pt>
                  <c:pt idx="1">
                    <c:v>5.6498604481376242</c:v>
                  </c:pt>
                  <c:pt idx="2">
                    <c:v>11.404932022629152</c:v>
                  </c:pt>
                  <c:pt idx="3">
                    <c:v>28.967105733140126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'Plate 1 - Sheet1'!$AC$44:$AC$47</c:f>
              <c:strCache>
                <c:ptCount val="4"/>
                <c:pt idx="0">
                  <c:v>24hpi</c:v>
                </c:pt>
                <c:pt idx="1">
                  <c:v>48hpi</c:v>
                </c:pt>
                <c:pt idx="2">
                  <c:v>72hpi</c:v>
                </c:pt>
                <c:pt idx="3">
                  <c:v>96hpi</c:v>
                </c:pt>
              </c:strCache>
            </c:strRef>
          </c:cat>
          <c:val>
            <c:numRef>
              <c:f>'Plate 1 - Sheet1'!$AF$44:$AF$47</c:f>
              <c:numCache>
                <c:formatCode>General</c:formatCode>
                <c:ptCount val="4"/>
                <c:pt idx="0">
                  <c:v>61.277278145947164</c:v>
                </c:pt>
                <c:pt idx="1">
                  <c:v>98.357775655491864</c:v>
                </c:pt>
                <c:pt idx="2">
                  <c:v>73.691756112071616</c:v>
                </c:pt>
                <c:pt idx="3">
                  <c:v>20.116437452332441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F9-4378-A0C7-999D3797FA52}"/>
            </c:ext>
          </c:extLst>
        </c:ser>
        <c:ser>
          <c:idx val="3"/>
          <c:order val="3"/>
          <c:tx>
            <c:strRef>
              <c:f>'Plate 1 - Sheet1'!$AG$42:$AG$43</c:f>
              <c:strCache>
                <c:ptCount val="2"/>
                <c:pt idx="0">
                  <c:v>DMSO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Sheet1'!$AG$51:$AG$54</c:f>
                <c:numCache>
                  <c:formatCode>General</c:formatCode>
                  <c:ptCount val="4"/>
                  <c:pt idx="0">
                    <c:v>1.5216358278691717</c:v>
                  </c:pt>
                  <c:pt idx="1">
                    <c:v>5.4259625002551228</c:v>
                  </c:pt>
                  <c:pt idx="2">
                    <c:v>7.457466029643542</c:v>
                  </c:pt>
                  <c:pt idx="3">
                    <c:v>22.192307545321199</c:v>
                  </c:pt>
                </c:numCache>
              </c:numRef>
            </c:plus>
            <c:minus>
              <c:numRef>
                <c:f>'Plate 1 - Sheet1'!$AG$51:$AG$54</c:f>
                <c:numCache>
                  <c:formatCode>General</c:formatCode>
                  <c:ptCount val="4"/>
                  <c:pt idx="0">
                    <c:v>1.5216358278691717</c:v>
                  </c:pt>
                  <c:pt idx="1">
                    <c:v>5.4259625002551228</c:v>
                  </c:pt>
                  <c:pt idx="2">
                    <c:v>7.457466029643542</c:v>
                  </c:pt>
                  <c:pt idx="3">
                    <c:v>22.192307545321199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'Plate 1 - Sheet1'!$AC$44:$AC$47</c:f>
              <c:strCache>
                <c:ptCount val="4"/>
                <c:pt idx="0">
                  <c:v>24hpi</c:v>
                </c:pt>
                <c:pt idx="1">
                  <c:v>48hpi</c:v>
                </c:pt>
                <c:pt idx="2">
                  <c:v>72hpi</c:v>
                </c:pt>
                <c:pt idx="3">
                  <c:v>96hpi</c:v>
                </c:pt>
              </c:strCache>
            </c:strRef>
          </c:cat>
          <c:val>
            <c:numRef>
              <c:f>'Plate 1 - Sheet1'!$AG$44:$AG$47</c:f>
              <c:numCache>
                <c:formatCode>General</c:formatCode>
                <c:ptCount val="4"/>
                <c:pt idx="0">
                  <c:v>63.794908153976571</c:v>
                </c:pt>
                <c:pt idx="1">
                  <c:v>100</c:v>
                </c:pt>
                <c:pt idx="2">
                  <c:v>72.143021692793894</c:v>
                </c:pt>
                <c:pt idx="3">
                  <c:v>20.539043226789115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F9-4378-A0C7-999D3797F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18666472"/>
        <c:axId val="518666800"/>
      </c:barChart>
      <c:catAx>
        <c:axId val="518666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Hours post IPNV infection in CHSE Cells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666800"/>
        <c:crosses val="autoZero"/>
        <c:auto val="1"/>
        <c:lblAlgn val="ctr"/>
        <c:lblOffset val="100"/>
        <c:noMultiLvlLbl val="0"/>
      </c:catAx>
      <c:valAx>
        <c:axId val="518666800"/>
        <c:scaling>
          <c:orientation val="minMax"/>
          <c:max val="11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Relative cell viability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666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03603064462942"/>
          <c:y val="3.7586576977838384E-3"/>
          <c:w val="0.30526684939919846"/>
          <c:h val="0.306285615775387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6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0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5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9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2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71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Supplementary Fig. 3.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AF1F875-541A-49CC-8FE9-762FFFB8C7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9508605"/>
              </p:ext>
            </p:extLst>
          </p:nvPr>
        </p:nvGraphicFramePr>
        <p:xfrm>
          <a:off x="264696" y="369333"/>
          <a:ext cx="8867272" cy="4431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4373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15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PAVELIN Jonathan</dc:creator>
  <cp:lastModifiedBy>JIN Yehwa</cp:lastModifiedBy>
  <cp:revision>40</cp:revision>
  <dcterms:created xsi:type="dcterms:W3CDTF">2020-01-22T10:48:43Z</dcterms:created>
  <dcterms:modified xsi:type="dcterms:W3CDTF">2021-09-21T22:46:18Z</dcterms:modified>
</cp:coreProperties>
</file>