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VELIN Jonathan" initials="PJ" lastIdx="1" clrIdx="0">
    <p:extLst>
      <p:ext uri="{19B8F6BF-5375-455C-9EA6-DF929625EA0E}">
        <p15:presenceInfo xmlns:p15="http://schemas.microsoft.com/office/powerpoint/2012/main" userId="S-1-5-21-861567501-1417001333-682003330-508854" providerId="AD"/>
      </p:ext>
    </p:extLst>
  </p:cmAuthor>
  <p:cmAuthor id="2" name="HOUSTON Ross" initials="HR" lastIdx="6" clrIdx="1">
    <p:extLst>
      <p:ext uri="{19B8F6BF-5375-455C-9EA6-DF929625EA0E}">
        <p15:presenceInfo xmlns:p15="http://schemas.microsoft.com/office/powerpoint/2012/main" userId="S-1-5-21-861567501-1417001333-682003330-3197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93" d="100"/>
          <a:sy n="93" d="100"/>
        </p:scale>
        <p:origin x="462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ehwa\PostDoc\IPNV\nae1%20KO%20SHK%20IPNV%20experiment_2020\IPNV%20nae1%20KO%20SHK%20integrated%20result_20100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11253160906686"/>
          <c:y val="5.0925925925925923E-2"/>
          <c:w val="0.72633567044532021"/>
          <c:h val="0.737832093904928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Sheet3!$C$78</c:f>
              <c:strCache>
                <c:ptCount val="1"/>
                <c:pt idx="0">
                  <c:v>Mock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Sheet3!$D$77:$F$77</c:f>
              <c:strCache>
                <c:ptCount val="3"/>
                <c:pt idx="0">
                  <c:v>BSA</c:v>
                </c:pt>
                <c:pt idx="1">
                  <c:v>VP2</c:v>
                </c:pt>
                <c:pt idx="2">
                  <c:v>CDH1</c:v>
                </c:pt>
              </c:strCache>
            </c:strRef>
          </c:cat>
          <c:val>
            <c:numRef>
              <c:f>Sheet3!$D$78:$F$78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A-44D9-9A52-98EB04D4ECB6}"/>
            </c:ext>
          </c:extLst>
        </c:ser>
        <c:ser>
          <c:idx val="1"/>
          <c:order val="1"/>
          <c:tx>
            <c:strRef>
              <c:f>Sheet3!$C$79</c:f>
              <c:strCache>
                <c:ptCount val="1"/>
                <c:pt idx="0">
                  <c:v>0.01 µg/mL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Sheet3!$D$77:$F$77</c:f>
              <c:strCache>
                <c:ptCount val="3"/>
                <c:pt idx="0">
                  <c:v>BSA</c:v>
                </c:pt>
                <c:pt idx="1">
                  <c:v>VP2</c:v>
                </c:pt>
                <c:pt idx="2">
                  <c:v>CDH1</c:v>
                </c:pt>
              </c:strCache>
            </c:strRef>
          </c:cat>
          <c:val>
            <c:numRef>
              <c:f>Sheet3!$D$79:$F$79</c:f>
              <c:numCache>
                <c:formatCode>General</c:formatCode>
                <c:ptCount val="3"/>
                <c:pt idx="0">
                  <c:v>2.4622888270000001</c:v>
                </c:pt>
                <c:pt idx="1">
                  <c:v>0.10153155</c:v>
                </c:pt>
                <c:pt idx="2">
                  <c:v>0.683020128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0A-44D9-9A52-98EB04D4ECB6}"/>
            </c:ext>
          </c:extLst>
        </c:ser>
        <c:ser>
          <c:idx val="2"/>
          <c:order val="2"/>
          <c:tx>
            <c:strRef>
              <c:f>Sheet3!$C$80</c:f>
              <c:strCache>
                <c:ptCount val="1"/>
                <c:pt idx="0">
                  <c:v>0.1 µg/mL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Sheet3!$D$77:$F$77</c:f>
              <c:strCache>
                <c:ptCount val="3"/>
                <c:pt idx="0">
                  <c:v>BSA</c:v>
                </c:pt>
                <c:pt idx="1">
                  <c:v>VP2</c:v>
                </c:pt>
                <c:pt idx="2">
                  <c:v>CDH1</c:v>
                </c:pt>
              </c:strCache>
            </c:strRef>
          </c:cat>
          <c:val>
            <c:numRef>
              <c:f>Sheet3!$D$80:$F$80</c:f>
              <c:numCache>
                <c:formatCode>General</c:formatCode>
                <c:ptCount val="3"/>
                <c:pt idx="0">
                  <c:v>2.6944671539999998</c:v>
                </c:pt>
                <c:pt idx="1">
                  <c:v>4.6515499999999997E-4</c:v>
                </c:pt>
                <c:pt idx="2">
                  <c:v>4.6589343459999997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0A-44D9-9A52-98EB04D4ECB6}"/>
            </c:ext>
          </c:extLst>
        </c:ser>
        <c:ser>
          <c:idx val="3"/>
          <c:order val="3"/>
          <c:tx>
            <c:strRef>
              <c:f>Sheet3!$C$81</c:f>
              <c:strCache>
                <c:ptCount val="1"/>
                <c:pt idx="0">
                  <c:v>1 µg/mL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Sheet3!$D$77:$F$77</c:f>
              <c:strCache>
                <c:ptCount val="3"/>
                <c:pt idx="0">
                  <c:v>BSA</c:v>
                </c:pt>
                <c:pt idx="1">
                  <c:v>VP2</c:v>
                </c:pt>
                <c:pt idx="2">
                  <c:v>CDH1</c:v>
                </c:pt>
              </c:strCache>
            </c:strRef>
          </c:cat>
          <c:val>
            <c:numRef>
              <c:f>Sheet3!$D$81:$F$81</c:f>
              <c:numCache>
                <c:formatCode>General</c:formatCode>
                <c:ptCount val="3"/>
                <c:pt idx="0">
                  <c:v>0.126744935</c:v>
                </c:pt>
                <c:pt idx="1">
                  <c:v>3.6700109999999999E-3</c:v>
                </c:pt>
                <c:pt idx="2">
                  <c:v>0.91383144999999999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50A-44D9-9A52-98EB04D4EC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3067976"/>
        <c:axId val="523062728"/>
      </c:barChart>
      <c:catAx>
        <c:axId val="5230679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>
                    <a:solidFill>
                      <a:sysClr val="windowText" lastClr="000000"/>
                    </a:solidFill>
                  </a:rPr>
                  <a:t>Antibody</a:t>
                </a:r>
                <a:r>
                  <a:rPr lang="en-GB" sz="1100" b="1" baseline="0">
                    <a:solidFill>
                      <a:sysClr val="windowText" lastClr="000000"/>
                    </a:solidFill>
                  </a:rPr>
                  <a:t> treatment</a:t>
                </a:r>
                <a:endParaRPr lang="en-GB" sz="1100" b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062728"/>
        <c:crosses val="autoZero"/>
        <c:auto val="1"/>
        <c:lblAlgn val="ctr"/>
        <c:lblOffset val="100"/>
        <c:noMultiLvlLbl val="0"/>
      </c:catAx>
      <c:valAx>
        <c:axId val="5230627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i="0" baseline="0" dirty="0">
                    <a:solidFill>
                      <a:sysClr val="windowText" lastClr="000000"/>
                    </a:solidFill>
                    <a:effectLst/>
                  </a:rPr>
                  <a:t>IPNV viral load </a:t>
                </a:r>
                <a:endParaRPr lang="en-GB" sz="1100" dirty="0">
                  <a:solidFill>
                    <a:sysClr val="windowText" lastClr="000000"/>
                  </a:solidFill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06797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2320931126734165"/>
          <c:y val="7.5230387868183146E-2"/>
          <c:w val="0.17376897138838157"/>
          <c:h val="0.312502187226596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367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530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18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84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106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50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10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69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65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8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2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32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2B3F2FE-63F1-48DB-81A3-6D403EDFC8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1412787"/>
              </p:ext>
            </p:extLst>
          </p:nvPr>
        </p:nvGraphicFramePr>
        <p:xfrm>
          <a:off x="617683" y="685799"/>
          <a:ext cx="5824214" cy="3927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C938076-950E-4ACF-ACFD-67AAFE686827}"/>
              </a:ext>
            </a:extLst>
          </p:cNvPr>
          <p:cNvSpPr txBox="1"/>
          <p:nvPr/>
        </p:nvSpPr>
        <p:spPr>
          <a:xfrm>
            <a:off x="0" y="0"/>
            <a:ext cx="2719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Supplementary Fig. 4.</a:t>
            </a:r>
          </a:p>
        </p:txBody>
      </p:sp>
    </p:spTree>
    <p:extLst>
      <p:ext uri="{BB962C8B-B14F-4D97-AF65-F5344CB8AC3E}">
        <p14:creationId xmlns:p14="http://schemas.microsoft.com/office/powerpoint/2010/main" val="2873238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9148</TotalTime>
  <Words>10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PAVELIN Jonathan</dc:creator>
  <cp:lastModifiedBy>JIN Yehwa</cp:lastModifiedBy>
  <cp:revision>40</cp:revision>
  <dcterms:created xsi:type="dcterms:W3CDTF">2020-01-22T10:48:43Z</dcterms:created>
  <dcterms:modified xsi:type="dcterms:W3CDTF">2021-09-21T22:45:26Z</dcterms:modified>
</cp:coreProperties>
</file>