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5" clrIdx="0">
    <p:extLst>
      <p:ext uri="{19B8F6BF-5375-455C-9EA6-DF929625EA0E}">
        <p15:presenceInfo xmlns:p15="http://schemas.microsoft.com/office/powerpoint/2012/main" userId="Auth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94" autoAdjust="0"/>
    <p:restoredTop sz="94660"/>
  </p:normalViewPr>
  <p:slideViewPr>
    <p:cSldViewPr>
      <p:cViewPr varScale="1">
        <p:scale>
          <a:sx n="107" d="100"/>
          <a:sy n="107" d="100"/>
        </p:scale>
        <p:origin x="1656" y="5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6/11/relationships/changesInfo" Target="changesInfos/changesInfo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澤田 貴彰" userId="c13b35e3a9ce5592" providerId="LiveId" clId="{EC8B1680-B1E7-41C4-9459-A5066A0D61D1}"/>
    <pc:docChg chg="custSel modSld">
      <pc:chgData name="澤田 貴彰" userId="c13b35e3a9ce5592" providerId="LiveId" clId="{EC8B1680-B1E7-41C4-9459-A5066A0D61D1}" dt="2021-04-23T04:25:49.319" v="9" actId="1592"/>
      <pc:docMkLst>
        <pc:docMk/>
      </pc:docMkLst>
      <pc:sldChg chg="modSp mod delCm">
        <pc:chgData name="澤田 貴彰" userId="c13b35e3a9ce5592" providerId="LiveId" clId="{EC8B1680-B1E7-41C4-9459-A5066A0D61D1}" dt="2021-04-23T04:25:49.319" v="9" actId="1592"/>
        <pc:sldMkLst>
          <pc:docMk/>
          <pc:sldMk cId="1413775845" sldId="261"/>
        </pc:sldMkLst>
        <pc:spChg chg="mod">
          <ac:chgData name="澤田 貴彰" userId="c13b35e3a9ce5592" providerId="LiveId" clId="{EC8B1680-B1E7-41C4-9459-A5066A0D61D1}" dt="2021-04-23T04:25:41.831" v="5" actId="20577"/>
          <ac:spMkLst>
            <pc:docMk/>
            <pc:sldMk cId="1413775845" sldId="261"/>
            <ac:spMk id="3110" creationId="{00000000-0000-0000-0000-000000000000}"/>
          </ac:spMkLst>
        </pc:spChg>
        <pc:spChg chg="mod">
          <ac:chgData name="澤田 貴彰" userId="c13b35e3a9ce5592" providerId="LiveId" clId="{EC8B1680-B1E7-41C4-9459-A5066A0D61D1}" dt="2021-04-23T04:25:38.617" v="3" actId="20577"/>
          <ac:spMkLst>
            <pc:docMk/>
            <pc:sldMk cId="1413775845" sldId="261"/>
            <ac:spMk id="3128" creationId="{00000000-0000-0000-0000-000000000000}"/>
          </ac:spMkLst>
        </pc:spChg>
        <pc:spChg chg="mod">
          <ac:chgData name="澤田 貴彰" userId="c13b35e3a9ce5592" providerId="LiveId" clId="{EC8B1680-B1E7-41C4-9459-A5066A0D61D1}" dt="2021-04-23T04:25:33.944" v="1" actId="20577"/>
          <ac:spMkLst>
            <pc:docMk/>
            <pc:sldMk cId="1413775845" sldId="261"/>
            <ac:spMk id="3129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A4D3B7-488D-4D1D-A839-5B22D893DCE7}" type="datetimeFigureOut">
              <a:rPr kumimoji="1" lang="ja-JP" altLang="en-US" smtClean="0"/>
              <a:t>2021/4/23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9F3320-F99F-4F16-B476-F38AF40F13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73530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FE9691-7F30-4C71-8669-1AA6DEFF047A}" type="datetimeFigureOut">
              <a:rPr kumimoji="1" lang="ja-JP" altLang="en-US" smtClean="0"/>
              <a:t>2021/4/23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12788" y="746125"/>
            <a:ext cx="538162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0C15A-623B-4B28-BC56-1C45EA20EB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633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2788" y="746125"/>
            <a:ext cx="5381625" cy="37258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ja-JP" sz="1000"/>
          </a:p>
        </p:txBody>
      </p:sp>
      <p:sp>
        <p:nvSpPr>
          <p:cNvPr id="5124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FC54C71-C972-4CC0-BDB7-823E1D6E3ABB}" type="slidenum">
              <a:rPr lang="ja-JP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ja-JP" altLang="en-US"/>
          </a:p>
        </p:txBody>
      </p:sp>
      <p:sp>
        <p:nvSpPr>
          <p:cNvPr id="5125" name="日付プレースホルダー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/>
              <a:t>2014/7/31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85445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0FB0-0CE6-4DB4-BC88-D3A1B2795221}" type="datetimeFigureOut">
              <a:rPr kumimoji="1" lang="ja-JP" altLang="en-US" smtClean="0"/>
              <a:t>2021/4/23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C26FF-727D-4D5D-9E53-2B8A868F4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16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0FB0-0CE6-4DB4-BC88-D3A1B2795221}" type="datetimeFigureOut">
              <a:rPr kumimoji="1" lang="ja-JP" altLang="en-US" smtClean="0"/>
              <a:t>2021/4/23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C26FF-727D-4D5D-9E53-2B8A868F4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2203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1"/>
            <a:ext cx="222885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1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0FB0-0CE6-4DB4-BC88-D3A1B2795221}" type="datetimeFigureOut">
              <a:rPr kumimoji="1" lang="ja-JP" altLang="en-US" smtClean="0"/>
              <a:t>2021/4/23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C26FF-727D-4D5D-9E53-2B8A868F4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1957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 6"/>
          <p:cNvSpPr>
            <a:spLocks/>
          </p:cNvSpPr>
          <p:nvPr/>
        </p:nvSpPr>
        <p:spPr bwMode="auto">
          <a:xfrm rot="5400000">
            <a:off x="8011519" y="4985481"/>
            <a:ext cx="1895475" cy="1817819"/>
          </a:xfrm>
          <a:custGeom>
            <a:avLst/>
            <a:gdLst>
              <a:gd name="T0" fmla="*/ 0 w 309"/>
              <a:gd name="T1" fmla="*/ 0 h 263"/>
              <a:gd name="T2" fmla="*/ 2147483647 w 309"/>
              <a:gd name="T3" fmla="*/ 2147483647 h 263"/>
              <a:gd name="T4" fmla="*/ 2147483647 w 309"/>
              <a:gd name="T5" fmla="*/ 2147483647 h 263"/>
              <a:gd name="T6" fmla="*/ 2147483647 w 309"/>
              <a:gd name="T7" fmla="*/ 2147483647 h 263"/>
              <a:gd name="T8" fmla="*/ 2147483647 w 309"/>
              <a:gd name="T9" fmla="*/ 2147483647 h 263"/>
              <a:gd name="T10" fmla="*/ 2147483647 w 309"/>
              <a:gd name="T11" fmla="*/ 2147483647 h 263"/>
              <a:gd name="T12" fmla="*/ 2147483647 w 309"/>
              <a:gd name="T13" fmla="*/ 2147483647 h 263"/>
              <a:gd name="T14" fmla="*/ 2147483647 w 309"/>
              <a:gd name="T15" fmla="*/ 2147483647 h 263"/>
              <a:gd name="T16" fmla="*/ 2147483647 w 309"/>
              <a:gd name="T17" fmla="*/ 2147483647 h 263"/>
              <a:gd name="T18" fmla="*/ 2147483647 w 309"/>
              <a:gd name="T19" fmla="*/ 2147483647 h 263"/>
              <a:gd name="T20" fmla="*/ 2147483647 w 309"/>
              <a:gd name="T21" fmla="*/ 2147483647 h 263"/>
              <a:gd name="T22" fmla="*/ 2147483647 w 309"/>
              <a:gd name="T23" fmla="*/ 2147483647 h 26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09"/>
              <a:gd name="T37" fmla="*/ 0 h 263"/>
              <a:gd name="T38" fmla="*/ 309 w 309"/>
              <a:gd name="T39" fmla="*/ 263 h 26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09" h="263">
                <a:moveTo>
                  <a:pt x="0" y="0"/>
                </a:moveTo>
                <a:lnTo>
                  <a:pt x="39" y="19"/>
                </a:lnTo>
                <a:lnTo>
                  <a:pt x="79" y="42"/>
                </a:lnTo>
                <a:lnTo>
                  <a:pt x="131" y="73"/>
                </a:lnTo>
                <a:lnTo>
                  <a:pt x="156" y="90"/>
                </a:lnTo>
                <a:lnTo>
                  <a:pt x="183" y="111"/>
                </a:lnTo>
                <a:lnTo>
                  <a:pt x="209" y="132"/>
                </a:lnTo>
                <a:lnTo>
                  <a:pt x="232" y="155"/>
                </a:lnTo>
                <a:lnTo>
                  <a:pt x="257" y="180"/>
                </a:lnTo>
                <a:lnTo>
                  <a:pt x="277" y="205"/>
                </a:lnTo>
                <a:lnTo>
                  <a:pt x="296" y="234"/>
                </a:lnTo>
                <a:lnTo>
                  <a:pt x="309" y="263"/>
                </a:lnTo>
              </a:path>
            </a:pathLst>
          </a:cu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271960448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0FB0-0CE6-4DB4-BC88-D3A1B2795221}" type="datetimeFigureOut">
              <a:rPr kumimoji="1" lang="ja-JP" altLang="en-US" smtClean="0"/>
              <a:t>2021/4/23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C26FF-727D-4D5D-9E53-2B8A868F4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143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9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0FB0-0CE6-4DB4-BC88-D3A1B2795221}" type="datetimeFigureOut">
              <a:rPr kumimoji="1" lang="ja-JP" altLang="en-US" smtClean="0"/>
              <a:t>2021/4/23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C26FF-727D-4D5D-9E53-2B8A868F4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430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0FB0-0CE6-4DB4-BC88-D3A1B2795221}" type="datetimeFigureOut">
              <a:rPr kumimoji="1" lang="ja-JP" altLang="en-US" smtClean="0"/>
              <a:t>2021/4/23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C26FF-727D-4D5D-9E53-2B8A868F4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23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7" indent="0">
              <a:buNone/>
              <a:defRPr sz="2000" b="1"/>
            </a:lvl2pPr>
            <a:lvl3pPr marL="914395" indent="0">
              <a:buNone/>
              <a:defRPr sz="1800" b="1"/>
            </a:lvl3pPr>
            <a:lvl4pPr marL="1371592" indent="0">
              <a:buNone/>
              <a:defRPr sz="1600" b="1"/>
            </a:lvl4pPr>
            <a:lvl5pPr marL="1828789" indent="0">
              <a:buNone/>
              <a:defRPr sz="1600" b="1"/>
            </a:lvl5pPr>
            <a:lvl6pPr marL="2285987" indent="0">
              <a:buNone/>
              <a:defRPr sz="1600" b="1"/>
            </a:lvl6pPr>
            <a:lvl7pPr marL="2743184" indent="0">
              <a:buNone/>
              <a:defRPr sz="1600" b="1"/>
            </a:lvl7pPr>
            <a:lvl8pPr marL="3200381" indent="0">
              <a:buNone/>
              <a:defRPr sz="1600" b="1"/>
            </a:lvl8pPr>
            <a:lvl9pPr marL="365757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7" indent="0">
              <a:buNone/>
              <a:defRPr sz="2000" b="1"/>
            </a:lvl2pPr>
            <a:lvl3pPr marL="914395" indent="0">
              <a:buNone/>
              <a:defRPr sz="1800" b="1"/>
            </a:lvl3pPr>
            <a:lvl4pPr marL="1371592" indent="0">
              <a:buNone/>
              <a:defRPr sz="1600" b="1"/>
            </a:lvl4pPr>
            <a:lvl5pPr marL="1828789" indent="0">
              <a:buNone/>
              <a:defRPr sz="1600" b="1"/>
            </a:lvl5pPr>
            <a:lvl6pPr marL="2285987" indent="0">
              <a:buNone/>
              <a:defRPr sz="1600" b="1"/>
            </a:lvl6pPr>
            <a:lvl7pPr marL="2743184" indent="0">
              <a:buNone/>
              <a:defRPr sz="1600" b="1"/>
            </a:lvl7pPr>
            <a:lvl8pPr marL="3200381" indent="0">
              <a:buNone/>
              <a:defRPr sz="1600" b="1"/>
            </a:lvl8pPr>
            <a:lvl9pPr marL="365757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0FB0-0CE6-4DB4-BC88-D3A1B2795221}" type="datetimeFigureOut">
              <a:rPr kumimoji="1" lang="ja-JP" altLang="en-US" smtClean="0"/>
              <a:t>2021/4/23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C26FF-727D-4D5D-9E53-2B8A868F4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802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0FB0-0CE6-4DB4-BC88-D3A1B2795221}" type="datetimeFigureOut">
              <a:rPr kumimoji="1" lang="ja-JP" altLang="en-US" smtClean="0"/>
              <a:t>2021/4/23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C26FF-727D-4D5D-9E53-2B8A868F4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51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0FB0-0CE6-4DB4-BC88-D3A1B2795221}" type="datetimeFigureOut">
              <a:rPr kumimoji="1" lang="ja-JP" altLang="en-US" smtClean="0"/>
              <a:t>2021/4/23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C26FF-727D-4D5D-9E53-2B8A868F4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658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97" indent="0">
              <a:buNone/>
              <a:defRPr sz="1200"/>
            </a:lvl2pPr>
            <a:lvl3pPr marL="914395" indent="0">
              <a:buNone/>
              <a:defRPr sz="1000"/>
            </a:lvl3pPr>
            <a:lvl4pPr marL="1371592" indent="0">
              <a:buNone/>
              <a:defRPr sz="900"/>
            </a:lvl4pPr>
            <a:lvl5pPr marL="1828789" indent="0">
              <a:buNone/>
              <a:defRPr sz="900"/>
            </a:lvl5pPr>
            <a:lvl6pPr marL="2285987" indent="0">
              <a:buNone/>
              <a:defRPr sz="900"/>
            </a:lvl6pPr>
            <a:lvl7pPr marL="2743184" indent="0">
              <a:buNone/>
              <a:defRPr sz="900"/>
            </a:lvl7pPr>
            <a:lvl8pPr marL="3200381" indent="0">
              <a:buNone/>
              <a:defRPr sz="900"/>
            </a:lvl8pPr>
            <a:lvl9pPr marL="3657579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0FB0-0CE6-4DB4-BC88-D3A1B2795221}" type="datetimeFigureOut">
              <a:rPr kumimoji="1" lang="ja-JP" altLang="en-US" smtClean="0"/>
              <a:t>2021/4/23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C26FF-727D-4D5D-9E53-2B8A868F4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472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97" indent="0">
              <a:buNone/>
              <a:defRPr sz="2800"/>
            </a:lvl2pPr>
            <a:lvl3pPr marL="914395" indent="0">
              <a:buNone/>
              <a:defRPr sz="2400"/>
            </a:lvl3pPr>
            <a:lvl4pPr marL="1371592" indent="0">
              <a:buNone/>
              <a:defRPr sz="2000"/>
            </a:lvl4pPr>
            <a:lvl5pPr marL="1828789" indent="0">
              <a:buNone/>
              <a:defRPr sz="2000"/>
            </a:lvl5pPr>
            <a:lvl6pPr marL="2285987" indent="0">
              <a:buNone/>
              <a:defRPr sz="2000"/>
            </a:lvl6pPr>
            <a:lvl7pPr marL="2743184" indent="0">
              <a:buNone/>
              <a:defRPr sz="2000"/>
            </a:lvl7pPr>
            <a:lvl8pPr marL="3200381" indent="0">
              <a:buNone/>
              <a:defRPr sz="2000"/>
            </a:lvl8pPr>
            <a:lvl9pPr marL="3657579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97" indent="0">
              <a:buNone/>
              <a:defRPr sz="1200"/>
            </a:lvl2pPr>
            <a:lvl3pPr marL="914395" indent="0">
              <a:buNone/>
              <a:defRPr sz="1000"/>
            </a:lvl3pPr>
            <a:lvl4pPr marL="1371592" indent="0">
              <a:buNone/>
              <a:defRPr sz="900"/>
            </a:lvl4pPr>
            <a:lvl5pPr marL="1828789" indent="0">
              <a:buNone/>
              <a:defRPr sz="900"/>
            </a:lvl5pPr>
            <a:lvl6pPr marL="2285987" indent="0">
              <a:buNone/>
              <a:defRPr sz="900"/>
            </a:lvl6pPr>
            <a:lvl7pPr marL="2743184" indent="0">
              <a:buNone/>
              <a:defRPr sz="900"/>
            </a:lvl7pPr>
            <a:lvl8pPr marL="3200381" indent="0">
              <a:buNone/>
              <a:defRPr sz="900"/>
            </a:lvl8pPr>
            <a:lvl9pPr marL="3657579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0FB0-0CE6-4DB4-BC88-D3A1B2795221}" type="datetimeFigureOut">
              <a:rPr kumimoji="1" lang="ja-JP" altLang="en-US" smtClean="0"/>
              <a:t>2021/4/23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C26FF-727D-4D5D-9E53-2B8A868F4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078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80FB0-0CE6-4DB4-BC88-D3A1B2795221}" type="datetimeFigureOut">
              <a:rPr kumimoji="1" lang="ja-JP" altLang="en-US" smtClean="0"/>
              <a:t>2021/4/23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C26FF-727D-4D5D-9E53-2B8A868F4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347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395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8" indent="-342898" algn="l" defTabSz="914395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46" indent="-285749" algn="l" defTabSz="914395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93" indent="-228599" algn="l" defTabSz="91439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91" indent="-228599" algn="l" defTabSz="914395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88" indent="-228599" algn="l" defTabSz="914395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85" indent="-228599" algn="l" defTabSz="914395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83" indent="-228599" algn="l" defTabSz="914395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80" indent="-228599" algn="l" defTabSz="914395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77" indent="-228599" algn="l" defTabSz="914395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7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5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2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9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87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84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81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79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0" name="直線コネクタ 89"/>
          <p:cNvCxnSpPr/>
          <p:nvPr/>
        </p:nvCxnSpPr>
        <p:spPr bwMode="auto">
          <a:xfrm>
            <a:off x="5440291" y="2119241"/>
            <a:ext cx="9525" cy="1617663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直線コネクタ 90"/>
          <p:cNvCxnSpPr/>
          <p:nvPr/>
        </p:nvCxnSpPr>
        <p:spPr bwMode="auto">
          <a:xfrm flipH="1">
            <a:off x="2744716" y="2082728"/>
            <a:ext cx="9525" cy="1697037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直線コネクタ 91"/>
          <p:cNvCxnSpPr/>
          <p:nvPr/>
        </p:nvCxnSpPr>
        <p:spPr bwMode="auto">
          <a:xfrm>
            <a:off x="3216201" y="2104952"/>
            <a:ext cx="0" cy="1171575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直線コネクタ 92"/>
          <p:cNvCxnSpPr/>
          <p:nvPr/>
        </p:nvCxnSpPr>
        <p:spPr bwMode="auto">
          <a:xfrm>
            <a:off x="5148189" y="2104952"/>
            <a:ext cx="0" cy="1165225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直線コネクタ 93"/>
          <p:cNvCxnSpPr/>
          <p:nvPr/>
        </p:nvCxnSpPr>
        <p:spPr bwMode="auto">
          <a:xfrm>
            <a:off x="2197026" y="2060504"/>
            <a:ext cx="0" cy="1209675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直線コネクタ 94"/>
          <p:cNvCxnSpPr/>
          <p:nvPr/>
        </p:nvCxnSpPr>
        <p:spPr bwMode="auto">
          <a:xfrm>
            <a:off x="8674026" y="2060503"/>
            <a:ext cx="0" cy="1216025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直線コネクタ 95"/>
          <p:cNvCxnSpPr/>
          <p:nvPr/>
        </p:nvCxnSpPr>
        <p:spPr bwMode="auto">
          <a:xfrm>
            <a:off x="7707239" y="2054151"/>
            <a:ext cx="0" cy="57785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直線コネクタ 96"/>
          <p:cNvCxnSpPr/>
          <p:nvPr/>
        </p:nvCxnSpPr>
        <p:spPr bwMode="auto">
          <a:xfrm>
            <a:off x="2373239" y="2054151"/>
            <a:ext cx="0" cy="57785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" name="正方形/長方形 5"/>
          <p:cNvSpPr>
            <a:spLocks noChangeArrowheads="1"/>
          </p:cNvSpPr>
          <p:nvPr/>
        </p:nvSpPr>
        <p:spPr bwMode="auto">
          <a:xfrm>
            <a:off x="2006360" y="1471540"/>
            <a:ext cx="644108" cy="24622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  <a:defRPr/>
            </a:pPr>
            <a:r>
              <a:rPr lang="en-US" altLang="ja-JP" sz="100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-3,031</a:t>
            </a:r>
          </a:p>
        </p:txBody>
      </p:sp>
      <p:cxnSp>
        <p:nvCxnSpPr>
          <p:cNvPr id="99" name="直線コネクタ 98"/>
          <p:cNvCxnSpPr/>
          <p:nvPr/>
        </p:nvCxnSpPr>
        <p:spPr bwMode="auto">
          <a:xfrm>
            <a:off x="2374826" y="1703313"/>
            <a:ext cx="0" cy="33813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直線コネクタ 99"/>
          <p:cNvCxnSpPr/>
          <p:nvPr/>
        </p:nvCxnSpPr>
        <p:spPr bwMode="auto">
          <a:xfrm flipH="1">
            <a:off x="2198616" y="2068438"/>
            <a:ext cx="6465887" cy="0"/>
          </a:xfrm>
          <a:prstGeom prst="line">
            <a:avLst/>
          </a:prstGeom>
          <a:ln w="222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正方形/長方形 100"/>
          <p:cNvSpPr/>
          <p:nvPr/>
        </p:nvSpPr>
        <p:spPr bwMode="auto">
          <a:xfrm flipH="1">
            <a:off x="3305102" y="1938263"/>
            <a:ext cx="177800" cy="2476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2" name="正方形/長方形 101"/>
          <p:cNvSpPr/>
          <p:nvPr/>
        </p:nvSpPr>
        <p:spPr bwMode="auto">
          <a:xfrm flipH="1">
            <a:off x="3703566" y="1931914"/>
            <a:ext cx="39687" cy="260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3" name="正方形/長方形 102"/>
          <p:cNvSpPr/>
          <p:nvPr/>
        </p:nvSpPr>
        <p:spPr bwMode="auto">
          <a:xfrm flipH="1">
            <a:off x="7567066" y="1933503"/>
            <a:ext cx="139700" cy="25558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4" name="正方形/長方形 103"/>
          <p:cNvSpPr/>
          <p:nvPr/>
        </p:nvSpPr>
        <p:spPr bwMode="auto">
          <a:xfrm flipH="1">
            <a:off x="2374826" y="1938263"/>
            <a:ext cx="192088" cy="21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5" name="円/楕円 104"/>
          <p:cNvSpPr/>
          <p:nvPr/>
        </p:nvSpPr>
        <p:spPr bwMode="auto">
          <a:xfrm>
            <a:off x="7818366" y="2571677"/>
            <a:ext cx="123825" cy="12223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090" name="正方形/長方形 82"/>
          <p:cNvSpPr>
            <a:spLocks noChangeArrowheads="1"/>
          </p:cNvSpPr>
          <p:nvPr/>
        </p:nvSpPr>
        <p:spPr bwMode="auto">
          <a:xfrm>
            <a:off x="1963664" y="1955728"/>
            <a:ext cx="3032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>
                <a:latin typeface="Arial" charset="0"/>
                <a:cs typeface="Arial" charset="0"/>
              </a:rPr>
              <a:t>5’</a:t>
            </a:r>
            <a:endParaRPr lang="ja-JP" altLang="en-US" sz="1200">
              <a:latin typeface="Arial" charset="0"/>
              <a:cs typeface="Arial" charset="0"/>
            </a:endParaRPr>
          </a:p>
        </p:txBody>
      </p:sp>
      <p:sp>
        <p:nvSpPr>
          <p:cNvPr id="3091" name="正方形/長方形 106"/>
          <p:cNvSpPr>
            <a:spLocks noChangeArrowheads="1"/>
          </p:cNvSpPr>
          <p:nvPr/>
        </p:nvSpPr>
        <p:spPr bwMode="auto">
          <a:xfrm>
            <a:off x="8661326" y="1947790"/>
            <a:ext cx="3032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>
                <a:latin typeface="Arial" charset="0"/>
                <a:cs typeface="Arial" charset="0"/>
              </a:rPr>
              <a:t>3’</a:t>
            </a:r>
            <a:endParaRPr lang="ja-JP" altLang="en-US" sz="1200">
              <a:latin typeface="Arial" charset="0"/>
              <a:cs typeface="Arial" charset="0"/>
            </a:endParaRPr>
          </a:p>
        </p:txBody>
      </p:sp>
      <p:sp>
        <p:nvSpPr>
          <p:cNvPr id="108" name="二等辺三角形 107"/>
          <p:cNvSpPr/>
          <p:nvPr/>
        </p:nvSpPr>
        <p:spPr bwMode="auto">
          <a:xfrm flipV="1">
            <a:off x="3305103" y="1811265"/>
            <a:ext cx="93663" cy="7937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09" name="正方形/長方形 5"/>
          <p:cNvSpPr>
            <a:spLocks noChangeArrowheads="1"/>
          </p:cNvSpPr>
          <p:nvPr/>
        </p:nvSpPr>
        <p:spPr bwMode="auto">
          <a:xfrm>
            <a:off x="3220111" y="1589487"/>
            <a:ext cx="45557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  <a:defRPr/>
            </a:pPr>
            <a:r>
              <a:rPr lang="en-US" altLang="ja-JP" sz="1000" b="1" dirty="0">
                <a:latin typeface="Arial" charset="0"/>
                <a:cs typeface="Arial" charset="0"/>
              </a:rPr>
              <a:t>ATG</a:t>
            </a:r>
            <a:endParaRPr lang="ja-JP" altLang="en-US" sz="1000" b="1" dirty="0">
              <a:latin typeface="Arial" charset="0"/>
              <a:cs typeface="Arial" charset="0"/>
            </a:endParaRPr>
          </a:p>
        </p:txBody>
      </p:sp>
      <p:sp>
        <p:nvSpPr>
          <p:cNvPr id="110" name="正方形/長方形 109"/>
          <p:cNvSpPr/>
          <p:nvPr/>
        </p:nvSpPr>
        <p:spPr bwMode="auto">
          <a:xfrm flipH="1">
            <a:off x="4319515" y="1933503"/>
            <a:ext cx="39687" cy="26193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1" name="正方形/長方形 110"/>
          <p:cNvSpPr/>
          <p:nvPr/>
        </p:nvSpPr>
        <p:spPr bwMode="auto">
          <a:xfrm flipH="1">
            <a:off x="4413177" y="1933503"/>
            <a:ext cx="39688" cy="26193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2" name="正方形/長方形 111"/>
          <p:cNvSpPr/>
          <p:nvPr/>
        </p:nvSpPr>
        <p:spPr bwMode="auto">
          <a:xfrm flipH="1">
            <a:off x="4498902" y="1933503"/>
            <a:ext cx="39688" cy="26193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3" name="正方形/長方形 112"/>
          <p:cNvSpPr/>
          <p:nvPr/>
        </p:nvSpPr>
        <p:spPr bwMode="auto">
          <a:xfrm flipH="1">
            <a:off x="4055990" y="1930327"/>
            <a:ext cx="39687" cy="260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4" name="正方形/長方形 113"/>
          <p:cNvSpPr/>
          <p:nvPr/>
        </p:nvSpPr>
        <p:spPr bwMode="auto">
          <a:xfrm flipH="1">
            <a:off x="4151240" y="1930327"/>
            <a:ext cx="39687" cy="260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5" name="正方形/長方形 114"/>
          <p:cNvSpPr/>
          <p:nvPr/>
        </p:nvSpPr>
        <p:spPr bwMode="auto">
          <a:xfrm flipH="1">
            <a:off x="6864277" y="1938263"/>
            <a:ext cx="39688" cy="260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6" name="正方形/長方形 115"/>
          <p:cNvSpPr/>
          <p:nvPr/>
        </p:nvSpPr>
        <p:spPr bwMode="auto">
          <a:xfrm flipH="1">
            <a:off x="7018265" y="1938263"/>
            <a:ext cx="38100" cy="260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7" name="正方形/長方形 116"/>
          <p:cNvSpPr/>
          <p:nvPr/>
        </p:nvSpPr>
        <p:spPr bwMode="auto">
          <a:xfrm flipH="1">
            <a:off x="7164315" y="1938263"/>
            <a:ext cx="39687" cy="260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8" name="正方形/長方形 117"/>
          <p:cNvSpPr/>
          <p:nvPr/>
        </p:nvSpPr>
        <p:spPr bwMode="auto">
          <a:xfrm flipH="1">
            <a:off x="6516615" y="1938263"/>
            <a:ext cx="39687" cy="260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9" name="正方形/長方形 69"/>
          <p:cNvSpPr>
            <a:spLocks noChangeArrowheads="1"/>
          </p:cNvSpPr>
          <p:nvPr/>
        </p:nvSpPr>
        <p:spPr bwMode="auto">
          <a:xfrm>
            <a:off x="7427148" y="1471540"/>
            <a:ext cx="572593" cy="24622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  <a:defRPr/>
            </a:pPr>
            <a:r>
              <a:rPr lang="en-US" altLang="ja-JP" sz="1000" b="1" dirty="0">
                <a:latin typeface="Arial" charset="0"/>
                <a:cs typeface="Arial" charset="0"/>
              </a:rPr>
              <a:t>15,294</a:t>
            </a:r>
          </a:p>
        </p:txBody>
      </p:sp>
      <p:sp>
        <p:nvSpPr>
          <p:cNvPr id="120" name="正方形/長方形 5"/>
          <p:cNvSpPr>
            <a:spLocks noChangeArrowheads="1"/>
          </p:cNvSpPr>
          <p:nvPr/>
        </p:nvSpPr>
        <p:spPr bwMode="auto">
          <a:xfrm>
            <a:off x="1647775" y="1471540"/>
            <a:ext cx="545341" cy="24622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  <a:defRPr/>
            </a:pPr>
            <a:r>
              <a:rPr lang="en-US" altLang="ja-JP" sz="1000" b="1" dirty="0">
                <a:latin typeface="Arial" charset="0"/>
                <a:cs typeface="Arial" charset="0"/>
              </a:rPr>
              <a:t>-3,387</a:t>
            </a:r>
          </a:p>
        </p:txBody>
      </p:sp>
      <p:cxnSp>
        <p:nvCxnSpPr>
          <p:cNvPr id="121" name="直線矢印コネクタ 120"/>
          <p:cNvCxnSpPr/>
          <p:nvPr/>
        </p:nvCxnSpPr>
        <p:spPr bwMode="auto">
          <a:xfrm>
            <a:off x="5157715" y="3262238"/>
            <a:ext cx="149225" cy="0"/>
          </a:xfrm>
          <a:prstGeom prst="straightConnector1">
            <a:avLst/>
          </a:prstGeom>
          <a:ln w="38100" cmpd="sng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正方形/長方形 5"/>
          <p:cNvSpPr>
            <a:spLocks noChangeArrowheads="1"/>
          </p:cNvSpPr>
          <p:nvPr/>
        </p:nvSpPr>
        <p:spPr bwMode="auto">
          <a:xfrm>
            <a:off x="5251299" y="1471540"/>
            <a:ext cx="502061" cy="24622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  <a:defRPr/>
            </a:pPr>
            <a:r>
              <a:rPr lang="en-US" altLang="ja-JP" sz="1000" b="1" dirty="0">
                <a:latin typeface="Arial" charset="0"/>
                <a:cs typeface="Arial" charset="0"/>
              </a:rPr>
              <a:t>6,322</a:t>
            </a:r>
          </a:p>
        </p:txBody>
      </p:sp>
      <p:cxnSp>
        <p:nvCxnSpPr>
          <p:cNvPr id="123" name="直線矢印コネクタ 122"/>
          <p:cNvCxnSpPr/>
          <p:nvPr/>
        </p:nvCxnSpPr>
        <p:spPr bwMode="auto">
          <a:xfrm flipH="1">
            <a:off x="8513690" y="3270176"/>
            <a:ext cx="150812" cy="0"/>
          </a:xfrm>
          <a:prstGeom prst="straightConnector1">
            <a:avLst/>
          </a:prstGeom>
          <a:ln w="38100" cmpd="sng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正方形/長方形 5"/>
          <p:cNvSpPr>
            <a:spLocks noChangeArrowheads="1"/>
          </p:cNvSpPr>
          <p:nvPr/>
        </p:nvSpPr>
        <p:spPr bwMode="auto">
          <a:xfrm>
            <a:off x="8384941" y="1471540"/>
            <a:ext cx="572593" cy="24622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  <a:defRPr/>
            </a:pPr>
            <a:r>
              <a:rPr lang="en-US" altLang="ja-JP" sz="1000" b="1" dirty="0">
                <a:latin typeface="Arial" charset="0"/>
                <a:cs typeface="Arial" charset="0"/>
              </a:rPr>
              <a:t>18,619</a:t>
            </a:r>
          </a:p>
        </p:txBody>
      </p:sp>
      <p:cxnSp>
        <p:nvCxnSpPr>
          <p:cNvPr id="125" name="直線矢印コネクタ 124"/>
          <p:cNvCxnSpPr/>
          <p:nvPr/>
        </p:nvCxnSpPr>
        <p:spPr bwMode="auto">
          <a:xfrm>
            <a:off x="5314878" y="3270176"/>
            <a:ext cx="3192463" cy="0"/>
          </a:xfrm>
          <a:prstGeom prst="straightConnector1">
            <a:avLst/>
          </a:prstGeom>
          <a:ln w="57150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10" name="正方形/長方形 5"/>
          <p:cNvSpPr>
            <a:spLocks noChangeArrowheads="1"/>
          </p:cNvSpPr>
          <p:nvPr/>
        </p:nvSpPr>
        <p:spPr bwMode="auto">
          <a:xfrm>
            <a:off x="6574247" y="3146353"/>
            <a:ext cx="688010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200" dirty="0">
                <a:latin typeface="Arial" charset="0"/>
                <a:cs typeface="Arial" charset="0"/>
              </a:rPr>
              <a:t>12.9 kb</a:t>
            </a:r>
            <a:endParaRPr lang="en-US" altLang="ja-JP" sz="1200" dirty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sp>
        <p:nvSpPr>
          <p:cNvPr id="127" name="正方形/長方形 126"/>
          <p:cNvSpPr/>
          <p:nvPr/>
        </p:nvSpPr>
        <p:spPr bwMode="auto">
          <a:xfrm flipH="1">
            <a:off x="5379965" y="1938263"/>
            <a:ext cx="39687" cy="260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8" name="正方形/長方形 127"/>
          <p:cNvSpPr/>
          <p:nvPr/>
        </p:nvSpPr>
        <p:spPr bwMode="auto">
          <a:xfrm flipH="1">
            <a:off x="5464102" y="1938263"/>
            <a:ext cx="39688" cy="260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9" name="正方形/長方形 128"/>
          <p:cNvSpPr/>
          <p:nvPr/>
        </p:nvSpPr>
        <p:spPr bwMode="auto">
          <a:xfrm flipH="1">
            <a:off x="4973566" y="1938263"/>
            <a:ext cx="39687" cy="260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0" name="正方形/長方形 129"/>
          <p:cNvSpPr/>
          <p:nvPr/>
        </p:nvSpPr>
        <p:spPr bwMode="auto">
          <a:xfrm flipH="1">
            <a:off x="5768901" y="1938263"/>
            <a:ext cx="39688" cy="260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1" name="正方形/長方形 130"/>
          <p:cNvSpPr/>
          <p:nvPr/>
        </p:nvSpPr>
        <p:spPr bwMode="auto">
          <a:xfrm flipH="1">
            <a:off x="5924476" y="1938263"/>
            <a:ext cx="39688" cy="260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2" name="正方形/長方形 131"/>
          <p:cNvSpPr/>
          <p:nvPr/>
        </p:nvSpPr>
        <p:spPr bwMode="auto">
          <a:xfrm flipH="1">
            <a:off x="6030841" y="1938263"/>
            <a:ext cx="39687" cy="260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3" name="正方形/長方形 132"/>
          <p:cNvSpPr/>
          <p:nvPr/>
        </p:nvSpPr>
        <p:spPr bwMode="auto">
          <a:xfrm flipH="1">
            <a:off x="6210226" y="1938263"/>
            <a:ext cx="39688" cy="260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118" name="正方形/長方形 5"/>
          <p:cNvSpPr>
            <a:spLocks noChangeArrowheads="1"/>
          </p:cNvSpPr>
          <p:nvPr/>
        </p:nvSpPr>
        <p:spPr bwMode="auto">
          <a:xfrm>
            <a:off x="1903659" y="3382891"/>
            <a:ext cx="721671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200">
                <a:latin typeface="Arial" charset="0"/>
                <a:cs typeface="Arial" charset="0"/>
              </a:rPr>
              <a:t>Primer1</a:t>
            </a:r>
          </a:p>
        </p:txBody>
      </p:sp>
      <p:cxnSp>
        <p:nvCxnSpPr>
          <p:cNvPr id="135" name="直線矢印コネクタ 134"/>
          <p:cNvCxnSpPr/>
          <p:nvPr/>
        </p:nvCxnSpPr>
        <p:spPr bwMode="auto">
          <a:xfrm>
            <a:off x="2198615" y="3270176"/>
            <a:ext cx="150812" cy="0"/>
          </a:xfrm>
          <a:prstGeom prst="straightConnector1">
            <a:avLst/>
          </a:prstGeom>
          <a:ln w="38100" cmpd="sng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20" name="正方形/長方形 5"/>
          <p:cNvSpPr>
            <a:spLocks noChangeArrowheads="1"/>
          </p:cNvSpPr>
          <p:nvPr/>
        </p:nvSpPr>
        <p:spPr bwMode="auto">
          <a:xfrm>
            <a:off x="2796628" y="3382891"/>
            <a:ext cx="721671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200">
                <a:latin typeface="Arial" charset="0"/>
                <a:cs typeface="Arial" charset="0"/>
              </a:rPr>
              <a:t>Primer2</a:t>
            </a:r>
          </a:p>
        </p:txBody>
      </p:sp>
      <p:cxnSp>
        <p:nvCxnSpPr>
          <p:cNvPr id="140" name="直線矢印コネクタ 139"/>
          <p:cNvCxnSpPr/>
          <p:nvPr/>
        </p:nvCxnSpPr>
        <p:spPr bwMode="auto">
          <a:xfrm>
            <a:off x="2352601" y="3267001"/>
            <a:ext cx="711200" cy="0"/>
          </a:xfrm>
          <a:prstGeom prst="straightConnector1">
            <a:avLst/>
          </a:prstGeom>
          <a:ln w="57150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線矢印コネクタ 140"/>
          <p:cNvCxnSpPr/>
          <p:nvPr/>
        </p:nvCxnSpPr>
        <p:spPr bwMode="auto">
          <a:xfrm flipH="1">
            <a:off x="3063802" y="3271763"/>
            <a:ext cx="152400" cy="0"/>
          </a:xfrm>
          <a:prstGeom prst="straightConnector1">
            <a:avLst/>
          </a:prstGeom>
          <a:ln w="38100" cmpd="sng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線矢印コネクタ 141"/>
          <p:cNvCxnSpPr/>
          <p:nvPr/>
        </p:nvCxnSpPr>
        <p:spPr bwMode="auto">
          <a:xfrm>
            <a:off x="2727253" y="3779763"/>
            <a:ext cx="150813" cy="0"/>
          </a:xfrm>
          <a:prstGeom prst="straightConnector1">
            <a:avLst/>
          </a:prstGeom>
          <a:ln w="38100" cmpd="sng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線矢印コネクタ 142"/>
          <p:cNvCxnSpPr/>
          <p:nvPr/>
        </p:nvCxnSpPr>
        <p:spPr bwMode="auto">
          <a:xfrm>
            <a:off x="2900290" y="3771826"/>
            <a:ext cx="2384425" cy="0"/>
          </a:xfrm>
          <a:prstGeom prst="straightConnector1">
            <a:avLst/>
          </a:prstGeom>
          <a:ln w="57150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正方形/長方形 5"/>
          <p:cNvSpPr>
            <a:spLocks noChangeArrowheads="1"/>
          </p:cNvSpPr>
          <p:nvPr/>
        </p:nvSpPr>
        <p:spPr bwMode="auto">
          <a:xfrm>
            <a:off x="2438196" y="1471538"/>
            <a:ext cx="580231" cy="24622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  <a:defRPr/>
            </a:pPr>
            <a:r>
              <a:rPr lang="en-US" altLang="ja-JP" sz="1000" b="1" dirty="0">
                <a:latin typeface="Arial" charset="0"/>
                <a:cs typeface="Arial" charset="0"/>
              </a:rPr>
              <a:t>-2,369</a:t>
            </a:r>
          </a:p>
        </p:txBody>
      </p:sp>
      <p:cxnSp>
        <p:nvCxnSpPr>
          <p:cNvPr id="145" name="直線矢印コネクタ 144"/>
          <p:cNvCxnSpPr/>
          <p:nvPr/>
        </p:nvCxnSpPr>
        <p:spPr bwMode="auto">
          <a:xfrm flipH="1">
            <a:off x="5297415" y="3767063"/>
            <a:ext cx="152400" cy="0"/>
          </a:xfrm>
          <a:prstGeom prst="straightConnector1">
            <a:avLst/>
          </a:prstGeom>
          <a:ln w="38100" cmpd="sng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正方形/長方形 5"/>
          <p:cNvSpPr>
            <a:spLocks noChangeArrowheads="1"/>
          </p:cNvSpPr>
          <p:nvPr/>
        </p:nvSpPr>
        <p:spPr bwMode="auto">
          <a:xfrm>
            <a:off x="4817911" y="1471540"/>
            <a:ext cx="50206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  <a:defRPr/>
            </a:pPr>
            <a:r>
              <a:rPr lang="en-US" altLang="ja-JP" sz="1000" b="1" dirty="0">
                <a:latin typeface="Arial" charset="0"/>
                <a:cs typeface="Arial" charset="0"/>
              </a:rPr>
              <a:t>5,652</a:t>
            </a:r>
          </a:p>
        </p:txBody>
      </p:sp>
      <p:sp>
        <p:nvSpPr>
          <p:cNvPr id="3128" name="正方形/長方形 5"/>
          <p:cNvSpPr>
            <a:spLocks noChangeArrowheads="1"/>
          </p:cNvSpPr>
          <p:nvPr/>
        </p:nvSpPr>
        <p:spPr bwMode="auto">
          <a:xfrm>
            <a:off x="3754464" y="3633715"/>
            <a:ext cx="603050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200" dirty="0">
                <a:latin typeface="Arial" charset="0"/>
                <a:cs typeface="Arial" charset="0"/>
              </a:rPr>
              <a:t>8.7 kb</a:t>
            </a:r>
            <a:endParaRPr lang="en-US" altLang="ja-JP" sz="1200" dirty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sp>
        <p:nvSpPr>
          <p:cNvPr id="3129" name="正方形/長方形 5"/>
          <p:cNvSpPr>
            <a:spLocks noChangeArrowheads="1"/>
          </p:cNvSpPr>
          <p:nvPr/>
        </p:nvSpPr>
        <p:spPr bwMode="auto">
          <a:xfrm>
            <a:off x="2409851" y="3138415"/>
            <a:ext cx="603050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200" dirty="0">
                <a:latin typeface="Arial" charset="0"/>
                <a:cs typeface="Arial" charset="0"/>
              </a:rPr>
              <a:t>2.7 kb</a:t>
            </a:r>
            <a:endParaRPr lang="en-US" altLang="ja-JP" sz="1200" dirty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cxnSp>
        <p:nvCxnSpPr>
          <p:cNvPr id="149" name="直線コネクタ 148"/>
          <p:cNvCxnSpPr/>
          <p:nvPr/>
        </p:nvCxnSpPr>
        <p:spPr bwMode="auto">
          <a:xfrm>
            <a:off x="2198614" y="1709664"/>
            <a:ext cx="0" cy="33813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0" name="直線コネクタ 149"/>
          <p:cNvCxnSpPr/>
          <p:nvPr/>
        </p:nvCxnSpPr>
        <p:spPr bwMode="auto">
          <a:xfrm>
            <a:off x="7709529" y="1722364"/>
            <a:ext cx="0" cy="33813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1" name="直線矢印コネクタ 150"/>
          <p:cNvCxnSpPr/>
          <p:nvPr/>
        </p:nvCxnSpPr>
        <p:spPr bwMode="auto">
          <a:xfrm>
            <a:off x="2382765" y="2597076"/>
            <a:ext cx="5330826" cy="0"/>
          </a:xfrm>
          <a:prstGeom prst="straightConnector1">
            <a:avLst/>
          </a:prstGeom>
          <a:ln w="57150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33" name="正方形/長方形 5"/>
          <p:cNvSpPr>
            <a:spLocks noChangeArrowheads="1"/>
          </p:cNvSpPr>
          <p:nvPr/>
        </p:nvSpPr>
        <p:spPr bwMode="auto">
          <a:xfrm>
            <a:off x="3927689" y="2468490"/>
            <a:ext cx="893193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200" i="1" dirty="0">
                <a:latin typeface="Arial" charset="0"/>
                <a:cs typeface="Arial" charset="0"/>
              </a:rPr>
              <a:t>GAA</a:t>
            </a:r>
            <a:r>
              <a:rPr lang="ja-JP" altLang="en-US" sz="1200" dirty="0">
                <a:latin typeface="Arial" charset="0"/>
                <a:cs typeface="Arial" charset="0"/>
              </a:rPr>
              <a:t> </a:t>
            </a:r>
            <a:r>
              <a:rPr lang="en-US" altLang="ja-JP" sz="1200" dirty="0">
                <a:latin typeface="Arial" charset="0"/>
                <a:cs typeface="Arial" charset="0"/>
              </a:rPr>
              <a:t>gene</a:t>
            </a:r>
          </a:p>
          <a:p>
            <a:pPr algn="ctr"/>
            <a:r>
              <a:rPr lang="en-US" altLang="ja-JP" sz="1200" dirty="0">
                <a:latin typeface="Arial" charset="0"/>
                <a:cs typeface="Arial" charset="0"/>
              </a:rPr>
              <a:t>18.4 kb</a:t>
            </a:r>
          </a:p>
        </p:txBody>
      </p:sp>
      <p:sp>
        <p:nvSpPr>
          <p:cNvPr id="153" name="正方形/長方形 5"/>
          <p:cNvSpPr>
            <a:spLocks noChangeArrowheads="1"/>
          </p:cNvSpPr>
          <p:nvPr/>
        </p:nvSpPr>
        <p:spPr bwMode="auto">
          <a:xfrm>
            <a:off x="2875623" y="1471539"/>
            <a:ext cx="439544" cy="24622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ja-JP" sz="1000" b="1" dirty="0">
                <a:latin typeface="Arial" charset="0"/>
                <a:cs typeface="Arial" charset="0"/>
              </a:rPr>
              <a:t>-724</a:t>
            </a:r>
          </a:p>
        </p:txBody>
      </p:sp>
      <p:cxnSp>
        <p:nvCxnSpPr>
          <p:cNvPr id="154" name="直線コネクタ 153"/>
          <p:cNvCxnSpPr/>
          <p:nvPr/>
        </p:nvCxnSpPr>
        <p:spPr bwMode="auto">
          <a:xfrm>
            <a:off x="2759001" y="1703313"/>
            <a:ext cx="0" cy="33813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5" name="直線コネクタ 154"/>
          <p:cNvCxnSpPr/>
          <p:nvPr/>
        </p:nvCxnSpPr>
        <p:spPr bwMode="auto">
          <a:xfrm>
            <a:off x="3216201" y="1703313"/>
            <a:ext cx="0" cy="33813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6" name="直線コネクタ 155"/>
          <p:cNvCxnSpPr/>
          <p:nvPr/>
        </p:nvCxnSpPr>
        <p:spPr bwMode="auto">
          <a:xfrm>
            <a:off x="5157714" y="1703313"/>
            <a:ext cx="0" cy="33813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7" name="直線コネクタ 156"/>
          <p:cNvCxnSpPr/>
          <p:nvPr/>
        </p:nvCxnSpPr>
        <p:spPr bwMode="auto">
          <a:xfrm>
            <a:off x="5440289" y="1703313"/>
            <a:ext cx="0" cy="33813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8" name="直線コネクタ 157"/>
          <p:cNvCxnSpPr/>
          <p:nvPr/>
        </p:nvCxnSpPr>
        <p:spPr bwMode="auto">
          <a:xfrm>
            <a:off x="8674026" y="1703313"/>
            <a:ext cx="0" cy="33813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40" name="正方形/長方形 5"/>
          <p:cNvSpPr>
            <a:spLocks noChangeArrowheads="1"/>
          </p:cNvSpPr>
          <p:nvPr/>
        </p:nvSpPr>
        <p:spPr bwMode="auto">
          <a:xfrm>
            <a:off x="5039766" y="3314629"/>
            <a:ext cx="721671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200">
                <a:latin typeface="Arial" charset="0"/>
                <a:cs typeface="Arial" charset="0"/>
              </a:rPr>
              <a:t>Primer5</a:t>
            </a:r>
          </a:p>
        </p:txBody>
      </p:sp>
      <p:sp>
        <p:nvSpPr>
          <p:cNvPr id="3141" name="正方形/長方形 5"/>
          <p:cNvSpPr>
            <a:spLocks noChangeArrowheads="1"/>
          </p:cNvSpPr>
          <p:nvPr/>
        </p:nvSpPr>
        <p:spPr bwMode="auto">
          <a:xfrm>
            <a:off x="8092528" y="3314629"/>
            <a:ext cx="721671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200">
                <a:latin typeface="Arial" charset="0"/>
                <a:cs typeface="Arial" charset="0"/>
              </a:rPr>
              <a:t>Primer6</a:t>
            </a:r>
          </a:p>
        </p:txBody>
      </p:sp>
      <p:sp>
        <p:nvSpPr>
          <p:cNvPr id="3142" name="正方形/長方形 5"/>
          <p:cNvSpPr>
            <a:spLocks noChangeArrowheads="1"/>
          </p:cNvSpPr>
          <p:nvPr/>
        </p:nvSpPr>
        <p:spPr bwMode="auto">
          <a:xfrm>
            <a:off x="2607717" y="3857553"/>
            <a:ext cx="721671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200">
                <a:latin typeface="Arial" charset="0"/>
                <a:cs typeface="Arial" charset="0"/>
              </a:rPr>
              <a:t>Primer3</a:t>
            </a:r>
          </a:p>
        </p:txBody>
      </p:sp>
      <p:sp>
        <p:nvSpPr>
          <p:cNvPr id="3143" name="正方形/長方形 5"/>
          <p:cNvSpPr>
            <a:spLocks noChangeArrowheads="1"/>
          </p:cNvSpPr>
          <p:nvPr/>
        </p:nvSpPr>
        <p:spPr bwMode="auto">
          <a:xfrm>
            <a:off x="4858791" y="3857553"/>
            <a:ext cx="721671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200">
                <a:latin typeface="Arial" charset="0"/>
                <a:cs typeface="Arial" charset="0"/>
              </a:rPr>
              <a:t>Primer4</a:t>
            </a:r>
          </a:p>
        </p:txBody>
      </p:sp>
      <p:sp>
        <p:nvSpPr>
          <p:cNvPr id="3144" name="正方形/長方形 5"/>
          <p:cNvSpPr>
            <a:spLocks noChangeArrowheads="1"/>
          </p:cNvSpPr>
          <p:nvPr/>
        </p:nvSpPr>
        <p:spPr bwMode="auto">
          <a:xfrm>
            <a:off x="1136721" y="3113015"/>
            <a:ext cx="96346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ja-JP" sz="1400" b="1">
                <a:latin typeface="Arial" charset="0"/>
                <a:cs typeface="Arial" charset="0"/>
              </a:rPr>
              <a:t>Region A</a:t>
            </a:r>
          </a:p>
        </p:txBody>
      </p:sp>
      <p:sp>
        <p:nvSpPr>
          <p:cNvPr id="3145" name="正方形/長方形 5"/>
          <p:cNvSpPr>
            <a:spLocks noChangeArrowheads="1"/>
          </p:cNvSpPr>
          <p:nvPr/>
        </p:nvSpPr>
        <p:spPr bwMode="auto">
          <a:xfrm>
            <a:off x="1712664" y="3630540"/>
            <a:ext cx="9701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ja-JP" sz="1400" b="1">
                <a:latin typeface="Arial" charset="0"/>
                <a:cs typeface="Arial" charset="0"/>
              </a:rPr>
              <a:t>Region B</a:t>
            </a:r>
          </a:p>
        </p:txBody>
      </p:sp>
      <p:sp>
        <p:nvSpPr>
          <p:cNvPr id="3146" name="正方形/長方形 5"/>
          <p:cNvSpPr>
            <a:spLocks noChangeArrowheads="1"/>
          </p:cNvSpPr>
          <p:nvPr/>
        </p:nvSpPr>
        <p:spPr bwMode="auto">
          <a:xfrm>
            <a:off x="4138365" y="3106665"/>
            <a:ext cx="9701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ja-JP" sz="1400" b="1">
                <a:latin typeface="Arial" charset="0"/>
                <a:cs typeface="Arial" charset="0"/>
              </a:rPr>
              <a:t>Region C</a:t>
            </a:r>
          </a:p>
        </p:txBody>
      </p:sp>
      <p:sp>
        <p:nvSpPr>
          <p:cNvPr id="3147" name="テキスト ボックス 19"/>
          <p:cNvSpPr txBox="1">
            <a:spLocks noChangeArrowheads="1"/>
          </p:cNvSpPr>
          <p:nvPr/>
        </p:nvSpPr>
        <p:spPr bwMode="auto">
          <a:xfrm>
            <a:off x="723649" y="433869"/>
            <a:ext cx="54168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dirty="0">
                <a:latin typeface="Arial" charset="0"/>
                <a:ea typeface="ＭＳ ゴシック" pitchFamily="49" charset="-128"/>
                <a:cs typeface="Arial" charset="0"/>
              </a:rPr>
              <a:t>Supplemental Fig. 3 Long-range PCR of </a:t>
            </a:r>
            <a:r>
              <a:rPr lang="en-US" altLang="ja-JP" i="1" dirty="0">
                <a:latin typeface="Arial" charset="0"/>
                <a:ea typeface="ＭＳ ゴシック" pitchFamily="49" charset="-128"/>
                <a:cs typeface="Arial" charset="0"/>
              </a:rPr>
              <a:t>GAA</a:t>
            </a:r>
            <a:r>
              <a:rPr lang="ja-JP" altLang="en-US" dirty="0">
                <a:latin typeface="Arial" charset="0"/>
                <a:ea typeface="ＭＳ ゴシック" pitchFamily="49" charset="-128"/>
                <a:cs typeface="Arial" charset="0"/>
              </a:rPr>
              <a:t> </a:t>
            </a:r>
            <a:r>
              <a:rPr lang="en-US" altLang="ja-JP" dirty="0">
                <a:latin typeface="Arial" charset="0"/>
                <a:ea typeface="ＭＳ ゴシック" pitchFamily="49" charset="-128"/>
                <a:cs typeface="Arial" charset="0"/>
              </a:rPr>
              <a:t>gene</a:t>
            </a:r>
          </a:p>
        </p:txBody>
      </p:sp>
      <p:sp>
        <p:nvSpPr>
          <p:cNvPr id="152" name="正方形/長方形 5"/>
          <p:cNvSpPr>
            <a:spLocks noChangeArrowheads="1"/>
          </p:cNvSpPr>
          <p:nvPr/>
        </p:nvSpPr>
        <p:spPr bwMode="auto">
          <a:xfrm>
            <a:off x="2339901" y="2181153"/>
            <a:ext cx="2696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ja-JP" sz="1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59" name="正方形/長方形 5"/>
          <p:cNvSpPr>
            <a:spLocks noChangeArrowheads="1"/>
          </p:cNvSpPr>
          <p:nvPr/>
        </p:nvSpPr>
        <p:spPr bwMode="auto">
          <a:xfrm>
            <a:off x="3259064" y="2181153"/>
            <a:ext cx="2696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ja-JP" sz="1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60" name="正方形/長方形 5"/>
          <p:cNvSpPr>
            <a:spLocks noChangeArrowheads="1"/>
          </p:cNvSpPr>
          <p:nvPr/>
        </p:nvSpPr>
        <p:spPr bwMode="auto">
          <a:xfrm>
            <a:off x="3584501" y="2181153"/>
            <a:ext cx="2696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ja-JP" sz="1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61" name="正方形/長方形 5"/>
          <p:cNvSpPr>
            <a:spLocks noChangeArrowheads="1"/>
          </p:cNvSpPr>
          <p:nvPr/>
        </p:nvSpPr>
        <p:spPr bwMode="auto">
          <a:xfrm>
            <a:off x="3928989" y="2181153"/>
            <a:ext cx="2696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ja-JP" sz="1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62" name="正方形/長方形 5"/>
          <p:cNvSpPr>
            <a:spLocks noChangeArrowheads="1"/>
          </p:cNvSpPr>
          <p:nvPr/>
        </p:nvSpPr>
        <p:spPr bwMode="auto">
          <a:xfrm>
            <a:off x="5592689" y="2181153"/>
            <a:ext cx="3545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ja-JP" sz="1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163" name="正方形/長方形 5"/>
          <p:cNvSpPr>
            <a:spLocks noChangeArrowheads="1"/>
          </p:cNvSpPr>
          <p:nvPr/>
        </p:nvSpPr>
        <p:spPr bwMode="auto">
          <a:xfrm>
            <a:off x="4202039" y="2181153"/>
            <a:ext cx="2696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ja-JP" sz="1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64" name="正方形/長方形 5"/>
          <p:cNvSpPr>
            <a:spLocks noChangeArrowheads="1"/>
          </p:cNvSpPr>
          <p:nvPr/>
        </p:nvSpPr>
        <p:spPr bwMode="auto">
          <a:xfrm>
            <a:off x="4300464" y="2181153"/>
            <a:ext cx="2696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ja-JP" sz="1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7</a:t>
            </a:r>
          </a:p>
        </p:txBody>
      </p:sp>
      <p:sp>
        <p:nvSpPr>
          <p:cNvPr id="165" name="正方形/長方形 5"/>
          <p:cNvSpPr>
            <a:spLocks noChangeArrowheads="1"/>
          </p:cNvSpPr>
          <p:nvPr/>
        </p:nvSpPr>
        <p:spPr bwMode="auto">
          <a:xfrm>
            <a:off x="4041701" y="2181153"/>
            <a:ext cx="2696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ja-JP" sz="1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66" name="正方形/長方形 5"/>
          <p:cNvSpPr>
            <a:spLocks noChangeArrowheads="1"/>
          </p:cNvSpPr>
          <p:nvPr/>
        </p:nvSpPr>
        <p:spPr bwMode="auto">
          <a:xfrm>
            <a:off x="4394126" y="2181153"/>
            <a:ext cx="2696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ja-JP" sz="1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8</a:t>
            </a:r>
          </a:p>
        </p:txBody>
      </p:sp>
      <p:sp>
        <p:nvSpPr>
          <p:cNvPr id="167" name="正方形/長方形 5"/>
          <p:cNvSpPr>
            <a:spLocks noChangeArrowheads="1"/>
          </p:cNvSpPr>
          <p:nvPr/>
        </p:nvSpPr>
        <p:spPr bwMode="auto">
          <a:xfrm>
            <a:off x="4854501" y="2181153"/>
            <a:ext cx="2696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ja-JP" sz="1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9</a:t>
            </a:r>
          </a:p>
        </p:txBody>
      </p:sp>
      <p:sp>
        <p:nvSpPr>
          <p:cNvPr id="168" name="正方形/長方形 5"/>
          <p:cNvSpPr>
            <a:spLocks noChangeArrowheads="1"/>
          </p:cNvSpPr>
          <p:nvPr/>
        </p:nvSpPr>
        <p:spPr bwMode="auto">
          <a:xfrm>
            <a:off x="5156126" y="2181153"/>
            <a:ext cx="3545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ja-JP" sz="1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169" name="正方形/長方形 5"/>
          <p:cNvSpPr>
            <a:spLocks noChangeArrowheads="1"/>
          </p:cNvSpPr>
          <p:nvPr/>
        </p:nvSpPr>
        <p:spPr bwMode="auto">
          <a:xfrm>
            <a:off x="5373615" y="2181153"/>
            <a:ext cx="34317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ja-JP" sz="1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11</a:t>
            </a:r>
          </a:p>
        </p:txBody>
      </p:sp>
      <p:sp>
        <p:nvSpPr>
          <p:cNvPr id="170" name="正方形/長方形 5"/>
          <p:cNvSpPr>
            <a:spLocks noChangeArrowheads="1"/>
          </p:cNvSpPr>
          <p:nvPr/>
        </p:nvSpPr>
        <p:spPr bwMode="auto">
          <a:xfrm>
            <a:off x="7457529" y="2181153"/>
            <a:ext cx="3545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ja-JP" sz="1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172" name="正方形/長方形 5"/>
          <p:cNvSpPr>
            <a:spLocks noChangeArrowheads="1"/>
          </p:cNvSpPr>
          <p:nvPr/>
        </p:nvSpPr>
        <p:spPr bwMode="auto">
          <a:xfrm>
            <a:off x="5764139" y="2181153"/>
            <a:ext cx="3545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ja-JP" sz="1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13</a:t>
            </a:r>
          </a:p>
        </p:txBody>
      </p:sp>
      <p:sp>
        <p:nvSpPr>
          <p:cNvPr id="173" name="正方形/長方形 5"/>
          <p:cNvSpPr>
            <a:spLocks noChangeArrowheads="1"/>
          </p:cNvSpPr>
          <p:nvPr/>
        </p:nvSpPr>
        <p:spPr bwMode="auto">
          <a:xfrm>
            <a:off x="7011914" y="2181153"/>
            <a:ext cx="3545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ja-JP" sz="1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19</a:t>
            </a:r>
          </a:p>
        </p:txBody>
      </p:sp>
      <p:sp>
        <p:nvSpPr>
          <p:cNvPr id="174" name="正方形/長方形 5"/>
          <p:cNvSpPr>
            <a:spLocks noChangeArrowheads="1"/>
          </p:cNvSpPr>
          <p:nvPr/>
        </p:nvSpPr>
        <p:spPr bwMode="auto">
          <a:xfrm>
            <a:off x="5929239" y="2181153"/>
            <a:ext cx="3545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ja-JP" sz="1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14</a:t>
            </a:r>
          </a:p>
        </p:txBody>
      </p:sp>
      <p:sp>
        <p:nvSpPr>
          <p:cNvPr id="175" name="正方形/長方形 5"/>
          <p:cNvSpPr>
            <a:spLocks noChangeArrowheads="1"/>
          </p:cNvSpPr>
          <p:nvPr/>
        </p:nvSpPr>
        <p:spPr bwMode="auto">
          <a:xfrm>
            <a:off x="6856339" y="2181153"/>
            <a:ext cx="3545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ja-JP" sz="1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18</a:t>
            </a:r>
          </a:p>
        </p:txBody>
      </p:sp>
      <p:sp>
        <p:nvSpPr>
          <p:cNvPr id="177" name="正方形/長方形 5"/>
          <p:cNvSpPr>
            <a:spLocks noChangeArrowheads="1"/>
          </p:cNvSpPr>
          <p:nvPr/>
        </p:nvSpPr>
        <p:spPr bwMode="auto">
          <a:xfrm>
            <a:off x="6116564" y="2181153"/>
            <a:ext cx="3545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ja-JP" sz="1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15</a:t>
            </a:r>
          </a:p>
        </p:txBody>
      </p:sp>
      <p:sp>
        <p:nvSpPr>
          <p:cNvPr id="178" name="正方形/長方形 5"/>
          <p:cNvSpPr>
            <a:spLocks noChangeArrowheads="1"/>
          </p:cNvSpPr>
          <p:nvPr/>
        </p:nvSpPr>
        <p:spPr bwMode="auto">
          <a:xfrm>
            <a:off x="6694414" y="2181153"/>
            <a:ext cx="3545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ja-JP" sz="1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17</a:t>
            </a:r>
          </a:p>
        </p:txBody>
      </p:sp>
      <p:sp>
        <p:nvSpPr>
          <p:cNvPr id="179" name="正方形/長方形 5"/>
          <p:cNvSpPr>
            <a:spLocks noChangeArrowheads="1"/>
          </p:cNvSpPr>
          <p:nvPr/>
        </p:nvSpPr>
        <p:spPr bwMode="auto">
          <a:xfrm>
            <a:off x="6361039" y="2181153"/>
            <a:ext cx="3545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ja-JP" sz="1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16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1136577" y="4221089"/>
            <a:ext cx="7200900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400" dirty="0">
                <a:latin typeface="Arial" pitchFamily="34" charset="0"/>
                <a:cs typeface="Arial" pitchFamily="34" charset="0"/>
              </a:rPr>
              <a:t>PCR conditions;</a:t>
            </a:r>
            <a:endParaRPr lang="ja-JP" altLang="ja-JP" sz="1400" dirty="0">
              <a:latin typeface="Arial" pitchFamily="34" charset="0"/>
              <a:cs typeface="Arial" pitchFamily="34" charset="0"/>
            </a:endParaRPr>
          </a:p>
          <a:p>
            <a:pPr marL="177799">
              <a:defRPr/>
            </a:pPr>
            <a:r>
              <a:rPr lang="en-US" altLang="ja-JP" sz="1200" dirty="0">
                <a:latin typeface="Arial" pitchFamily="34" charset="0"/>
                <a:cs typeface="Arial" pitchFamily="34" charset="0"/>
              </a:rPr>
              <a:t>Region A: 94</a:t>
            </a:r>
            <a:r>
              <a:rPr lang="ja-JP" altLang="ja-JP" sz="1200" dirty="0">
                <a:latin typeface="Arial" pitchFamily="34" charset="0"/>
                <a:cs typeface="Arial" pitchFamily="34" charset="0"/>
              </a:rPr>
              <a:t>℃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, 2 min →</a:t>
            </a:r>
            <a:r>
              <a:rPr lang="ja-JP" altLang="ja-JP" sz="1200" dirty="0">
                <a:latin typeface="Arial" pitchFamily="34" charset="0"/>
                <a:cs typeface="Arial" pitchFamily="34" charset="0"/>
              </a:rPr>
              <a:t>（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98.0 </a:t>
            </a:r>
            <a:r>
              <a:rPr lang="ja-JP" altLang="ja-JP" sz="1200" dirty="0">
                <a:latin typeface="Arial" pitchFamily="34" charset="0"/>
                <a:cs typeface="Arial" pitchFamily="34" charset="0"/>
              </a:rPr>
              <a:t>℃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, 10 sec → 64.0 </a:t>
            </a:r>
            <a:r>
              <a:rPr lang="ja-JP" altLang="ja-JP" sz="1200" dirty="0">
                <a:latin typeface="Arial" pitchFamily="34" charset="0"/>
                <a:cs typeface="Arial" pitchFamily="34" charset="0"/>
              </a:rPr>
              <a:t>℃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, 30 sec → 68.0 </a:t>
            </a:r>
            <a:r>
              <a:rPr lang="ja-JP" altLang="ja-JP" sz="1200" dirty="0">
                <a:latin typeface="Arial" pitchFamily="34" charset="0"/>
                <a:cs typeface="Arial" pitchFamily="34" charset="0"/>
              </a:rPr>
              <a:t>℃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, 2 min 42 sec) × 30 cycles</a:t>
            </a:r>
            <a:endParaRPr lang="ja-JP" altLang="ja-JP" sz="1200" dirty="0">
              <a:latin typeface="Arial" pitchFamily="34" charset="0"/>
              <a:cs typeface="Arial" pitchFamily="34" charset="0"/>
            </a:endParaRPr>
          </a:p>
          <a:p>
            <a:pPr marL="177799">
              <a:defRPr/>
            </a:pPr>
            <a:r>
              <a:rPr lang="en-US" altLang="ja-JP" sz="1200" dirty="0">
                <a:latin typeface="Arial" pitchFamily="34" charset="0"/>
                <a:cs typeface="Arial" pitchFamily="34" charset="0"/>
              </a:rPr>
              <a:t>Region B: 94</a:t>
            </a:r>
            <a:r>
              <a:rPr lang="ja-JP" altLang="ja-JP" sz="1200" dirty="0">
                <a:latin typeface="Arial" pitchFamily="34" charset="0"/>
                <a:cs typeface="Arial" pitchFamily="34" charset="0"/>
              </a:rPr>
              <a:t>℃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, 2 min →</a:t>
            </a:r>
            <a:r>
              <a:rPr lang="ja-JP" altLang="ja-JP" sz="1200" dirty="0">
                <a:latin typeface="Arial" pitchFamily="34" charset="0"/>
                <a:cs typeface="Arial" pitchFamily="34" charset="0"/>
              </a:rPr>
              <a:t>（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98.0 </a:t>
            </a:r>
            <a:r>
              <a:rPr lang="ja-JP" altLang="ja-JP" sz="1200" dirty="0">
                <a:latin typeface="Arial" pitchFamily="34" charset="0"/>
                <a:cs typeface="Arial" pitchFamily="34" charset="0"/>
              </a:rPr>
              <a:t>℃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, 10 sec → 66.2 </a:t>
            </a:r>
            <a:r>
              <a:rPr lang="ja-JP" altLang="ja-JP" sz="1200" dirty="0">
                <a:latin typeface="Arial" pitchFamily="34" charset="0"/>
                <a:cs typeface="Arial" pitchFamily="34" charset="0"/>
              </a:rPr>
              <a:t>℃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, 30 sec → 68.0 </a:t>
            </a:r>
            <a:r>
              <a:rPr lang="ja-JP" altLang="ja-JP" sz="1200" dirty="0">
                <a:latin typeface="Arial" pitchFamily="34" charset="0"/>
                <a:cs typeface="Arial" pitchFamily="34" charset="0"/>
              </a:rPr>
              <a:t>℃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, 8 min 42 sec) × 30 cycles</a:t>
            </a:r>
            <a:endParaRPr lang="ja-JP" altLang="ja-JP" sz="1200" dirty="0">
              <a:latin typeface="Arial" pitchFamily="34" charset="0"/>
              <a:cs typeface="Arial" pitchFamily="34" charset="0"/>
            </a:endParaRPr>
          </a:p>
          <a:p>
            <a:pPr marL="177799">
              <a:defRPr/>
            </a:pPr>
            <a:r>
              <a:rPr lang="en-US" altLang="ja-JP" sz="1200" dirty="0">
                <a:latin typeface="Arial" pitchFamily="34" charset="0"/>
                <a:cs typeface="Arial" pitchFamily="34" charset="0"/>
              </a:rPr>
              <a:t>Region C: 94</a:t>
            </a:r>
            <a:r>
              <a:rPr lang="ja-JP" altLang="ja-JP" sz="1200" dirty="0">
                <a:latin typeface="Arial" pitchFamily="34" charset="0"/>
                <a:cs typeface="Arial" pitchFamily="34" charset="0"/>
              </a:rPr>
              <a:t>℃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, 2 min →</a:t>
            </a:r>
            <a:r>
              <a:rPr lang="ja-JP" altLang="ja-JP" sz="1200" dirty="0">
                <a:latin typeface="Arial" pitchFamily="34" charset="0"/>
                <a:cs typeface="Arial" pitchFamily="34" charset="0"/>
              </a:rPr>
              <a:t>（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98.0 </a:t>
            </a:r>
            <a:r>
              <a:rPr lang="ja-JP" altLang="ja-JP" sz="1200" dirty="0">
                <a:latin typeface="Arial" pitchFamily="34" charset="0"/>
                <a:cs typeface="Arial" pitchFamily="34" charset="0"/>
              </a:rPr>
              <a:t>℃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, 10 sec → 65.2 </a:t>
            </a:r>
            <a:r>
              <a:rPr lang="ja-JP" altLang="ja-JP" sz="1200" dirty="0">
                <a:latin typeface="Arial" pitchFamily="34" charset="0"/>
                <a:cs typeface="Arial" pitchFamily="34" charset="0"/>
              </a:rPr>
              <a:t>℃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, 30 sec → 68.0 </a:t>
            </a:r>
            <a:r>
              <a:rPr lang="ja-JP" altLang="ja-JP" sz="1200" dirty="0">
                <a:latin typeface="Arial" pitchFamily="34" charset="0"/>
                <a:cs typeface="Arial" pitchFamily="34" charset="0"/>
              </a:rPr>
              <a:t>℃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, 12 min 54 sec) × 30 cycles</a:t>
            </a:r>
          </a:p>
          <a:p>
            <a:pPr>
              <a:defRPr/>
            </a:pPr>
            <a:r>
              <a:rPr lang="en-US" altLang="ja-JP" sz="1400" dirty="0">
                <a:latin typeface="Arial" pitchFamily="34" charset="0"/>
                <a:cs typeface="Arial" pitchFamily="34" charset="0"/>
              </a:rPr>
              <a:t>Primers; </a:t>
            </a:r>
          </a:p>
          <a:p>
            <a:pPr marL="177799">
              <a:defRPr/>
            </a:pPr>
            <a:r>
              <a:rPr lang="en-US" altLang="ja-JP" sz="1200" dirty="0">
                <a:latin typeface="Arial" pitchFamily="34" charset="0"/>
                <a:cs typeface="Arial" pitchFamily="34" charset="0"/>
              </a:rPr>
              <a:t>Primer 1: 5</a:t>
            </a:r>
            <a:r>
              <a:rPr lang="en-US" sz="1200" dirty="0"/>
              <a:t>ʹ 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-</a:t>
            </a:r>
            <a:r>
              <a:rPr lang="en-US" altLang="ja-JP" sz="1200" dirty="0" err="1">
                <a:latin typeface="Arial" pitchFamily="34" charset="0"/>
                <a:cs typeface="Arial" pitchFamily="34" charset="0"/>
              </a:rPr>
              <a:t>AAAGCCCTACGAGCTGCGGG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-3</a:t>
            </a:r>
            <a:r>
              <a:rPr lang="en-US" sz="1200" dirty="0"/>
              <a:t>ʹ </a:t>
            </a:r>
            <a:endParaRPr lang="en-US" altLang="ja-JP" sz="1200" dirty="0">
              <a:latin typeface="Arial" pitchFamily="34" charset="0"/>
              <a:cs typeface="Arial" pitchFamily="34" charset="0"/>
            </a:endParaRPr>
          </a:p>
          <a:p>
            <a:pPr marL="177799">
              <a:defRPr/>
            </a:pPr>
            <a:r>
              <a:rPr lang="en-US" altLang="ja-JP" sz="1200" dirty="0">
                <a:latin typeface="Arial" pitchFamily="34" charset="0"/>
                <a:cs typeface="Arial" pitchFamily="34" charset="0"/>
              </a:rPr>
              <a:t>Primer 2: 5</a:t>
            </a:r>
            <a:r>
              <a:rPr lang="en-US" sz="1200" dirty="0"/>
              <a:t>ʹ 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-</a:t>
            </a:r>
            <a:r>
              <a:rPr lang="en-US" altLang="ja-JP" sz="1200" dirty="0" err="1">
                <a:latin typeface="Arial" pitchFamily="34" charset="0"/>
                <a:cs typeface="Arial" pitchFamily="34" charset="0"/>
              </a:rPr>
              <a:t>GGTGCACGGACATACCACAG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-3</a:t>
            </a:r>
            <a:r>
              <a:rPr lang="en-US" sz="1200" dirty="0"/>
              <a:t>ʹ </a:t>
            </a:r>
            <a:endParaRPr lang="en-US" altLang="ja-JP" sz="1200" dirty="0">
              <a:latin typeface="Arial" pitchFamily="34" charset="0"/>
              <a:cs typeface="Arial" pitchFamily="34" charset="0"/>
            </a:endParaRPr>
          </a:p>
          <a:p>
            <a:pPr marL="177799">
              <a:defRPr/>
            </a:pPr>
            <a:r>
              <a:rPr lang="en-US" altLang="ja-JP" sz="1200" dirty="0">
                <a:latin typeface="Arial" pitchFamily="34" charset="0"/>
                <a:cs typeface="Arial" pitchFamily="34" charset="0"/>
              </a:rPr>
              <a:t>Primer 3: 5</a:t>
            </a:r>
            <a:r>
              <a:rPr lang="en-US" sz="1200" dirty="0"/>
              <a:t>ʹ 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-</a:t>
            </a:r>
            <a:r>
              <a:rPr lang="en-US" altLang="ja-JP" sz="1200" dirty="0" err="1">
                <a:latin typeface="Arial" pitchFamily="34" charset="0"/>
                <a:cs typeface="Arial" pitchFamily="34" charset="0"/>
              </a:rPr>
              <a:t>GAGCACCGTGGCCTGAGAGG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-3</a:t>
            </a:r>
            <a:r>
              <a:rPr lang="en-US" sz="1200" dirty="0"/>
              <a:t>ʹ </a:t>
            </a:r>
            <a:endParaRPr lang="en-US" altLang="ja-JP" sz="1200" dirty="0">
              <a:latin typeface="Arial" pitchFamily="34" charset="0"/>
              <a:cs typeface="Arial" pitchFamily="34" charset="0"/>
            </a:endParaRPr>
          </a:p>
          <a:p>
            <a:pPr marL="177799">
              <a:defRPr/>
            </a:pPr>
            <a:r>
              <a:rPr lang="en-US" altLang="ja-JP" sz="1200" dirty="0">
                <a:latin typeface="Arial" pitchFamily="34" charset="0"/>
                <a:cs typeface="Arial" pitchFamily="34" charset="0"/>
              </a:rPr>
              <a:t>Primer 4: 5</a:t>
            </a:r>
            <a:r>
              <a:rPr lang="en-US" sz="1200" dirty="0"/>
              <a:t>ʹ 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-</a:t>
            </a:r>
            <a:r>
              <a:rPr lang="en-US" altLang="ja-JP" sz="1200" dirty="0" err="1">
                <a:latin typeface="Arial" pitchFamily="34" charset="0"/>
                <a:cs typeface="Arial" pitchFamily="34" charset="0"/>
              </a:rPr>
              <a:t>GCCCAGAGTGAGGAGGGTGG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-3</a:t>
            </a:r>
            <a:r>
              <a:rPr lang="en-US" sz="1200" dirty="0"/>
              <a:t>ʹ </a:t>
            </a:r>
            <a:endParaRPr lang="en-US" altLang="ja-JP" sz="1200" dirty="0">
              <a:latin typeface="Arial" pitchFamily="34" charset="0"/>
              <a:cs typeface="Arial" pitchFamily="34" charset="0"/>
            </a:endParaRPr>
          </a:p>
          <a:p>
            <a:pPr marL="177799">
              <a:defRPr/>
            </a:pPr>
            <a:r>
              <a:rPr lang="en-US" altLang="ja-JP" sz="1200" dirty="0">
                <a:latin typeface="Arial" pitchFamily="34" charset="0"/>
                <a:cs typeface="Arial" pitchFamily="34" charset="0"/>
              </a:rPr>
              <a:t>Primer 5: 5</a:t>
            </a:r>
            <a:r>
              <a:rPr lang="en-US" sz="1200" dirty="0"/>
              <a:t>ʹ 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-</a:t>
            </a:r>
            <a:r>
              <a:rPr lang="en-US" altLang="ja-JP" sz="1200" dirty="0" err="1">
                <a:latin typeface="Arial" pitchFamily="34" charset="0"/>
                <a:cs typeface="Arial" pitchFamily="34" charset="0"/>
              </a:rPr>
              <a:t>CTTCCATCAGCAGGCCTTTGACTT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-3</a:t>
            </a:r>
            <a:r>
              <a:rPr lang="en-US" sz="1200" dirty="0"/>
              <a:t>ʹ </a:t>
            </a:r>
            <a:endParaRPr lang="en-US" altLang="ja-JP" sz="1200" dirty="0">
              <a:latin typeface="Arial" pitchFamily="34" charset="0"/>
              <a:cs typeface="Arial" pitchFamily="34" charset="0"/>
            </a:endParaRPr>
          </a:p>
          <a:p>
            <a:pPr marL="177799">
              <a:defRPr/>
            </a:pPr>
            <a:r>
              <a:rPr lang="en-US" altLang="ja-JP" sz="1200" dirty="0">
                <a:latin typeface="Arial" pitchFamily="34" charset="0"/>
                <a:cs typeface="Arial" pitchFamily="34" charset="0"/>
              </a:rPr>
              <a:t>Primer 6: 5</a:t>
            </a:r>
            <a:r>
              <a:rPr lang="en-US" sz="1200" dirty="0"/>
              <a:t>ʹ 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-</a:t>
            </a:r>
            <a:r>
              <a:rPr lang="en-US" altLang="ja-JP" sz="1200" dirty="0" err="1">
                <a:latin typeface="Arial" pitchFamily="34" charset="0"/>
                <a:cs typeface="Arial" pitchFamily="34" charset="0"/>
              </a:rPr>
              <a:t>CATGCCAACCTCCTCACTCAGG</a:t>
            </a:r>
            <a:r>
              <a:rPr lang="en-US" altLang="ja-JP" sz="1200" dirty="0">
                <a:latin typeface="Arial" pitchFamily="34" charset="0"/>
                <a:cs typeface="Arial" pitchFamily="34" charset="0"/>
              </a:rPr>
              <a:t>-3</a:t>
            </a:r>
            <a:r>
              <a:rPr lang="en-US" sz="1200" dirty="0"/>
              <a:t>ʹ </a:t>
            </a:r>
            <a:endParaRPr lang="ja-JP" altLang="ja-JP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正方形/長方形 5"/>
          <p:cNvSpPr>
            <a:spLocks noChangeArrowheads="1"/>
          </p:cNvSpPr>
          <p:nvPr/>
        </p:nvSpPr>
        <p:spPr bwMode="auto">
          <a:xfrm>
            <a:off x="3189136" y="1471539"/>
            <a:ext cx="330540" cy="24622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ja-JP" sz="1000" b="1" dirty="0">
                <a:latin typeface="Arial" charset="0"/>
                <a:cs typeface="Arial" charset="0"/>
              </a:rPr>
              <a:t>+1</a:t>
            </a:r>
          </a:p>
        </p:txBody>
      </p:sp>
    </p:spTree>
    <p:extLst>
      <p:ext uri="{BB962C8B-B14F-4D97-AF65-F5344CB8AC3E}">
        <p14:creationId xmlns:p14="http://schemas.microsoft.com/office/powerpoint/2010/main" val="141377584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976</TotalTime>
  <Words>224</Words>
  <Application>Microsoft Office PowerPoint</Application>
  <PresentationFormat>A4 210 x 297 mm</PresentationFormat>
  <Paragraphs>60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Takaaki SAWADA</cp:lastModifiedBy>
  <cp:revision>68</cp:revision>
  <cp:lastPrinted>2017-03-02T06:35:31Z</cp:lastPrinted>
  <dcterms:created xsi:type="dcterms:W3CDTF">2016-12-26T06:42:18Z</dcterms:created>
  <dcterms:modified xsi:type="dcterms:W3CDTF">2021-04-23T04:26:00Z</dcterms:modified>
</cp:coreProperties>
</file>