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59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0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7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84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11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5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42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30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35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34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02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19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75F7E2A-7D0B-42C6-B7C4-0F8440DDFD77}"/>
              </a:ext>
            </a:extLst>
          </p:cNvPr>
          <p:cNvSpPr/>
          <p:nvPr/>
        </p:nvSpPr>
        <p:spPr>
          <a:xfrm>
            <a:off x="233917" y="1464101"/>
            <a:ext cx="218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 Data 2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74B3029-FD7B-4DE0-9A57-AB808FEF365E}"/>
              </a:ext>
            </a:extLst>
          </p:cNvPr>
          <p:cNvGrpSpPr/>
          <p:nvPr/>
        </p:nvGrpSpPr>
        <p:grpSpPr>
          <a:xfrm>
            <a:off x="1510899" y="2466754"/>
            <a:ext cx="3377709" cy="3501705"/>
            <a:chOff x="1991833" y="1616149"/>
            <a:chExt cx="3377709" cy="3501705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5536E7E-AF95-4F1B-9E64-162E6B99F2EB}"/>
                </a:ext>
              </a:extLst>
            </p:cNvPr>
            <p:cNvGrpSpPr/>
            <p:nvPr/>
          </p:nvGrpSpPr>
          <p:grpSpPr>
            <a:xfrm>
              <a:off x="1991833" y="1616149"/>
              <a:ext cx="3377709" cy="3501705"/>
              <a:chOff x="1991833" y="1616149"/>
              <a:chExt cx="3377709" cy="3501705"/>
            </a:xfrm>
          </p:grpSpPr>
          <p:pic>
            <p:nvPicPr>
              <p:cNvPr id="4" name="図 3">
                <a:extLst>
                  <a:ext uri="{FF2B5EF4-FFF2-40B4-BE49-F238E27FC236}">
                    <a16:creationId xmlns:a16="http://schemas.microsoft.com/office/drawing/2014/main" id="{2E701B70-3308-4FDE-B80B-E4B2B28925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91833" y="1740145"/>
                <a:ext cx="3377709" cy="3377709"/>
              </a:xfrm>
              <a:prstGeom prst="rect">
                <a:avLst/>
              </a:prstGeom>
            </p:spPr>
          </p:pic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9DB902D7-030A-4334-B23E-C8EF0F2C0804}"/>
                  </a:ext>
                </a:extLst>
              </p:cNvPr>
              <p:cNvSpPr/>
              <p:nvPr/>
            </p:nvSpPr>
            <p:spPr>
              <a:xfrm>
                <a:off x="3076353" y="1616149"/>
                <a:ext cx="2048540" cy="5883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86F55376-1D0A-4A69-A18F-63D7C6C84AA7}"/>
                </a:ext>
              </a:extLst>
            </p:cNvPr>
            <p:cNvSpPr/>
            <p:nvPr/>
          </p:nvSpPr>
          <p:spPr>
            <a:xfrm>
              <a:off x="2431312" y="4628707"/>
              <a:ext cx="2211572" cy="418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35AB5A-747C-43F3-B87A-AEA230CA776E}"/>
              </a:ext>
            </a:extLst>
          </p:cNvPr>
          <p:cNvSpPr/>
          <p:nvPr/>
        </p:nvSpPr>
        <p:spPr>
          <a:xfrm>
            <a:off x="5862083" y="1769638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/>
              <a:t>Additional file 2: </a:t>
            </a:r>
            <a:r>
              <a:rPr lang="en-US" altLang="ja-JP" b="1" dirty="0"/>
              <a:t>Figure S2. </a:t>
            </a:r>
            <a:r>
              <a:rPr lang="en-US" altLang="ja-JP" dirty="0"/>
              <a:t>Influence of CT on the antitumor efficacy of antitumor drugs in a tumor-bearing mouse model. We investigated the influence of CT administration in a mouse model with subcutaneously transplanted human prostate cancer cells (PC-3) using cisplatin (CDDP). Oxidative stress plays an important role in its anticancer action compared with that of 5-FU. As shown in Figure S2, no difference was noted in the tumor growth rate between the control and CT treatment groups. In addition, a similar degree of antitumor activity was noted in the CDDP anticancer drug treatment group and anticancer drug +CDDP+CT treatment group. These findings confirm that CT does not influence tumor proliferation or the antitumor effects of CDDP, an anticancer drug. PC-3 vs CT280: No significant difference (two-tailed Student’s t-test). PC-3 vs CDDP: * &lt; 0.05 (two-tailed Student’s t-test). CDDP vs CDDP+CT70, CDDP+CT140, and CDDP+CT280: No significant difference. (</a:t>
            </a:r>
            <a:r>
              <a:rPr lang="en-US" altLang="ja-JP" dirty="0" err="1"/>
              <a:t>Dunnet’s</a:t>
            </a:r>
            <a:r>
              <a:rPr lang="en-US" altLang="ja-JP" dirty="0"/>
              <a:t> multiple composition test)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90DD0E-1289-42CF-98B5-D16257A9280D}"/>
              </a:ext>
            </a:extLst>
          </p:cNvPr>
          <p:cNvSpPr txBox="1"/>
          <p:nvPr/>
        </p:nvSpPr>
        <p:spPr>
          <a:xfrm>
            <a:off x="1328086" y="287048"/>
            <a:ext cx="101388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Additional file 2 of Oral administration of cystine and theanine attenuates 5-fluorouracil-induced intestinal</a:t>
            </a:r>
          </a:p>
          <a:p>
            <a:r>
              <a:rPr lang="en-US" altLang="ja-JP" dirty="0"/>
              <a:t>mucositis and diarrhea by suppressing both glutathione level decrease and ROS production in the small </a:t>
            </a:r>
          </a:p>
          <a:p>
            <a:r>
              <a:rPr lang="en-US" altLang="ja-JP" dirty="0"/>
              <a:t>intestine of mucositis mouse model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2398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2021</TotalTime>
  <Words>222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修正版Figure</dc:title>
  <dc:creator>米田　純也</dc:creator>
  <cp:lastModifiedBy>Junya Yoneda</cp:lastModifiedBy>
  <cp:revision>57</cp:revision>
  <dcterms:created xsi:type="dcterms:W3CDTF">2019-03-28T05:20:39Z</dcterms:created>
  <dcterms:modified xsi:type="dcterms:W3CDTF">2021-06-23T01:37:28Z</dcterms:modified>
</cp:coreProperties>
</file>