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4.xml" ContentType="application/vnd.openxmlformats-officedocument.theme+xml"/>
  <Override PartName="/ppt/slideLayouts/slideLayout11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  <p:sldMasterId id="2147483657" r:id="rId3"/>
    <p:sldMasterId id="2147483659" r:id="rId4"/>
    <p:sldMasterId id="2147483661" r:id="rId5"/>
  </p:sldMasterIdLst>
  <p:notesMasterIdLst>
    <p:notesMasterId r:id="rId16"/>
  </p:notesMasterIdLst>
  <p:handoutMasterIdLst>
    <p:handoutMasterId r:id="rId17"/>
  </p:handoutMasterIdLst>
  <p:sldIdLst>
    <p:sldId id="260" r:id="rId6"/>
    <p:sldId id="273" r:id="rId7"/>
    <p:sldId id="274" r:id="rId8"/>
    <p:sldId id="280" r:id="rId9"/>
    <p:sldId id="264" r:id="rId10"/>
    <p:sldId id="282" r:id="rId11"/>
    <p:sldId id="277" r:id="rId12"/>
    <p:sldId id="276" r:id="rId13"/>
    <p:sldId id="278" r:id="rId14"/>
    <p:sldId id="279" r:id="rId1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58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19" d="100"/>
          <a:sy n="119" d="100"/>
        </p:scale>
        <p:origin x="258" y="1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3" d="100"/>
          <a:sy n="83" d="100"/>
        </p:scale>
        <p:origin x="-294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639FB0-39F5-41DC-A730-340B093679A6}" type="datetimeFigureOut">
              <a:rPr lang="en-GB" smtClean="0"/>
              <a:t>27/10/2021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4F330C-850E-4FAD-93BC-E73DCB05A9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29912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3934EE-7861-4237-B38A-3686382B821B}" type="datetimeFigureOut">
              <a:rPr lang="en-GB" smtClean="0"/>
              <a:t>27/10/2021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9B95CF-6F46-4D8B-9098-48A8CA4753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07176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9B95CF-6F46-4D8B-9098-48A8CA4753E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8235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cov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15616" y="3507854"/>
            <a:ext cx="6120680" cy="360040"/>
          </a:xfrm>
        </p:spPr>
        <p:txBody>
          <a:bodyPr tIns="0" bIns="0" anchor="ctr"/>
          <a:lstStyle>
            <a:lvl1pPr marL="95250" indent="0">
              <a:defRPr baseline="0"/>
            </a:lvl1pPr>
          </a:lstStyle>
          <a:p>
            <a:r>
              <a:rPr lang="en-US" dirty="0"/>
              <a:t>Article Title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115616" y="4515966"/>
            <a:ext cx="6119812" cy="287338"/>
          </a:xfrm>
        </p:spPr>
        <p:txBody>
          <a:bodyPr anchor="ctr">
            <a:normAutofit/>
          </a:bodyPr>
          <a:lstStyle>
            <a:lvl1pPr marL="0" indent="0">
              <a:buNone/>
              <a:defRPr sz="1200">
                <a:solidFill>
                  <a:srgbClr val="E1586E"/>
                </a:solidFill>
              </a:defRPr>
            </a:lvl1pPr>
          </a:lstStyle>
          <a:p>
            <a:pPr lvl="0"/>
            <a:r>
              <a:rPr lang="en-US" dirty="0"/>
              <a:t>Article Reference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1115616" y="4011910"/>
            <a:ext cx="6119812" cy="360363"/>
          </a:xfrm>
        </p:spPr>
        <p:txBody>
          <a:bodyPr anchor="ctr">
            <a:normAutofit/>
          </a:bodyPr>
          <a:lstStyle>
            <a:lvl1pPr marL="0" indent="0">
              <a:buNone/>
              <a:defRPr sz="1200" baseline="0"/>
            </a:lvl1pPr>
          </a:lstStyle>
          <a:p>
            <a:pPr lvl="0"/>
            <a:r>
              <a:rPr lang="en-GB" dirty="0"/>
              <a:t>Month and year of presentation (e.g. ‘October 2017’)</a:t>
            </a:r>
          </a:p>
        </p:txBody>
      </p:sp>
    </p:spTree>
    <p:extLst>
      <p:ext uri="{BB962C8B-B14F-4D97-AF65-F5344CB8AC3E}">
        <p14:creationId xmlns:p14="http://schemas.microsoft.com/office/powerpoint/2010/main" val="2890629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divider without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251520" y="1296000"/>
            <a:ext cx="8640000" cy="3312000"/>
          </a:xfrm>
          <a:noFill/>
        </p:spPr>
        <p:txBody>
          <a:bodyPr/>
          <a:lstStyle/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8940904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conten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206374"/>
            <a:ext cx="6552728" cy="1069232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1419224"/>
            <a:ext cx="6553200" cy="295272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0317801"/>
      </p:ext>
    </p:extLst>
  </p:cSld>
  <p:clrMapOvr>
    <a:masterClrMapping/>
  </p:clrMapOvr>
  <p:transition spd="med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2 column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972000" y="1224000"/>
            <a:ext cx="3456434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4716016" y="1224000"/>
            <a:ext cx="3456434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0130570"/>
      </p:ext>
    </p:extLst>
  </p:cSld>
  <p:clrMapOvr>
    <a:masterClrMapping/>
  </p:clrMapOvr>
  <p:transition spd="med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3 column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6680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596160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6160143"/>
      </p:ext>
    </p:extLst>
  </p:cSld>
  <p:clrMapOvr>
    <a:masterClrMapping/>
  </p:clrMapOvr>
  <p:transition spd="med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ain content 3 column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2787774"/>
            <a:ext cx="2206800" cy="1604226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43336" y="2787774"/>
            <a:ext cx="2206800" cy="1604226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5965377" y="2787774"/>
            <a:ext cx="2206800" cy="1604226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971550" y="1275606"/>
            <a:ext cx="2232025" cy="1439863"/>
          </a:xfrm>
        </p:spPr>
        <p:txBody>
          <a:bodyPr/>
          <a:lstStyle/>
          <a:p>
            <a:endParaRPr lang="en-GB"/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3430724" y="1275606"/>
            <a:ext cx="2232025" cy="1439863"/>
          </a:xfrm>
        </p:spPr>
        <p:txBody>
          <a:bodyPr/>
          <a:lstStyle/>
          <a:p>
            <a:endParaRPr lang="en-GB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/>
          </p:nvPr>
        </p:nvSpPr>
        <p:spPr>
          <a:xfrm>
            <a:off x="5940152" y="1275606"/>
            <a:ext cx="2232025" cy="1439863"/>
          </a:xfrm>
        </p:spPr>
        <p:txBody>
          <a:bodyPr/>
          <a:lstStyle/>
          <a:p>
            <a:endParaRPr lang="en-GB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3321576" y="1597546"/>
            <a:ext cx="0" cy="2520280"/>
          </a:xfrm>
          <a:prstGeom prst="line">
            <a:avLst/>
          </a:prstGeom>
          <a:ln>
            <a:solidFill>
              <a:srgbClr val="E158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>
            <a:off x="5796552" y="1597546"/>
            <a:ext cx="0" cy="2520280"/>
          </a:xfrm>
          <a:prstGeom prst="line">
            <a:avLst/>
          </a:prstGeom>
          <a:ln>
            <a:solidFill>
              <a:srgbClr val="E158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7590426"/>
      </p:ext>
    </p:extLst>
  </p:cSld>
  <p:clrMapOvr>
    <a:masterClrMapping/>
  </p:clrMapOvr>
  <p:transition spd="med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50/50 text imag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4716000" y="1224000"/>
            <a:ext cx="3457575" cy="3168000"/>
          </a:xfrm>
        </p:spPr>
        <p:txBody>
          <a:bodyPr/>
          <a:lstStyle/>
          <a:p>
            <a:endParaRPr lang="en-GB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71550" y="1224000"/>
            <a:ext cx="3456000" cy="3168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8799170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34/66 text imag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3466800" y="1224000"/>
            <a:ext cx="4701600" cy="31680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8807091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ock colour divid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250824" y="1296000"/>
            <a:ext cx="8640000" cy="2880000"/>
          </a:xfrm>
        </p:spPr>
        <p:txBody>
          <a:bodyPr/>
          <a:lstStyle>
            <a:lvl1pPr>
              <a:defRPr b="0" i="1"/>
            </a:lvl1pPr>
            <a:lvl2pPr>
              <a:defRPr i="1"/>
            </a:lvl2pPr>
            <a:lvl3pPr>
              <a:defRPr b="1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323459"/>
      </p:ext>
    </p:extLst>
  </p:cSld>
  <p:clrMapOvr>
    <a:masterClrMapping/>
  </p:clrMapOvr>
  <p:transition spd="med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divider with fixed url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251520" y="1296000"/>
            <a:ext cx="8640000" cy="2880000"/>
          </a:xfrm>
          <a:noFill/>
        </p:spPr>
        <p:txBody>
          <a:bodyPr/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7083172" y="4320000"/>
            <a:ext cx="1809308" cy="288000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u="none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academic.oup.com/</a:t>
            </a:r>
            <a:r>
              <a:rPr lang="en-US" sz="1200" b="1" u="none" kern="120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ehjcr</a:t>
            </a:r>
            <a:endParaRPr lang="en-GB" sz="1200" b="1" u="none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02650491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divider with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251520" y="1296000"/>
            <a:ext cx="8640000" cy="2881313"/>
          </a:xfrm>
          <a:noFill/>
        </p:spPr>
        <p:txBody>
          <a:bodyPr/>
          <a:lstStyle/>
          <a:p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012000" y="4320000"/>
            <a:ext cx="2881015" cy="28892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40177412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uild="p" animBg="1">
        <p:tmplLst>
          <p:tmpl>
            <p:tnLst>
              <p:par>
                <p:cTn presetID="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1">
            <p:tnLst>
              <p:par>
                <p:cTn presetID="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7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.png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00" y="252000"/>
            <a:ext cx="8640000" cy="307752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15616" y="3420000"/>
            <a:ext cx="6120680" cy="72008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5616" y="4227934"/>
            <a:ext cx="6120680" cy="23042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000" y="4248000"/>
            <a:ext cx="1440000" cy="656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169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1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5"/>
            <a:ext cx="6552728" cy="85725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600" y="1200151"/>
            <a:ext cx="7200800" cy="3168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1600" y="4803998"/>
            <a:ext cx="7200800" cy="2746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92075" indent="0" algn="l">
              <a:defRPr sz="1000">
                <a:solidFill>
                  <a:srgbClr val="E1586E"/>
                </a:solidFill>
              </a:defRPr>
            </a:lvl1pPr>
          </a:lstStyle>
          <a:p>
            <a:r>
              <a:rPr lang="en-GB" dirty="0"/>
              <a:t>Article Reference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4478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71" r:id="rId3"/>
    <p:sldLayoutId id="2147483654" r:id="rId4"/>
    <p:sldLayoutId id="2147483653" r:id="rId5"/>
  </p:sldLayoutIdLst>
  <p:transition spd="med">
    <p:push dir="u"/>
  </p:transition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FontTx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600"/>
        </a:spcBef>
        <a:buFontTx/>
        <a:buNone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5"/>
            <a:ext cx="6552728" cy="85725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2000" y="1296000"/>
            <a:ext cx="8640480" cy="2880000"/>
          </a:xfrm>
          <a:prstGeom prst="rect">
            <a:avLst/>
          </a:prstGeom>
          <a:solidFill>
            <a:schemeClr val="tx2"/>
          </a:solidFill>
        </p:spPr>
        <p:txBody>
          <a:bodyPr vert="horz" lIns="0" tIns="0" rIns="0" bIns="0" rtlCol="0" anchor="ctr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1600" y="4803998"/>
            <a:ext cx="7200800" cy="2746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700">
                <a:solidFill>
                  <a:schemeClr val="bg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781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</p:sldLayoutIdLst>
  <p:transition spd="med">
    <p:push dir="u"/>
  </p:transition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ctr" defTabSz="914400" rtl="0" eaLnBrk="1" latinLnBrk="0" hangingPunct="1">
        <a:spcBef>
          <a:spcPts val="600"/>
        </a:spcBef>
        <a:buFontTx/>
        <a:buNone/>
        <a:defRPr sz="28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0" indent="0" algn="ctr" defTabSz="914400" rtl="0" eaLnBrk="1" latinLnBrk="0" hangingPunct="1">
        <a:spcBef>
          <a:spcPts val="600"/>
        </a:spcBef>
        <a:buFontTx/>
        <a:buNone/>
        <a:tabLst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0" indent="0" algn="ctr" defTabSz="914400" rtl="0" eaLnBrk="1" latinLnBrk="0" hangingPunct="1">
        <a:spcBef>
          <a:spcPts val="600"/>
        </a:spcBef>
        <a:buClr>
          <a:schemeClr val="tx2"/>
        </a:buClr>
        <a:buFontTx/>
        <a:buNone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0" indent="0" algn="ctr" defTabSz="914400" rtl="0" eaLnBrk="1" latinLnBrk="0" hangingPunct="1">
        <a:spcBef>
          <a:spcPts val="600"/>
        </a:spcBef>
        <a:buClr>
          <a:schemeClr val="tx2"/>
        </a:buClr>
        <a:buFontTx/>
        <a:buNone/>
        <a:defRPr sz="1600" kern="1200">
          <a:solidFill>
            <a:schemeClr val="bg1"/>
          </a:solidFill>
          <a:latin typeface="+mn-lt"/>
          <a:ea typeface="+mn-ea"/>
          <a:cs typeface="+mn-cs"/>
        </a:defRPr>
      </a:lvl4pPr>
      <a:lvl5pPr marL="0" indent="0" algn="ctr" defTabSz="914400" rtl="0" eaLnBrk="1" latinLnBrk="0" hangingPunct="1">
        <a:spcBef>
          <a:spcPts val="600"/>
        </a:spcBef>
        <a:buClr>
          <a:schemeClr val="tx2"/>
        </a:buClr>
        <a:buFontTx/>
        <a:buNone/>
        <a:defRPr sz="14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5"/>
            <a:ext cx="6552728" cy="85725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1203598"/>
            <a:ext cx="3600400" cy="291479"/>
          </a:xfrm>
          <a:prstGeom prst="rect">
            <a:avLst/>
          </a:prstGeom>
          <a:solidFill>
            <a:schemeClr val="tx2"/>
          </a:solidFill>
        </p:spPr>
        <p:txBody>
          <a:bodyPr vert="horz" lIns="72000" tIns="72000" rIns="72000" bIns="72000" rtlCol="0" anchor="ctr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9600" y="259200"/>
            <a:ext cx="1105766" cy="5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878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60" r:id="rId2"/>
    <p:sldLayoutId id="2147483669" r:id="rId3"/>
  </p:sldLayoutIdLst>
  <p:transition spd="med">
    <p:push dir="u"/>
  </p:transition>
  <p:hf hdr="0" ft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r" defTabSz="914400" rtl="0" eaLnBrk="1" latinLnBrk="0" hangingPunct="1">
        <a:spcBef>
          <a:spcPts val="0"/>
        </a:spcBef>
        <a:buFontTx/>
        <a:buNone/>
        <a:defRPr sz="1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400"/>
        </a:spcBef>
        <a:buFontTx/>
        <a:buNone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44000" algn="l" defTabSz="914400" rtl="0" eaLnBrk="1" latinLnBrk="0" hangingPunct="1">
        <a:spcBef>
          <a:spcPts val="4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00" indent="-144000" algn="l" defTabSz="914400" rtl="0" eaLnBrk="1" latinLnBrk="0" hangingPunct="1">
        <a:spcBef>
          <a:spcPts val="4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4"/>
            <a:ext cx="6552728" cy="997223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600" y="1419621"/>
            <a:ext cx="6480720" cy="294852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1600" y="4803998"/>
            <a:ext cx="7200800" cy="2746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700">
                <a:solidFill>
                  <a:schemeClr val="bg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000" y="2736000"/>
            <a:ext cx="1079999" cy="1582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2992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6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FontTx/>
        <a:buNone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600"/>
        </a:spcBef>
        <a:buFontTx/>
        <a:buNone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1800" b="1" dirty="0">
                <a:effectLst/>
                <a:latin typeface="Arial" panose="020B0604020202020204" pitchFamily="34" charset="0"/>
                <a:ea typeface="MS Gothic" panose="020B0609070205080204" pitchFamily="49" charset="-128"/>
                <a:cs typeface="Cambria" panose="02040503050406030204" pitchFamily="18" charset="0"/>
              </a:rPr>
              <a:t>Spinal cord infarction and peripheral extra corporeal membrane oxygenation- Case Series</a:t>
            </a:r>
            <a:r>
              <a:rPr lang="en-A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/>
            </a:r>
            <a:br>
              <a:rPr lang="en-A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</a:b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AU" sz="1000" dirty="0">
                <a:solidFill>
                  <a:srgbClr val="201F1E"/>
                </a:solidFill>
                <a:effectLst/>
                <a:ea typeface="Times New Roman" panose="02020603050405020304" pitchFamily="18" charset="0"/>
              </a:rPr>
              <a:t>EHJ-CR-D-21-00111</a:t>
            </a:r>
            <a:endParaRPr lang="en-GB" sz="1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September 2021</a:t>
            </a:r>
          </a:p>
        </p:txBody>
      </p:sp>
    </p:spTree>
    <p:extLst>
      <p:ext uri="{BB962C8B-B14F-4D97-AF65-F5344CB8AC3E}">
        <p14:creationId xmlns:p14="http://schemas.microsoft.com/office/powerpoint/2010/main" val="10898925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GB" sz="3200" b="0" dirty="0"/>
              <a:t>References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dirty="0">
                <a:solidFill>
                  <a:srgbClr val="201F1E"/>
                </a:solidFill>
                <a:effectLst/>
                <a:latin typeface="+mj-lt"/>
                <a:ea typeface="Times New Roman" panose="02020603050405020304" pitchFamily="18" charset="0"/>
              </a:rPr>
              <a:t>EHJ-CR-D-21-00111</a:t>
            </a:r>
            <a:endParaRPr lang="en-GB" dirty="0">
              <a:latin typeface="+mj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10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2000" y="1224000"/>
            <a:ext cx="7128392" cy="3168000"/>
          </a:xfrm>
        </p:spPr>
        <p:txBody>
          <a:bodyPr>
            <a:normAutofit fontScale="62500" lnSpcReduction="20000"/>
          </a:bodyPr>
          <a:lstStyle/>
          <a:p>
            <a:pPr marL="342900" lvl="0" indent="-342900" algn="just">
              <a:lnSpc>
                <a:spcPct val="200000"/>
              </a:lnSpc>
              <a:buSzPts val="1100"/>
              <a:buFont typeface="Times New Roman" panose="02020603050405020304" pitchFamily="18" charset="0"/>
              <a:buAutoNum type="arabicPeriod"/>
            </a:pPr>
            <a:r>
              <a:rPr lang="en-GB" sz="1800" b="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LeGuennec</a:t>
            </a:r>
            <a:r>
              <a:rPr lang="en-GB" sz="1800" b="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L, Shor N, Levy B, </a:t>
            </a:r>
            <a:r>
              <a:rPr lang="en-GB" sz="1800" b="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Lebreton</a:t>
            </a:r>
            <a:r>
              <a:rPr lang="en-GB" sz="1800" b="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G, </a:t>
            </a:r>
            <a:r>
              <a:rPr lang="en-GB" sz="1800" b="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Leprince</a:t>
            </a:r>
            <a:r>
              <a:rPr lang="en-GB" sz="1800" b="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P, Combes A, et al. Spinal cord infarction during </a:t>
            </a:r>
            <a:r>
              <a:rPr lang="en-GB" sz="1800" b="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venoarterial</a:t>
            </a:r>
            <a:r>
              <a:rPr lang="en-GB" sz="1800" b="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-extracorporeal membrane oxygenation support. J </a:t>
            </a:r>
            <a:r>
              <a:rPr lang="en-GB" sz="1800" b="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Artif</a:t>
            </a:r>
            <a:r>
              <a:rPr lang="en-GB" sz="1800" b="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Org 2020;30:1-6</a:t>
            </a:r>
            <a:endParaRPr lang="en-AU" sz="1800" b="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200000"/>
              </a:lnSpc>
              <a:buSzPts val="1100"/>
              <a:buFont typeface="Times New Roman" panose="02020603050405020304" pitchFamily="18" charset="0"/>
              <a:buAutoNum type="arabicPeriod"/>
            </a:pPr>
            <a:r>
              <a:rPr lang="en-GB" sz="1800" b="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Buchtele</a:t>
            </a:r>
            <a:r>
              <a:rPr lang="en-GB" sz="1800" b="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N, Staudinger T, </a:t>
            </a:r>
            <a:r>
              <a:rPr lang="en-GB" sz="1800" b="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Schwameis</a:t>
            </a:r>
            <a:r>
              <a:rPr lang="en-GB" sz="1800" b="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M, </a:t>
            </a:r>
            <a:r>
              <a:rPr lang="en-AU" sz="1800" b="0" dirty="0" err="1">
                <a:solidFill>
                  <a:srgbClr val="13141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Schörgenhofer</a:t>
            </a:r>
            <a:r>
              <a:rPr lang="en-AU" sz="1800" b="0" dirty="0">
                <a:solidFill>
                  <a:srgbClr val="13141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C, </a:t>
            </a:r>
            <a:r>
              <a:rPr lang="en-AU" sz="1800" b="0" dirty="0" err="1">
                <a:solidFill>
                  <a:srgbClr val="13141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Herkner</a:t>
            </a:r>
            <a:r>
              <a:rPr lang="en-AU" sz="1800" b="0" dirty="0">
                <a:solidFill>
                  <a:srgbClr val="13141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H, Hermann A, </a:t>
            </a:r>
            <a:r>
              <a:rPr lang="en-GB" sz="1800" b="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et al. Feasibility and safety of watershed detection by contrast-enhanced ultrasound in patients receiving peripheral </a:t>
            </a:r>
            <a:r>
              <a:rPr lang="en-GB" sz="1800" b="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venoarterial</a:t>
            </a:r>
            <a:r>
              <a:rPr lang="en-GB" sz="1800" b="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extracorporeal membrane oxygenation: a prospective observational study. Critical care 2020;24:126-8</a:t>
            </a:r>
            <a:endParaRPr lang="en-AU" sz="1800" b="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200000"/>
              </a:lnSpc>
              <a:buSzPts val="1100"/>
              <a:buFont typeface="Times New Roman" panose="02020603050405020304" pitchFamily="18" charset="0"/>
              <a:buAutoNum type="arabicPeriod"/>
            </a:pPr>
            <a:r>
              <a:rPr lang="en-GB" sz="1800" b="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Napp</a:t>
            </a:r>
            <a:r>
              <a:rPr lang="en-GB" sz="1800" b="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LC, Kuhn C, </a:t>
            </a:r>
            <a:r>
              <a:rPr lang="en-GB" sz="1800" b="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Hoeper</a:t>
            </a:r>
            <a:r>
              <a:rPr lang="en-GB" sz="1800" b="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MM, Vogel-Claussen J, </a:t>
            </a:r>
            <a:r>
              <a:rPr lang="en-GB" sz="1800" b="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Haverich</a:t>
            </a:r>
            <a:r>
              <a:rPr lang="en-GB" sz="1800" b="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A, Schäfer A et al. Cannulation strategies for percutaneous extracorporeal membrane oxygenation in adults. Clin Res </a:t>
            </a:r>
            <a:r>
              <a:rPr lang="en-GB" sz="1800" b="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Cardiol</a:t>
            </a:r>
            <a:r>
              <a:rPr lang="en-GB" sz="1800" b="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2016;105:283-296</a:t>
            </a:r>
            <a:endParaRPr lang="en-AU" sz="1800" b="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200000"/>
              </a:lnSpc>
              <a:buSzPts val="1100"/>
              <a:buFont typeface="Times New Roman" panose="02020603050405020304" pitchFamily="18" charset="0"/>
              <a:buAutoNum type="arabicPeriod"/>
            </a:pPr>
            <a:r>
              <a:rPr lang="en-AU" sz="1800" b="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Stevens MC, Callaghan FM, Forrest P, Bannon PG, Grieve SM. Flow mixing during peripheral </a:t>
            </a:r>
            <a:r>
              <a:rPr lang="en-AU" sz="1800" b="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veno</a:t>
            </a:r>
            <a:r>
              <a:rPr lang="en-AU" sz="1800" b="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-arterial extra corporeal membrane oxygenation – A simulation study. J </a:t>
            </a:r>
            <a:r>
              <a:rPr lang="en-AU" sz="1800" b="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Biomech</a:t>
            </a:r>
            <a:r>
              <a:rPr lang="en-AU" sz="1800" b="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2017;55:64-70</a:t>
            </a:r>
            <a:endParaRPr lang="en-AU" sz="1800" b="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5893607"/>
      </p:ext>
    </p:extLst>
  </p:cSld>
  <p:clrMapOvr>
    <a:masterClrMapping/>
  </p:clrMapOvr>
  <p:transition spd="med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GB" sz="3200" b="0" dirty="0"/>
              <a:t>Introduction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dirty="0">
                <a:solidFill>
                  <a:srgbClr val="201F1E"/>
                </a:solidFill>
                <a:effectLst/>
                <a:latin typeface="+mj-lt"/>
                <a:ea typeface="Times New Roman" panose="02020603050405020304" pitchFamily="18" charset="0"/>
              </a:rPr>
              <a:t>EHJ-CR-D-21-00111</a:t>
            </a:r>
            <a:endParaRPr lang="en-GB" dirty="0">
              <a:latin typeface="+mj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2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Veno</a:t>
            </a:r>
            <a:r>
              <a:rPr lang="en-GB" sz="2000" b="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-arterial extracorporeal membrane oxygenation (VA ECMO) is invaluable in the treatment of patients with cardiogenic shock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/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When VA ECMO is </a:t>
            </a:r>
            <a:r>
              <a:rPr lang="en-GB" b="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instituted v</a:t>
            </a:r>
            <a:r>
              <a:rPr lang="en-GB" sz="2000" b="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ia  femoral vessels, retrograde flow to the descending aorta can compete with antegrade flow leading to a watershed phenomenon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We present three cases demonstrating a catastrophic complication of spinal cord infarction</a:t>
            </a:r>
            <a:endParaRPr lang="en-AU" sz="2000" b="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5856962"/>
      </p:ext>
    </p:extLst>
  </p:cSld>
  <p:clrMapOvr>
    <a:masterClrMapping/>
  </p:clrMapOvr>
  <p:transition spd="med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/>
              <a:t>Case Presentation</a:t>
            </a:r>
            <a:r>
              <a:rPr lang="en-GB" sz="3200" b="0" dirty="0"/>
              <a:t/>
            </a:r>
            <a:br>
              <a:rPr lang="en-GB" sz="3200" b="0" dirty="0"/>
            </a:br>
            <a:r>
              <a:rPr lang="en-GB" sz="2200" b="0" dirty="0"/>
              <a:t>History and Examination Findings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z="1000" dirty="0">
                <a:solidFill>
                  <a:srgbClr val="201F1E"/>
                </a:solidFill>
                <a:effectLst/>
                <a:ea typeface="Times New Roman" panose="02020603050405020304" pitchFamily="18" charset="0"/>
              </a:rPr>
              <a:t>EHJ-CR-D-21-00111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3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2000" y="1224000"/>
            <a:ext cx="7128392" cy="3168000"/>
          </a:xfrm>
        </p:spPr>
        <p:txBody>
          <a:bodyPr>
            <a:normAutofit fontScale="92500"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Case 1. 49-year-old female with hypertrophic cardiomyopathy underwent orthotopic heart transplantation (</a:t>
            </a:r>
            <a:r>
              <a:rPr lang="en-GB" sz="2000" b="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OHTx</a:t>
            </a:r>
            <a:r>
              <a:rPr lang="en-GB" sz="2000" b="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complicated by primary graft dysfunction.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Case 2. 72-year-old male underwent coronary artery bypass grafting, aortic valve replacement and Maze procedure, requiring an intra-aortic balloon pump (IABP) to be weaned off cardiopulmonary bypass.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Case 3. 38-year-old female with post-partum cardiomyopathy, supported for 7 months on continuous flow left ventricular assist device (</a:t>
            </a:r>
            <a:r>
              <a:rPr lang="en-GB" sz="2000" b="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HeartWare</a:t>
            </a:r>
            <a:r>
              <a:rPr lang="en-GB" sz="2000" b="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Medtronic, MA, USA), underwent orthotopic heart transplant complicated by primary graft dysfunction</a:t>
            </a:r>
          </a:p>
        </p:txBody>
      </p:sp>
    </p:spTree>
    <p:extLst>
      <p:ext uri="{BB962C8B-B14F-4D97-AF65-F5344CB8AC3E}">
        <p14:creationId xmlns:p14="http://schemas.microsoft.com/office/powerpoint/2010/main" val="767348003"/>
      </p:ext>
    </p:extLst>
  </p:cSld>
  <p:clrMapOvr>
    <a:masterClrMapping/>
  </p:clrMapOvr>
  <p:transition spd="med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/>
              <a:t>Case Presentation</a:t>
            </a:r>
            <a:r>
              <a:rPr lang="en-GB" sz="3200" b="0" dirty="0"/>
              <a:t/>
            </a:r>
            <a:br>
              <a:rPr lang="en-GB" sz="3200" b="0" dirty="0"/>
            </a:br>
            <a:r>
              <a:rPr lang="en-GB" sz="2200" b="0" dirty="0"/>
              <a:t>History and Examination Findings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dirty="0">
                <a:solidFill>
                  <a:srgbClr val="201F1E"/>
                </a:solidFill>
                <a:effectLst/>
                <a:latin typeface="+mj-lt"/>
                <a:ea typeface="Times New Roman" panose="02020603050405020304" pitchFamily="18" charset="0"/>
              </a:rPr>
              <a:t>EHJ-CR-D-21-00111</a:t>
            </a:r>
            <a:endParaRPr lang="en-GB" dirty="0">
              <a:latin typeface="+mj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4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2000" y="1224000"/>
            <a:ext cx="7128392" cy="3168000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All three patients supported by peripheral VA ECMO within hours of their surgery.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 ECMO support continued for 7-14 days and then weaned.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Sedation weaned after successful decannulation and lower limb paralysis noted in each patient at that time</a:t>
            </a:r>
            <a:endParaRPr lang="en-GB" b="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8153383"/>
      </p:ext>
    </p:extLst>
  </p:cSld>
  <p:clrMapOvr>
    <a:masterClrMapping/>
  </p:clrMapOvr>
  <p:transition spd="med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/>
              <a:t>Case Presentation</a:t>
            </a:r>
            <a:br>
              <a:rPr lang="en-GB" sz="3600" b="0" dirty="0"/>
            </a:br>
            <a:r>
              <a:rPr lang="en-GB" sz="2200" b="0" dirty="0"/>
              <a:t>Investigations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dirty="0">
                <a:solidFill>
                  <a:srgbClr val="201F1E"/>
                </a:solidFill>
                <a:effectLst/>
                <a:latin typeface="+mj-lt"/>
                <a:ea typeface="Times New Roman" panose="02020603050405020304" pitchFamily="18" charset="0"/>
              </a:rPr>
              <a:t>EHJ-CR-D-21-00111</a:t>
            </a:r>
            <a:endParaRPr lang="en-GB" dirty="0">
              <a:latin typeface="+mj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5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sz="2000" b="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Magnetic resonance imaging (MRI) in each patient </a:t>
            </a:r>
            <a:r>
              <a:rPr lang="en-AU" sz="20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revealed extensive central spinal cord oedema (red arrows) suggestive of infarction. </a:t>
            </a:r>
          </a:p>
          <a:p>
            <a:r>
              <a:rPr lang="en-AU" b="0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Patient 1 (figure </a:t>
            </a:r>
            <a:r>
              <a:rPr lang="en-AU" b="0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a,b</a:t>
            </a:r>
            <a:r>
              <a:rPr lang="en-AU" b="0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); </a:t>
            </a:r>
          </a:p>
          <a:p>
            <a:r>
              <a:rPr lang="en-AU" b="0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Patient 2 (figure </a:t>
            </a:r>
            <a:r>
              <a:rPr lang="en-AU" b="0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c,d</a:t>
            </a:r>
            <a:r>
              <a:rPr lang="en-AU" b="0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);</a:t>
            </a:r>
          </a:p>
          <a:p>
            <a:r>
              <a:rPr lang="en-AU" b="0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Patient 3 (figure </a:t>
            </a:r>
            <a:r>
              <a:rPr lang="en-AU" b="0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e,f</a:t>
            </a:r>
            <a:r>
              <a:rPr lang="en-AU" b="0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)</a:t>
            </a:r>
            <a:endParaRPr lang="en-GB" dirty="0"/>
          </a:p>
        </p:txBody>
      </p:sp>
      <p:pic>
        <p:nvPicPr>
          <p:cNvPr id="16" name="Picture 15" descr="A screenshot of a video game&#10;&#10;Description automatically generated with low confidence">
            <a:extLst>
              <a:ext uri="{FF2B5EF4-FFF2-40B4-BE49-F238E27FC236}">
                <a16:creationId xmlns:a16="http://schemas.microsoft.com/office/drawing/2014/main" id="{177BA6C4-1E8C-471F-9D5E-B4FFC246B81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619267"/>
            <a:ext cx="3262950" cy="3904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728198"/>
      </p:ext>
    </p:extLst>
  </p:cSld>
  <p:clrMapOvr>
    <a:masterClrMapping/>
  </p:clrMapOvr>
  <p:transition spd="med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/>
              <a:t>Case Presentation</a:t>
            </a:r>
            <a:r>
              <a:rPr lang="en-GB" sz="3200" b="0" dirty="0"/>
              <a:t/>
            </a:r>
            <a:br>
              <a:rPr lang="en-GB" sz="3200" b="0" dirty="0"/>
            </a:br>
            <a:r>
              <a:rPr lang="en-GB" sz="2200" b="0" dirty="0"/>
              <a:t>Management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dirty="0">
                <a:solidFill>
                  <a:srgbClr val="201F1E"/>
                </a:solidFill>
                <a:effectLst/>
                <a:latin typeface="+mj-lt"/>
                <a:ea typeface="Times New Roman" panose="02020603050405020304" pitchFamily="18" charset="0"/>
              </a:rPr>
              <a:t>EHJ-CR-D-21-00111</a:t>
            </a:r>
            <a:endParaRPr lang="en-GB" dirty="0">
              <a:latin typeface="+mj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6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2000" y="1224000"/>
            <a:ext cx="7128392" cy="316800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sz="20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All three patients developed septic complications and multi-organ failure over the next days to weeks, despite maximal therapy.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b="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None of the patient had signs of embolic phenomena</a:t>
            </a:r>
            <a:endParaRPr lang="en-AU" sz="2000" b="0" dirty="0"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sz="20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Eventually all three patients succumbed to their complications and died. </a:t>
            </a:r>
            <a:endParaRPr lang="en-AU" sz="2000" b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9014031"/>
      </p:ext>
    </p:extLst>
  </p:cSld>
  <p:clrMapOvr>
    <a:masterClrMapping/>
  </p:clrMapOvr>
  <p:transition spd="med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GB" sz="3200" b="0" dirty="0"/>
              <a:t>Discussion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dirty="0">
                <a:solidFill>
                  <a:srgbClr val="201F1E"/>
                </a:solidFill>
                <a:effectLst/>
                <a:latin typeface="+mj-lt"/>
                <a:ea typeface="Times New Roman" panose="02020603050405020304" pitchFamily="18" charset="0"/>
              </a:rPr>
              <a:t>EHJ-CR-D-21-00111</a:t>
            </a:r>
            <a:endParaRPr lang="en-GB" dirty="0">
              <a:latin typeface="+mj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7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2000" y="814508"/>
            <a:ext cx="7128392" cy="3577492"/>
          </a:xfrm>
        </p:spPr>
        <p:txBody>
          <a:bodyPr>
            <a:noAutofit/>
          </a:bodyPr>
          <a:lstStyle/>
          <a:p>
            <a:pPr marL="285750" indent="-285750" algn="just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000" b="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Overall incidence 0.3% in the largest reported series of six patients (1)</a:t>
            </a:r>
          </a:p>
          <a:p>
            <a:pPr marL="285750" indent="-285750" algn="just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b="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Incidence in our institution 0.6% </a:t>
            </a:r>
          </a:p>
          <a:p>
            <a:pPr marL="285750" indent="-285750" algn="just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b="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Incidence may be much higher with patients on VA ECMO dying of other complications before diagnosis of a spinal cord infarction. </a:t>
            </a:r>
            <a:endParaRPr lang="en-AU" b="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 algn="just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b="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Potential aetiologies of spinal cord ischaemia include: 1)watershed phenomenon secondary to retrograde ECMO flow; 2) vasopressors or haemodynamic instability; 3) embolic phenomena. </a:t>
            </a:r>
            <a:endParaRPr lang="en-GB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0377356"/>
      </p:ext>
    </p:extLst>
  </p:cSld>
  <p:clrMapOvr>
    <a:masterClrMapping/>
  </p:clrMapOvr>
  <p:transition spd="med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/>
              <a:t>Discussion</a:t>
            </a:r>
            <a:br>
              <a:rPr lang="en-GB" sz="3600" b="0" dirty="0"/>
            </a:br>
            <a:endParaRPr lang="en-GB" sz="2200" b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dirty="0">
                <a:solidFill>
                  <a:srgbClr val="201F1E"/>
                </a:solidFill>
                <a:effectLst/>
                <a:latin typeface="+mj-lt"/>
                <a:ea typeface="Times New Roman" panose="02020603050405020304" pitchFamily="18" charset="0"/>
              </a:rPr>
              <a:t>EHJ-CR-D-21-00111</a:t>
            </a:r>
            <a:endParaRPr lang="en-GB" dirty="0">
              <a:latin typeface="+mj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8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675366" y="975107"/>
            <a:ext cx="3753068" cy="3631041"/>
          </a:xfrm>
        </p:spPr>
        <p:txBody>
          <a:bodyPr>
            <a:normAutofit fontScale="62500" lnSpcReduction="2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AU" sz="3200" b="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Competing flow between the ejecting heart and the retrograde flow of peripheral VA ECMO can lead to a ‘watershed zone’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AU" sz="3200" b="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As the heart improves, the competing zone moves distally (Figure A-C)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AU" sz="3200" b="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This watershed zone has been imaged with aortography, computed tomography, ultrasound and computational fluid dynamics (</a:t>
            </a:r>
            <a:r>
              <a:rPr lang="en-AU" sz="3200" b="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2-4</a:t>
            </a:r>
            <a:r>
              <a:rPr lang="en-AU" sz="3200" b="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AU" sz="2600" b="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dirty="0"/>
          </a:p>
        </p:txBody>
      </p:sp>
      <p:pic>
        <p:nvPicPr>
          <p:cNvPr id="8" name="Content Placeholder 7" descr="Arrow&#10;&#10;Description automatically generated">
            <a:extLst>
              <a:ext uri="{FF2B5EF4-FFF2-40B4-BE49-F238E27FC236}">
                <a16:creationId xmlns:a16="http://schemas.microsoft.com/office/drawing/2014/main" id="{1BEE9B1B-7457-4B89-9EA8-EC4DF341C0D0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1156" y="1156800"/>
            <a:ext cx="3699048" cy="3235200"/>
          </a:xfrm>
        </p:spPr>
      </p:pic>
    </p:spTree>
    <p:extLst>
      <p:ext uri="{BB962C8B-B14F-4D97-AF65-F5344CB8AC3E}">
        <p14:creationId xmlns:p14="http://schemas.microsoft.com/office/powerpoint/2010/main" val="2229536718"/>
      </p:ext>
    </p:extLst>
  </p:cSld>
  <p:clrMapOvr>
    <a:masterClrMapping/>
  </p:clrMapOvr>
  <p:transition spd="med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GB" sz="3200" b="0" dirty="0"/>
              <a:t>Learning Points</a:t>
            </a:r>
            <a:endParaRPr lang="en-GB" sz="32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dirty="0">
                <a:solidFill>
                  <a:srgbClr val="201F1E"/>
                </a:solidFill>
                <a:effectLst/>
                <a:latin typeface="+mj-lt"/>
                <a:ea typeface="Times New Roman" panose="02020603050405020304" pitchFamily="18" charset="0"/>
              </a:rPr>
              <a:t>EHJ-CR-D-21-00111</a:t>
            </a:r>
            <a:endParaRPr lang="en-GB" dirty="0">
              <a:latin typeface="+mj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>
          <a:xfrm>
            <a:off x="971550" y="1063625"/>
            <a:ext cx="2206800" cy="3328375"/>
          </a:xfrm>
        </p:spPr>
        <p:txBody>
          <a:bodyPr>
            <a:normAutofit/>
          </a:bodyPr>
          <a:lstStyle/>
          <a:p>
            <a:pPr lvl="0">
              <a:lnSpc>
                <a:spcPct val="150000"/>
              </a:lnSpc>
            </a:pPr>
            <a:r>
              <a:rPr lang="en-AU" b="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Spinal cord infarction as a complication of peripheral VA ECMO is rare but catastrophic.</a:t>
            </a:r>
          </a:p>
          <a:p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3443336" y="1063625"/>
            <a:ext cx="2206800" cy="332837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GB" b="0" dirty="0">
                <a:latin typeface="Arial" panose="020B0604020202020204" pitchFamily="34" charset="0"/>
                <a:cs typeface="Arial" panose="020B0604020202020204" pitchFamily="34" charset="0"/>
              </a:rPr>
              <a:t>Diagnosis is often delayed as lower limb paralysis does not become evident until the patient is weaned from sedation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965377" y="1063625"/>
            <a:ext cx="2434962" cy="3394549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en-AU" sz="2200" b="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Alternative management strategies  may include altered cannulation,  artificial pulse or use of an implantable axial flow device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7256856"/>
      </p:ext>
    </p:extLst>
  </p:cSld>
  <p:clrMapOvr>
    <a:masterClrMapping/>
  </p:clrMapOvr>
  <p:transition spd="med">
    <p:push dir="u"/>
  </p:transition>
</p:sld>
</file>

<file path=ppt/theme/theme1.xml><?xml version="1.0" encoding="utf-8"?>
<a:theme xmlns:a="http://schemas.openxmlformats.org/drawingml/2006/main" name="Covers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wrap="none" lIns="0" tIns="0" rIns="0" bIns="0" rtlCol="0" anchor="t">
        <a:normAutofit/>
      </a:bodyPr>
      <a:lstStyle>
        <a:defPPr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Main content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Block colour divider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Image divider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Intro content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665</TotalTime>
  <Words>659</Words>
  <Application>Microsoft Office PowerPoint</Application>
  <PresentationFormat>On-screen Show (16:9)</PresentationFormat>
  <Paragraphs>61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10</vt:i4>
      </vt:variant>
    </vt:vector>
  </HeadingPairs>
  <TitlesOfParts>
    <vt:vector size="20" baseType="lpstr">
      <vt:lpstr>MS Gothic</vt:lpstr>
      <vt:lpstr>Arial</vt:lpstr>
      <vt:lpstr>Calibri</vt:lpstr>
      <vt:lpstr>Cambria</vt:lpstr>
      <vt:lpstr>Times New Roman</vt:lpstr>
      <vt:lpstr>Covers slide master</vt:lpstr>
      <vt:lpstr>Main content slide master</vt:lpstr>
      <vt:lpstr>Block colour divider slide master</vt:lpstr>
      <vt:lpstr>Image divider slide master</vt:lpstr>
      <vt:lpstr>Intro content slide master</vt:lpstr>
      <vt:lpstr>Spinal cord infarction and peripheral extra corporeal membrane oxygenation- Case Series </vt:lpstr>
      <vt:lpstr>Introduction</vt:lpstr>
      <vt:lpstr>Case Presentation History and Examination Findings</vt:lpstr>
      <vt:lpstr>Case Presentation History and Examination Findings</vt:lpstr>
      <vt:lpstr>Case Presentation Investigations</vt:lpstr>
      <vt:lpstr>Case Presentation Management</vt:lpstr>
      <vt:lpstr>Discussion</vt:lpstr>
      <vt:lpstr>Discussion </vt:lpstr>
      <vt:lpstr>Learning Points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Presentation: 1 October 2017</dc:title>
  <dc:creator>Mark Arnold</dc:creator>
  <cp:lastModifiedBy>Summerhayes, Robyn Gaye</cp:lastModifiedBy>
  <cp:revision>45</cp:revision>
  <dcterms:created xsi:type="dcterms:W3CDTF">2017-10-02T09:19:02Z</dcterms:created>
  <dcterms:modified xsi:type="dcterms:W3CDTF">2021-10-26T23:22:15Z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446924040</vt:i4>
  </property>
  <property fmtid="{D5CDD505-2E9C-101B-9397-08002B2CF9AE}" pid="3" name="_NewReviewCycle">
    <vt:lpwstr/>
  </property>
  <property fmtid="{D5CDD505-2E9C-101B-9397-08002B2CF9AE}" pid="4" name="_EmailSubject">
    <vt:lpwstr>EHJ-CR Template</vt:lpwstr>
  </property>
  <property fmtid="{D5CDD505-2E9C-101B-9397-08002B2CF9AE}" pid="5" name="_AuthorEmail">
    <vt:lpwstr>charley.james@oup.com</vt:lpwstr>
  </property>
  <property fmtid="{D5CDD505-2E9C-101B-9397-08002B2CF9AE}" pid="6" name="_AuthorEmailDisplayName">
    <vt:lpwstr>JAMES, Charley</vt:lpwstr>
  </property>
</Properties>
</file>