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media/image3.jpeg" ContentType="image/jpeg"/>
  <Override PartName="/ppt/media/image1.jpeg" ContentType="image/jpeg"/>
  <Override PartName="/ppt/media/image2.jpeg" ContentType="image/jpe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&lt;header&gt;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&lt;date/time&gt;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&lt;footer&gt;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3FE418C9-EFAB-43D5-8665-B395C7BD4227}" type="slidenum">
              <a:rPr b="0" lang="en-US" sz="1400" spc="-1" strike="noStrike">
                <a:solidFill>
                  <a:srgbClr val="303d22"/>
                </a:solidFill>
                <a:latin typeface="Arial"/>
              </a:rPr>
              <a:t>&lt;number&gt;</a:t>
            </a:fld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ldImg"/>
          </p:nvPr>
        </p:nvSpPr>
        <p:spPr>
          <a:xfrm>
            <a:off x="1371600" y="763560"/>
            <a:ext cx="5029200" cy="3772080"/>
          </a:xfrm>
          <a:prstGeom prst="rect">
            <a:avLst/>
          </a:prstGeom>
        </p:spPr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6480" cy="4525200"/>
          </a:xfrm>
          <a:prstGeom prst="rect">
            <a:avLst/>
          </a:prstGeom>
        </p:spPr>
        <p:txBody>
          <a:bodyPr lIns="0" rIns="0" tIns="0" bIns="0">
            <a:spAutoFit/>
          </a:bodyPr>
          <a:p>
            <a:endParaRPr b="0" lang="en-US" sz="2000" spc="-1" strike="noStrike">
              <a:latin typeface="Arial"/>
            </a:endParaRPr>
          </a:p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http://www.elsevier.com/termsandconditions" TargetMode="Externa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hyperlink" Target="http://www.elsevier.com/termsandconditions" TargetMode="External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360000" y="1260000"/>
            <a:ext cx="8640000" cy="254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spcAft>
                <a:spcPts val="3186"/>
              </a:spcAft>
            </a:pPr>
            <a:r>
              <a:rPr b="0" i="1" lang="en-US" sz="1700" spc="-1" strike="noStrike">
                <a:solidFill>
                  <a:srgbClr val="ffffff"/>
                </a:solidFill>
                <a:latin typeface="Arial"/>
              </a:rPr>
              <a:t>Identification of the first cases of complete CD16A deficiency: Association with persistent EBV infection</a:t>
            </a:r>
            <a:r>
              <a:rPr b="0" lang="en-US" sz="1700" spc="-1" strike="noStrike">
                <a:solidFill>
                  <a:srgbClr val="ffffff"/>
                </a:solidFill>
                <a:latin typeface="Arial"/>
              </a:rPr>
              <a:t> </a:t>
            </a:r>
            <a:endParaRPr b="0" lang="en-US" sz="1700" spc="-1" strike="noStrike">
              <a:solidFill>
                <a:srgbClr val="ffffff"/>
              </a:solidFill>
              <a:latin typeface="Arial"/>
            </a:endParaRPr>
          </a:p>
          <a:p>
            <a:pPr algn="ctr">
              <a:spcAft>
                <a:spcPts val="2750"/>
              </a:spcAft>
            </a:pPr>
            <a:r>
              <a:rPr b="0" i="1" lang="en-US" sz="1100" spc="-1" strike="noStrike">
                <a:solidFill>
                  <a:srgbClr val="ffffff"/>
                </a:solidFill>
                <a:latin typeface="Arial"/>
              </a:rPr>
              <a:t>A. Pérez-Portilla, BSc, PhD, M. Moraru, MD, PhD, Alfonso Blázquez-Moreno, BSc, PhD, Philipp Kolb, PhD, María Bravo García-Morato, BSc, PhD, Thanmayi Ranganath, BSc, MSc, Gloria Esteso, BSc, PhD, Carla Gianelli, MD, Rebeca Rodríguez-Pena, MD, PhD, Roberto Lozano-Rodríguez, BSc, Juan Manuel Torres-Canizales, MD, Catherine A. Blish, MD, PhD, Mar Vales-Gomez, BSc, PhD, Hartmut Hengel, PhD, Carlos Vilches, MD, PhD, Eduardo López-Granados, MD, PhD, Hugh T. Reyburn, BVMS, MRCVS, PhD</a:t>
            </a:r>
            <a:r>
              <a:rPr b="0" lang="en-US" sz="1100" spc="-1" strike="noStrike">
                <a:solidFill>
                  <a:srgbClr val="ffffff"/>
                </a:solidFill>
                <a:latin typeface="Arial"/>
              </a:rPr>
              <a:t> </a:t>
            </a:r>
            <a:endParaRPr b="0" lang="en-US" sz="1100" spc="-1" strike="noStrike">
              <a:solidFill>
                <a:srgbClr val="ffffff"/>
              </a:solidFill>
              <a:latin typeface="Arial"/>
            </a:endParaRPr>
          </a:p>
          <a:p>
            <a:pPr algn="ctr"/>
            <a:r>
              <a:rPr b="0" i="1" lang="en-US" sz="1200" spc="-1" strike="noStrike">
                <a:solidFill>
                  <a:srgbClr val="ffffff"/>
                </a:solidFill>
                <a:latin typeface="Arial"/>
              </a:rPr>
              <a:t>Journal of Allergy and Clinical Immunology</a:t>
            </a:r>
            <a:r>
              <a:rPr b="0" lang="en-US" sz="1200" spc="-1" strike="noStrike">
                <a:solidFill>
                  <a:srgbClr val="ffffff"/>
                </a:solidFill>
                <a:latin typeface="Arial"/>
              </a:rPr>
              <a:t> </a:t>
            </a:r>
            <a:endParaRPr b="0" lang="en-US" sz="1200" spc="-1" strike="noStrike">
              <a:solidFill>
                <a:srgbClr val="ffffff"/>
              </a:solidFill>
              <a:latin typeface="Arial"/>
            </a:endParaRPr>
          </a:p>
          <a:p>
            <a:pPr algn="ctr"/>
            <a:r>
              <a:rPr b="0" lang="en-US" sz="1200" spc="-1" strike="noStrike">
                <a:solidFill>
                  <a:srgbClr val="ffffff"/>
                </a:solidFill>
                <a:latin typeface="Arial"/>
              </a:rPr>
              <a:t>Volume 145 Issue 4 Pages 1288-1292 (April 2020) </a:t>
            </a:r>
            <a:endParaRPr b="0" lang="en-US" sz="1200" spc="-1" strike="noStrike">
              <a:solidFill>
                <a:srgbClr val="ffffff"/>
              </a:solidFill>
              <a:latin typeface="Arial"/>
            </a:endParaRPr>
          </a:p>
          <a:p>
            <a:pPr algn="ctr"/>
            <a:r>
              <a:rPr b="0" lang="en-US" sz="1000" spc="-1" strike="noStrike">
                <a:solidFill>
                  <a:srgbClr val="ffffff"/>
                </a:solidFill>
                <a:latin typeface="Arial"/>
              </a:rPr>
              <a:t>DOI: 10.1016/j.jaci.2019.11.049</a:t>
            </a:r>
            <a:endParaRPr b="0" lang="en-US" sz="10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952560" y="6624000"/>
            <a:ext cx="5556240" cy="23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spAutoFit/>
          </a:bodyPr>
          <a:p>
            <a:r>
              <a:rPr b="0" lang="en-US" sz="900" spc="-1" strike="noStrike">
                <a:solidFill>
                  <a:srgbClr val="ffffff"/>
                </a:solidFill>
                <a:latin typeface="Arial"/>
              </a:rPr>
              <a:t>Copyright © 2020 American Academy of Allergy, Asthma &amp; Immunology</a:t>
            </a:r>
            <a:r>
              <a:rPr b="0" lang="en-US" sz="900" spc="-1" strike="noStrike">
                <a:solidFill>
                  <a:srgbClr val="ffffff"/>
                </a:solidFill>
                <a:latin typeface="Arial"/>
                <a:hlinkClick r:id="rId1"/>
              </a:rPr>
              <a:t> Terms and Conditions</a:t>
            </a:r>
            <a:endParaRPr b="0" lang="en-US" sz="9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6" name="Logo" descr=""/>
          <p:cNvPicPr/>
          <p:nvPr/>
        </p:nvPicPr>
        <p:blipFill>
          <a:blip r:embed="rId2"/>
          <a:stretch/>
        </p:blipFill>
        <p:spPr>
          <a:xfrm>
            <a:off x="79560" y="6064200"/>
            <a:ext cx="707760" cy="793800"/>
          </a:xfrm>
          <a:prstGeom prst="rect">
            <a:avLst/>
          </a:prstGeom>
          <a:ln>
            <a:noFill/>
          </a:ln>
        </p:spPr>
      </p:pic>
    </p:spTree>
  </p:cSld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4198680" y="79200"/>
            <a:ext cx="746280" cy="30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r>
              <a:rPr b="0" lang="en-US" sz="1400" spc="-1" strike="noStrike">
                <a:solidFill>
                  <a:srgbClr val="ffffff"/>
                </a:solidFill>
                <a:latin typeface="Arial"/>
              </a:rPr>
              <a:t>Fig E6 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8" name="Main graphic" descr=""/>
          <p:cNvPicPr/>
          <p:nvPr/>
        </p:nvPicPr>
        <p:blipFill>
          <a:blip r:embed="rId1"/>
          <a:stretch/>
        </p:blipFill>
        <p:spPr>
          <a:xfrm>
            <a:off x="2307240" y="762120"/>
            <a:ext cx="4579920" cy="4984200"/>
          </a:xfrm>
          <a:prstGeom prst="rect">
            <a:avLst/>
          </a:prstGeom>
          <a:ln>
            <a:noFill/>
          </a:ln>
        </p:spPr>
      </p:pic>
      <p:sp>
        <p:nvSpPr>
          <p:cNvPr id="49" name="TextShape 2"/>
          <p:cNvSpPr txBox="1"/>
          <p:nvPr/>
        </p:nvSpPr>
        <p:spPr>
          <a:xfrm>
            <a:off x="952560" y="6477120"/>
            <a:ext cx="8254800" cy="23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i="1" lang="en-US" sz="900" spc="-1" strike="noStrike">
                <a:solidFill>
                  <a:srgbClr val="ffffff"/>
                </a:solidFill>
                <a:latin typeface="Arial"/>
              </a:rPr>
              <a:t>Journal of Allergy and Clinical Immunology</a:t>
            </a:r>
            <a:r>
              <a:rPr b="0" lang="en-US" sz="900" spc="-1" strike="noStrike">
                <a:solidFill>
                  <a:srgbClr val="ffffff"/>
                </a:solidFill>
                <a:latin typeface="Arial"/>
              </a:rPr>
              <a:t> 2020 1451288-1292DOI: (10.1016/j.jaci.2019.11.049) </a:t>
            </a:r>
            <a:endParaRPr b="0" lang="en-US" sz="9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0" name="TextShape 3"/>
          <p:cNvSpPr txBox="1"/>
          <p:nvPr/>
        </p:nvSpPr>
        <p:spPr>
          <a:xfrm>
            <a:off x="952560" y="6624000"/>
            <a:ext cx="5556240" cy="23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spAutoFit/>
          </a:bodyPr>
          <a:p>
            <a:r>
              <a:rPr b="0" lang="en-US" sz="900" spc="-1" strike="noStrike">
                <a:solidFill>
                  <a:srgbClr val="ffffff"/>
                </a:solidFill>
                <a:latin typeface="Arial"/>
              </a:rPr>
              <a:t>Copyright © 2020 American Academy of Allergy, Asthma &amp; Immunology</a:t>
            </a:r>
            <a:r>
              <a:rPr b="0" lang="en-US" sz="900" spc="-1" strike="noStrike">
                <a:solidFill>
                  <a:srgbClr val="ffffff"/>
                </a:solidFill>
                <a:latin typeface="Arial"/>
                <a:hlinkClick r:id="rId2"/>
              </a:rPr>
              <a:t> Terms and Conditions</a:t>
            </a:r>
            <a:endParaRPr b="0" lang="en-US" sz="9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1" name="Logo" descr=""/>
          <p:cNvPicPr/>
          <p:nvPr/>
        </p:nvPicPr>
        <p:blipFill>
          <a:blip r:embed="rId3"/>
          <a:stretch/>
        </p:blipFill>
        <p:spPr>
          <a:xfrm>
            <a:off x="79560" y="6064200"/>
            <a:ext cx="707760" cy="793800"/>
          </a:xfrm>
          <a:prstGeom prst="rect">
            <a:avLst/>
          </a:prstGeom>
          <a:ln>
            <a:noFill/>
          </a:ln>
        </p:spPr>
      </p:pic>
    </p:spTree>
  </p:cSld>
  <p:transition spd="slow">
    <p:wipe dir="r"/>
  </p:transition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LibreOffice/6.1.5.2$Linux_X86_64 LibreOffice_project/10$Build-2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cp:revision>0</cp:revision>
  <dc:subject/>
  <dc:title/>
</cp:coreProperties>
</file>