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9" r:id="rId2"/>
    <p:sldId id="28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B429C-3D23-46BD-8C03-65BB4BAAE02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9EEA9-8AA9-48D0-A98B-0EE1FBC3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25A6-0707-4142-954B-01257C46DE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AF4C5-BC61-401C-BF68-A86259FA7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3BFD7E-1157-42A9-98C9-B101E2CAC1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EFFA9-E228-4C85-B241-A9325528C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C4689-F084-4E35-B4A8-EAC00792C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F9ABD-C712-4956-A3D7-F94FAFD3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3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282CC-C94C-4E4A-8D7F-82D315364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64A855-EE5B-40E3-A56C-998761447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76C23-6D7F-4584-A2C6-F229300B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2F48E-F367-4F33-99D8-E0762394C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6F08A-73B6-4EA5-913D-BFF75B4A8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1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9E8F71-2DB2-4F78-8B03-757B13DA58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250641-9BCD-4713-9278-69F20897D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B2C99-186A-4D34-8F3D-50B04C34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F65E8-E9D3-4CF1-B48F-6E8000669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5951C-4D61-451A-9991-8C59B160D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8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4C86B-2754-4656-A8F3-4027AE20A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A26D6-9658-4F5E-B471-01023812E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D3ACD-2A71-4B25-94FA-19620A657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B887E-1D47-424F-B6E1-AFC4B492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BCEBE-EB99-4D9F-B06C-6C8ABF84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0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5F0D9-7ABF-4668-B325-87500E95B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5A8429-7E7E-4FC2-85E7-B270AB1DC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E2AFF-A1C9-4BD3-AC2E-FECA4D74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E0015-6CAE-4AEC-A00C-A265377C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C6F24-1E40-4FAE-BAC3-837C423A7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A9133-2C10-42C0-830E-DB49F3D76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A47C8-B3BC-4C4A-9DE4-7F1C96D5D4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8610EF-381D-4828-A3BC-9DA6F920C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D61776-6DB4-4548-8767-78044C326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A8D09-80C3-4F44-A385-5B8AFCC0F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E0618-E875-4A13-854A-A6DB58FA8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7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9376B-B3CF-41C5-958E-392B31E49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C9D2C-8FAE-4D46-B2EA-71AA115BD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5E5D9-4038-423B-A17D-B0387CF92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AB533D-6706-467E-8D5D-9B6A67894A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B5FACD-6FBE-4A43-B88C-9F1A0577C0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5FACC-1381-41DA-8B56-34CC4FAFE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564E49-21E0-4895-8EAF-2CE69A0AA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40FC17-980E-4486-92FC-9FF85C0B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3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31DC4-5098-46D0-A517-D25C9F537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2F7B11-B634-4912-B090-3BEE147B9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5AED-3522-4DEC-AC4A-64B76360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D9605-B578-4BAD-A6EC-21F0FDAE4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1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3942C8-4E4B-478F-81D8-B3A8BFC5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DF3D6-119F-461F-868E-24E9321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B5A98-344F-40FC-B361-CC1A95C9E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9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F8CF-4FF4-4227-852B-6A33870ED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ED6A4-6A9E-4DD5-9D9A-0991D8672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D42CC-3420-475F-AD1E-715E5E196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539AD-C129-47E6-A98D-0713D4D75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D90D4-0FED-45C5-A95D-4A941778E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73A9B-0A8A-4C2A-B131-DEFCB5122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0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6609-CA2D-42B0-8414-C3FAF45CD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65B8EA-08ED-41E4-BA6F-CE96FBDC2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64FCAE-51D8-4AF1-AFA1-31641AB14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37BD8-AD5D-4C4F-AF69-DDF35EED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0E32D-3A75-457D-9D23-EA3F8C2C0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3FADD-BB71-444B-9FEA-D5134D52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9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E26FD1-733A-467D-A45A-13099435A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C02D3-487A-41A5-A83A-12B6408FD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C3436-9C16-4E5A-B079-D7A2E317FB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F1E54-EC8D-43B3-A97E-EB9DB0E36D85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8CDB5-0FCC-4BD7-9357-FB84E75E3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00F7F-387E-4DBC-BFBC-BC960F664F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39383-593F-4E48-9C36-7FD30908B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9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2" y="1279612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1422" y="466700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STABLE OR PROGRESSIVE DISEASE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95%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3%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2%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615" y="1279612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331155" y="466700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PARTIAL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40%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45%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42" y="1269564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161432" y="466700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PARTIAL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40%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233" y="1269564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982233" y="456652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MAJOR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85%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99192" y="3420915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MAJOR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65%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615" y="4233827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335615" y="3430963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COMPLETE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75%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15%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42" y="4233827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159202" y="3430963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COMPLETE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95%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233" y="4233827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8986693" y="3430963"/>
          <a:ext cx="2740970" cy="7983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8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COMPLETE RESPONSE TO THERAPY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Viable tumor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Fibrosis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Keratin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Necrosis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Inflammatory</a:t>
                      </a:r>
                      <a:r>
                        <a:rPr lang="en-US" sz="1000" baseline="0" dirty="0">
                          <a:latin typeface="Arial Narrow" panose="020B0606020202030204" pitchFamily="34" charset="0"/>
                        </a:rPr>
                        <a:t> infiltrate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95%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0%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 Narrow" panose="020B0606020202030204" pitchFamily="34" charset="0"/>
                        </a:rPr>
                        <a:t>5%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2" y="4233827"/>
            <a:ext cx="2743200" cy="20574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Oval 21"/>
          <p:cNvSpPr/>
          <p:nvPr/>
        </p:nvSpPr>
        <p:spPr>
          <a:xfrm>
            <a:off x="586203" y="2997379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24" name="Oval 23"/>
          <p:cNvSpPr/>
          <p:nvPr/>
        </p:nvSpPr>
        <p:spPr>
          <a:xfrm>
            <a:off x="3416488" y="3024048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25" name="Oval 24"/>
          <p:cNvSpPr/>
          <p:nvPr/>
        </p:nvSpPr>
        <p:spPr>
          <a:xfrm>
            <a:off x="6192842" y="3032213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26" name="Oval 25"/>
          <p:cNvSpPr/>
          <p:nvPr/>
        </p:nvSpPr>
        <p:spPr>
          <a:xfrm>
            <a:off x="9012168" y="3024048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7" name="Oval 26"/>
          <p:cNvSpPr/>
          <p:nvPr/>
        </p:nvSpPr>
        <p:spPr>
          <a:xfrm>
            <a:off x="575317" y="5941964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28" name="Oval 27"/>
          <p:cNvSpPr/>
          <p:nvPr/>
        </p:nvSpPr>
        <p:spPr>
          <a:xfrm>
            <a:off x="3416488" y="5941964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</a:t>
            </a:r>
          </a:p>
        </p:txBody>
      </p:sp>
      <p:sp>
        <p:nvSpPr>
          <p:cNvPr id="29" name="Oval 28"/>
          <p:cNvSpPr/>
          <p:nvPr/>
        </p:nvSpPr>
        <p:spPr>
          <a:xfrm>
            <a:off x="6192842" y="5966457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30" name="Oval 29"/>
          <p:cNvSpPr/>
          <p:nvPr/>
        </p:nvSpPr>
        <p:spPr>
          <a:xfrm>
            <a:off x="9012168" y="5982786"/>
            <a:ext cx="236764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0"/>
            <a:ext cx="392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</p:spTree>
    <p:extLst>
      <p:ext uri="{BB962C8B-B14F-4D97-AF65-F5344CB8AC3E}">
        <p14:creationId xmlns:p14="http://schemas.microsoft.com/office/powerpoint/2010/main" val="4219739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F4CB5D-491E-4549-AD55-0FD774429638}"/>
              </a:ext>
            </a:extLst>
          </p:cNvPr>
          <p:cNvSpPr/>
          <p:nvPr/>
        </p:nvSpPr>
        <p:spPr>
          <a:xfrm>
            <a:off x="706733" y="420909"/>
            <a:ext cx="10879015" cy="1886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Pathologic response assessment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Representative images of post-treatment tumor specimens demonstrating the histopathologic patterns of tumor response to therapy.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Stable or progressive disease (&gt; 50% viable tumor).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B-C.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Partial pathologic response (10 -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≤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50% viable tumor) with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epithelioid or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spindled morphology and fibrosis and inflammation.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D-E.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Major pathologic response (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≤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10% viable tumor) with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predominant coagulative tumoral necrosis or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accumulation of non-viable colloid bodies, forming nodular amyloid.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F-H.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Complete response with the majority of the tumor bed occupied by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non-viable variably lamellated keratinous material,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inflammatory infiltrate or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fibrosis.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914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Widescreen</PresentationFormat>
  <Paragraphs>99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Gross,Neil</dc:creator>
  <cp:lastModifiedBy>Gross,Neil</cp:lastModifiedBy>
  <cp:revision>1</cp:revision>
  <dcterms:created xsi:type="dcterms:W3CDTF">2021-06-07T20:50:04Z</dcterms:created>
  <dcterms:modified xsi:type="dcterms:W3CDTF">2021-06-07T20:50:48Z</dcterms:modified>
</cp:coreProperties>
</file>