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936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4F69F-9E6A-41CC-81AE-8E2AC72B74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AADE35-1F09-4F81-AE69-7A9B89B287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2442C5-2CCD-40A2-B3D9-4E86758BE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33AEF6-42DD-454D-8E06-84A238A35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1B98C-B4FE-41BE-AA51-769B4C0DA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725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7ACFD2-2E1C-4F08-BE6E-DB95102506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768444-50F3-4F4C-94A2-8152C676A0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2A769-B09A-4D2F-9D2A-2AF48D1DE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203963-D903-4EF9-ABAE-3C1D3C976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EF0EDC-2B72-49FB-BA91-DA8A70FD8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85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5BEE30-EB95-4FE0-AFB2-38A716B916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C8D4AA-D959-4A04-AA18-31BFA5122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8763C-E93E-4562-8F30-4D722EBC7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907AA2-8269-42B3-9690-9D6377836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E4EAF2-9936-495B-9AF9-416787E6C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091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8A73F-37DA-4CBE-A744-8DE4B6A4B7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9394E-4AB8-4FCB-8D4A-02BB5FFD9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8E3AFE-EAB3-4000-9F0B-494127E35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35D51-88B0-4694-89B8-36397843D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8EF88-E320-43D4-8AD6-AF75077D0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275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0B594-0F48-44D0-9F0C-B9D22E388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5C0DD-AB02-4FAF-B873-37911D4EE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8AC063-84FB-4B16-8600-45FB13FE7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29ACB3-DA2A-4C80-9EED-93C02E718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811EC-6D20-4B58-9D66-97EECF04C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560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F1284-FBCB-416C-8170-AA6E059AB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6A4B0-D8F0-4019-9AD0-EE04C5DB05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08F56F-94DD-45C5-920C-A33F7AF13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7BF4AD-F4D1-45A7-8607-6DA8C2212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3C7FF4-AB36-4C90-956A-F23D2A848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2AA228-0C5A-452B-8382-D34380C8B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72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45B95-0FAF-40E4-B007-18EFAB883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63B94A-D2AE-4AD7-A210-20DDA111C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3087D4-98C7-4D31-A13A-6B53A7258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0BEEF5-45B7-47F9-837F-42329CCC4C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0E8446-2FA4-45F2-B746-336086C156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3C7343-1322-4655-A4AF-68E9C7CEB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FD1C07-AC4D-4413-8E6C-FFF72A74B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64A09A-F531-4160-9727-8175CB2FA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28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BA5E9-00BE-4684-BD9C-2C1592757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E0B520-0064-40D9-9311-DF7C31B4B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E10E22-C5E5-4A67-850C-F453E34C1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B6D4D5-0A35-47BD-AADD-5D7D1DC086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56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06A5EF7-204C-44D9-AD2B-05721B4E6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13BD86-DB2D-41BF-9EBF-6BFEF4CFD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C24227-4759-46D1-B3A8-2818167CF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129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1A67F-AF94-439C-B419-CD591A34B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980C3-104E-4D60-817B-70E74FA16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271B58-B21E-4917-B5DD-8EBB2EFB08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1E9123-7A3E-4EB2-A7CC-BADC399CC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2F5E16-4E84-4BF1-AA58-6E33924D2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B7D95-BB69-4828-845B-E028C6DF0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13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FD35F-67C0-4634-958B-F0E871474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F699F48-5B25-4C5C-80A6-E0036CB049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EBC615-2048-4792-8930-7ACAB60C5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E9D52-E394-4F46-A5CE-0630E944A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0B7378-123F-498D-B2CD-A64DA3A69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F6E9E1-3021-4DE5-830D-9559B3E39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9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2B19B9-225B-40F6-AE25-9F6881EF0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5E00E5-AA7B-43E3-B74E-9504C656E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2F2EA-E7C2-4E38-8A75-E523697D35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672BC0-AF32-44CD-88B2-846226BE00F0}" type="datetimeFigureOut">
              <a:rPr lang="en-US" smtClean="0"/>
              <a:t>6/7/2021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2F2-707D-4D4C-B35B-CBA4B36D61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A66C20-1CA1-4DFD-A297-D0A40DDC97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773CB-F702-4E73-A4F3-889FC016DB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325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71D1B331-5992-4D30-80BE-8CF6C2E662CA}"/>
              </a:ext>
            </a:extLst>
          </p:cNvPr>
          <p:cNvGrpSpPr/>
          <p:nvPr/>
        </p:nvGrpSpPr>
        <p:grpSpPr>
          <a:xfrm>
            <a:off x="1056247" y="748325"/>
            <a:ext cx="10299410" cy="3467527"/>
            <a:chOff x="637147" y="1900850"/>
            <a:chExt cx="10299410" cy="3467527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F1B0E2A7-B46A-6548-BA5E-FC073A2A198C}"/>
                </a:ext>
              </a:extLst>
            </p:cNvPr>
            <p:cNvSpPr txBox="1"/>
            <p:nvPr/>
          </p:nvSpPr>
          <p:spPr>
            <a:xfrm>
              <a:off x="637147" y="190085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charset="0"/>
                  <a:ea typeface="Arial" charset="0"/>
                  <a:cs typeface="Arial" charset="0"/>
                </a:rPr>
                <a:t>(A)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A5D545EE-2067-1A41-A8B2-D2189C1989D2}"/>
                </a:ext>
              </a:extLst>
            </p:cNvPr>
            <p:cNvSpPr txBox="1"/>
            <p:nvPr/>
          </p:nvSpPr>
          <p:spPr>
            <a:xfrm>
              <a:off x="4134060" y="190085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charset="0"/>
                  <a:ea typeface="Arial" charset="0"/>
                  <a:cs typeface="Arial" charset="0"/>
                </a:rPr>
                <a:t>(B)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A5D545EE-2067-1A41-A8B2-D2189C1989D2}"/>
                </a:ext>
              </a:extLst>
            </p:cNvPr>
            <p:cNvSpPr txBox="1"/>
            <p:nvPr/>
          </p:nvSpPr>
          <p:spPr>
            <a:xfrm>
              <a:off x="7483645" y="1900850"/>
              <a:ext cx="5052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charset="0"/>
                  <a:ea typeface="Arial" charset="0"/>
                  <a:cs typeface="Arial" charset="0"/>
                </a:rPr>
                <a:t>(C)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ACD9784-485D-5942-AA50-598F86BC5B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384" y="2235022"/>
              <a:ext cx="3097443" cy="3133355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B9D907E-59A5-474C-AF59-7DBCFDFADD3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36000" y="2205675"/>
              <a:ext cx="2997877" cy="315092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46FA82E-C1D3-7E4A-80F1-4E1DCBD8AF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86133" y="2132722"/>
              <a:ext cx="3050424" cy="3159368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421B92C-896A-48A5-98FA-2C4D090DF919}"/>
              </a:ext>
            </a:extLst>
          </p:cNvPr>
          <p:cNvSpPr txBox="1"/>
          <p:nvPr/>
        </p:nvSpPr>
        <p:spPr>
          <a:xfrm>
            <a:off x="0" y="0"/>
            <a:ext cx="529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5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90467F7-F839-49D0-9E35-2F0B26374839}"/>
              </a:ext>
            </a:extLst>
          </p:cNvPr>
          <p:cNvSpPr/>
          <p:nvPr/>
        </p:nvSpPr>
        <p:spPr>
          <a:xfrm>
            <a:off x="371475" y="4410634"/>
            <a:ext cx="11601450" cy="2270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5. Association of changes in tumor immune microenvironment after </a:t>
            </a:r>
            <a:r>
              <a:rPr lang="en-US" sz="12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cemiplimab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treatment with pathological responses.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CyTOF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analysis of pre-and post-treatment tumor specimens.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(A)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Dot plot showing percentage of a memory CD8-T cell subset (CD8+Eomes+CD45RO+) in pre-and post-treatment tumor specimens of patients with pathologic complete response (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pCR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and pathologic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nonresponders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(NR, pathologic stable or progressive disease). (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B-C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Dot plots showing percentages of (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regulatory T cells (CD3+CD4+FOXP3+) and (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a myeloid cell subset expressing inhibitory marker VISTA (CD68+CD14+VISTA+) in pre-and post-treatment tumor specimens of patients with pathologic response and NR. Matched pre- and post-treatment samples are connected by black lines. 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&lt;0.05 denotes statistically significant changes.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9221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Gross,Neil</dc:creator>
  <cp:lastModifiedBy>Gross,Neil</cp:lastModifiedBy>
  <cp:revision>2</cp:revision>
  <dcterms:created xsi:type="dcterms:W3CDTF">2021-06-07T20:43:43Z</dcterms:created>
  <dcterms:modified xsi:type="dcterms:W3CDTF">2021-06-07T20:46:49Z</dcterms:modified>
</cp:coreProperties>
</file>