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2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06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4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899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851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455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036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417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03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487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052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225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19D62-4BAF-4459-9ABC-950823FB941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D368E-4738-4B3A-9530-2EC2282A5D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8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835A268-3B58-4A95-8D72-F460A6784904}"/>
              </a:ext>
            </a:extLst>
          </p:cNvPr>
          <p:cNvSpPr txBox="1"/>
          <p:nvPr/>
        </p:nvSpPr>
        <p:spPr>
          <a:xfrm>
            <a:off x="483010" y="592122"/>
            <a:ext cx="1903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 Fig. 1</a:t>
            </a:r>
            <a:endParaRPr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9F3A1343-67CF-428F-BBB2-E87FB08E21B6}"/>
              </a:ext>
            </a:extLst>
          </p:cNvPr>
          <p:cNvSpPr/>
          <p:nvPr/>
        </p:nvSpPr>
        <p:spPr>
          <a:xfrm>
            <a:off x="3140288" y="629515"/>
            <a:ext cx="3383181" cy="84967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26FA4F1-A9CF-4291-9DBC-F0B024E64930}"/>
              </a:ext>
            </a:extLst>
          </p:cNvPr>
          <p:cNvSpPr txBox="1"/>
          <p:nvPr/>
        </p:nvSpPr>
        <p:spPr>
          <a:xfrm>
            <a:off x="3445120" y="630819"/>
            <a:ext cx="277351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Suspected </a:t>
            </a:r>
          </a:p>
          <a:p>
            <a:pPr algn="ctr"/>
            <a:r>
              <a:rPr kumimoji="1"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cardiac amyloidosis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矢印: 下 14">
            <a:extLst>
              <a:ext uri="{FF2B5EF4-FFF2-40B4-BE49-F238E27FC236}">
                <a16:creationId xmlns:a16="http://schemas.microsoft.com/office/drawing/2014/main" id="{CC0F7FF0-91DB-4F15-B0EB-8ACFE0FB36EF}"/>
              </a:ext>
            </a:extLst>
          </p:cNvPr>
          <p:cNvSpPr/>
          <p:nvPr/>
        </p:nvSpPr>
        <p:spPr>
          <a:xfrm>
            <a:off x="4603600" y="1497296"/>
            <a:ext cx="444137" cy="1880003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36D4CDE-81C8-4103-8D02-C94B79223109}"/>
              </a:ext>
            </a:extLst>
          </p:cNvPr>
          <p:cNvGrpSpPr/>
          <p:nvPr/>
        </p:nvGrpSpPr>
        <p:grpSpPr>
          <a:xfrm>
            <a:off x="2966266" y="1769376"/>
            <a:ext cx="3718803" cy="1275821"/>
            <a:chOff x="3750602" y="1925115"/>
            <a:chExt cx="3718803" cy="1275821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4EA3D818-0293-42BF-BC6A-8B98A41D9B3E}"/>
                </a:ext>
              </a:extLst>
            </p:cNvPr>
            <p:cNvSpPr/>
            <p:nvPr/>
          </p:nvSpPr>
          <p:spPr>
            <a:xfrm>
              <a:off x="3750602" y="1925115"/>
              <a:ext cx="3718803" cy="127582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15D44C2-7B3F-4741-8B34-A2D959A108FD}"/>
                </a:ext>
              </a:extLst>
            </p:cNvPr>
            <p:cNvSpPr txBox="1"/>
            <p:nvPr/>
          </p:nvSpPr>
          <p:spPr>
            <a:xfrm>
              <a:off x="3832148" y="2008775"/>
              <a:ext cx="2380267" cy="3385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Hs-</a:t>
              </a:r>
              <a:r>
                <a:rPr lang="en-US" altLang="ja-JP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cTnT</a:t>
              </a:r>
              <a:r>
                <a:rPr lang="en-US" altLang="ja-JP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≥ 0.0308 ng/mL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F7EDF37A-1F18-4AFF-872E-6E3194BD3656}"/>
                </a:ext>
              </a:extLst>
            </p:cNvPr>
            <p:cNvSpPr txBox="1"/>
            <p:nvPr/>
          </p:nvSpPr>
          <p:spPr>
            <a:xfrm>
              <a:off x="3832148" y="2400538"/>
              <a:ext cx="3540713" cy="3385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LV posterior wall thickness </a:t>
              </a:r>
              <a:r>
                <a:rPr lang="en-US" altLang="ja-JP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≥ 13.6mm 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889B3E06-8D89-47DF-87B5-950F2B7BFD86}"/>
                </a:ext>
              </a:extLst>
            </p:cNvPr>
            <p:cNvSpPr txBox="1"/>
            <p:nvPr/>
          </p:nvSpPr>
          <p:spPr>
            <a:xfrm>
              <a:off x="3832148" y="2792300"/>
              <a:ext cx="2740943" cy="3385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Wid</a:t>
              </a:r>
              <a:r>
                <a:rPr lang="en-US" altLang="ja-JP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 QRS (QRS ≥ 120 </a:t>
              </a:r>
              <a:r>
                <a:rPr lang="en-US" altLang="ja-JP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msec</a:t>
              </a:r>
              <a:r>
                <a:rPr lang="en-US" altLang="ja-JP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2318AB13-CCF0-4764-B8F2-EE6D398F25EE}"/>
              </a:ext>
            </a:extLst>
          </p:cNvPr>
          <p:cNvSpPr/>
          <p:nvPr/>
        </p:nvSpPr>
        <p:spPr>
          <a:xfrm>
            <a:off x="2064764" y="3388786"/>
            <a:ext cx="5551714" cy="1185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矢印: 右 21">
            <a:extLst>
              <a:ext uri="{FF2B5EF4-FFF2-40B4-BE49-F238E27FC236}">
                <a16:creationId xmlns:a16="http://schemas.microsoft.com/office/drawing/2014/main" id="{7FD38FA9-06E4-426B-B803-5CA8531CC215}"/>
              </a:ext>
            </a:extLst>
          </p:cNvPr>
          <p:cNvSpPr/>
          <p:nvPr/>
        </p:nvSpPr>
        <p:spPr>
          <a:xfrm rot="5400000">
            <a:off x="7041228" y="3752250"/>
            <a:ext cx="1005061" cy="278133"/>
          </a:xfrm>
          <a:prstGeom prst="rightArrow">
            <a:avLst>
              <a:gd name="adj1" fmla="val 50000"/>
              <a:gd name="adj2" fmla="val 6176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9B15D9B-F5F9-4669-A6F2-C2EF92839884}"/>
              </a:ext>
            </a:extLst>
          </p:cNvPr>
          <p:cNvSpPr txBox="1"/>
          <p:nvPr/>
        </p:nvSpPr>
        <p:spPr>
          <a:xfrm>
            <a:off x="6244819" y="4584984"/>
            <a:ext cx="259787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99m</a:t>
            </a:r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Tc-PYP scintigraphy 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矢印: 右 24">
            <a:extLst>
              <a:ext uri="{FF2B5EF4-FFF2-40B4-BE49-F238E27FC236}">
                <a16:creationId xmlns:a16="http://schemas.microsoft.com/office/drawing/2014/main" id="{9EC86E07-E691-48C5-9427-55FD02B56911}"/>
              </a:ext>
            </a:extLst>
          </p:cNvPr>
          <p:cNvSpPr/>
          <p:nvPr/>
        </p:nvSpPr>
        <p:spPr>
          <a:xfrm rot="5400000">
            <a:off x="1609230" y="3772755"/>
            <a:ext cx="1046071" cy="278133"/>
          </a:xfrm>
          <a:prstGeom prst="rightArrow">
            <a:avLst>
              <a:gd name="adj1" fmla="val 50000"/>
              <a:gd name="adj2" fmla="val 6176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矢印: 右 26">
            <a:extLst>
              <a:ext uri="{FF2B5EF4-FFF2-40B4-BE49-F238E27FC236}">
                <a16:creationId xmlns:a16="http://schemas.microsoft.com/office/drawing/2014/main" id="{F8CE46D9-EFDF-40C6-B21F-279273C3C6AD}"/>
              </a:ext>
            </a:extLst>
          </p:cNvPr>
          <p:cNvSpPr/>
          <p:nvPr/>
        </p:nvSpPr>
        <p:spPr>
          <a:xfrm>
            <a:off x="2966266" y="4622558"/>
            <a:ext cx="3098198" cy="27092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C88D459-3C29-451F-841A-D44A81F982B7}"/>
              </a:ext>
            </a:extLst>
          </p:cNvPr>
          <p:cNvSpPr txBox="1"/>
          <p:nvPr/>
        </p:nvSpPr>
        <p:spPr>
          <a:xfrm>
            <a:off x="4344522" y="4573355"/>
            <a:ext cx="63350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矢印: 右 28">
            <a:extLst>
              <a:ext uri="{FF2B5EF4-FFF2-40B4-BE49-F238E27FC236}">
                <a16:creationId xmlns:a16="http://schemas.microsoft.com/office/drawing/2014/main" id="{5B845D93-815F-40E8-87B0-8499F16AF5A0}"/>
              </a:ext>
            </a:extLst>
          </p:cNvPr>
          <p:cNvSpPr/>
          <p:nvPr/>
        </p:nvSpPr>
        <p:spPr>
          <a:xfrm rot="5400000">
            <a:off x="1793506" y="5185851"/>
            <a:ext cx="709608" cy="278133"/>
          </a:xfrm>
          <a:prstGeom prst="rightArrow">
            <a:avLst>
              <a:gd name="adj1" fmla="val 50000"/>
              <a:gd name="adj2" fmla="val 6176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31DF56B-9A1F-4086-8204-5A3785B41785}"/>
              </a:ext>
            </a:extLst>
          </p:cNvPr>
          <p:cNvSpPr txBox="1"/>
          <p:nvPr/>
        </p:nvSpPr>
        <p:spPr>
          <a:xfrm>
            <a:off x="1914913" y="5069748"/>
            <a:ext cx="46679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196AB1F-D906-4586-AFAB-1C4E724099D9}"/>
              </a:ext>
            </a:extLst>
          </p:cNvPr>
          <p:cNvSpPr txBox="1"/>
          <p:nvPr/>
        </p:nvSpPr>
        <p:spPr>
          <a:xfrm>
            <a:off x="1373810" y="5730469"/>
            <a:ext cx="4917643" cy="83099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other diagnoses, and performing 99mTc-PYP scintigraphy based on other factors (e.g. known TTR mutation and carpal tunnel syndrome)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3A33D40-6689-40FA-8E71-B8459C1041EA}"/>
              </a:ext>
            </a:extLst>
          </p:cNvPr>
          <p:cNvSpPr txBox="1"/>
          <p:nvPr/>
        </p:nvSpPr>
        <p:spPr>
          <a:xfrm>
            <a:off x="1309780" y="4573355"/>
            <a:ext cx="161294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RapLSI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≥ 1.04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矢印: 右 34">
            <a:extLst>
              <a:ext uri="{FF2B5EF4-FFF2-40B4-BE49-F238E27FC236}">
                <a16:creationId xmlns:a16="http://schemas.microsoft.com/office/drawing/2014/main" id="{97B42ABA-F84F-40D0-8E38-E4324AFAE0BC}"/>
              </a:ext>
            </a:extLst>
          </p:cNvPr>
          <p:cNvSpPr/>
          <p:nvPr/>
        </p:nvSpPr>
        <p:spPr>
          <a:xfrm rot="5400000">
            <a:off x="7141496" y="5332942"/>
            <a:ext cx="804521" cy="278133"/>
          </a:xfrm>
          <a:prstGeom prst="rightArrow">
            <a:avLst>
              <a:gd name="adj1" fmla="val 50000"/>
              <a:gd name="adj2" fmla="val 6176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69E6E40-6C6F-4BD7-B243-4F2F6AC5546E}"/>
              </a:ext>
            </a:extLst>
          </p:cNvPr>
          <p:cNvSpPr txBox="1"/>
          <p:nvPr/>
        </p:nvSpPr>
        <p:spPr>
          <a:xfrm>
            <a:off x="6533743" y="5961301"/>
            <a:ext cx="202003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Tissue biopsy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69F8FB1-53F4-41AD-B3D6-09A5F620B84E}"/>
              </a:ext>
            </a:extLst>
          </p:cNvPr>
          <p:cNvSpPr txBox="1"/>
          <p:nvPr/>
        </p:nvSpPr>
        <p:spPr>
          <a:xfrm>
            <a:off x="6989759" y="5216166"/>
            <a:ext cx="110799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Positivity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D4D374E-3A82-4F0C-87D8-15701320CB2C}"/>
              </a:ext>
            </a:extLst>
          </p:cNvPr>
          <p:cNvSpPr txBox="1"/>
          <p:nvPr/>
        </p:nvSpPr>
        <p:spPr>
          <a:xfrm>
            <a:off x="6868894" y="3610954"/>
            <a:ext cx="134972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Score 2 or 3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4FBA92B-8EC6-4EA3-81D1-499FDC68A0BC}"/>
              </a:ext>
            </a:extLst>
          </p:cNvPr>
          <p:cNvSpPr txBox="1"/>
          <p:nvPr/>
        </p:nvSpPr>
        <p:spPr>
          <a:xfrm>
            <a:off x="1466115" y="3610954"/>
            <a:ext cx="134972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Score 0 or 1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053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70</Words>
  <Application>Microsoft Office PowerPoint</Application>
  <PresentationFormat>画面に合わせる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弘輝 宇宿</dc:creator>
  <cp:lastModifiedBy>弘輝 宇宿</cp:lastModifiedBy>
  <cp:revision>8</cp:revision>
  <dcterms:created xsi:type="dcterms:W3CDTF">2021-07-03T07:48:56Z</dcterms:created>
  <dcterms:modified xsi:type="dcterms:W3CDTF">2021-07-19T11:12:22Z</dcterms:modified>
</cp:coreProperties>
</file>