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97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627408" y="2158738"/>
            <a:ext cx="76200" cy="386715"/>
          </a:xfrm>
          <a:custGeom>
            <a:avLst/>
            <a:gdLst/>
            <a:ahLst/>
            <a:cxnLst/>
            <a:rect l="l" t="t" r="r" b="b"/>
            <a:pathLst>
              <a:path w="76200" h="386714">
                <a:moveTo>
                  <a:pt x="25400" y="310299"/>
                </a:moveTo>
                <a:lnTo>
                  <a:pt x="0" y="310299"/>
                </a:lnTo>
                <a:lnTo>
                  <a:pt x="38101" y="386499"/>
                </a:lnTo>
                <a:lnTo>
                  <a:pt x="69850" y="322999"/>
                </a:lnTo>
                <a:lnTo>
                  <a:pt x="25400" y="322999"/>
                </a:lnTo>
                <a:lnTo>
                  <a:pt x="25400" y="310299"/>
                </a:lnTo>
                <a:close/>
              </a:path>
              <a:path w="76200" h="386714">
                <a:moveTo>
                  <a:pt x="50800" y="0"/>
                </a:moveTo>
                <a:lnTo>
                  <a:pt x="25400" y="0"/>
                </a:lnTo>
                <a:lnTo>
                  <a:pt x="25400" y="322999"/>
                </a:lnTo>
                <a:lnTo>
                  <a:pt x="50800" y="322999"/>
                </a:lnTo>
                <a:lnTo>
                  <a:pt x="50800" y="0"/>
                </a:lnTo>
                <a:close/>
              </a:path>
              <a:path w="76200" h="386714">
                <a:moveTo>
                  <a:pt x="76200" y="310299"/>
                </a:moveTo>
                <a:lnTo>
                  <a:pt x="50800" y="310299"/>
                </a:lnTo>
                <a:lnTo>
                  <a:pt x="50800" y="322999"/>
                </a:lnTo>
                <a:lnTo>
                  <a:pt x="69850" y="322999"/>
                </a:lnTo>
                <a:lnTo>
                  <a:pt x="76200" y="3102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627408" y="3901009"/>
            <a:ext cx="76200" cy="386715"/>
          </a:xfrm>
          <a:custGeom>
            <a:avLst/>
            <a:gdLst/>
            <a:ahLst/>
            <a:cxnLst/>
            <a:rect l="l" t="t" r="r" b="b"/>
            <a:pathLst>
              <a:path w="76200" h="386714">
                <a:moveTo>
                  <a:pt x="25400" y="310299"/>
                </a:moveTo>
                <a:lnTo>
                  <a:pt x="0" y="310299"/>
                </a:lnTo>
                <a:lnTo>
                  <a:pt x="38101" y="386499"/>
                </a:lnTo>
                <a:lnTo>
                  <a:pt x="69850" y="322999"/>
                </a:lnTo>
                <a:lnTo>
                  <a:pt x="25400" y="322999"/>
                </a:lnTo>
                <a:lnTo>
                  <a:pt x="25400" y="310299"/>
                </a:lnTo>
                <a:close/>
              </a:path>
              <a:path w="76200" h="386714">
                <a:moveTo>
                  <a:pt x="50800" y="0"/>
                </a:moveTo>
                <a:lnTo>
                  <a:pt x="25400" y="0"/>
                </a:lnTo>
                <a:lnTo>
                  <a:pt x="25400" y="322999"/>
                </a:lnTo>
                <a:lnTo>
                  <a:pt x="50800" y="322999"/>
                </a:lnTo>
                <a:lnTo>
                  <a:pt x="50800" y="0"/>
                </a:lnTo>
                <a:close/>
              </a:path>
              <a:path w="76200" h="386714">
                <a:moveTo>
                  <a:pt x="76200" y="310299"/>
                </a:moveTo>
                <a:lnTo>
                  <a:pt x="50800" y="310299"/>
                </a:lnTo>
                <a:lnTo>
                  <a:pt x="50800" y="322999"/>
                </a:lnTo>
                <a:lnTo>
                  <a:pt x="69850" y="322999"/>
                </a:lnTo>
                <a:lnTo>
                  <a:pt x="76200" y="3102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92889" y="1432876"/>
            <a:ext cx="2545715" cy="571951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algn="ctr">
              <a:lnSpc>
                <a:spcPts val="2125"/>
              </a:lnSpc>
              <a:spcBef>
                <a:spcPts val="260"/>
              </a:spcBef>
            </a:pPr>
            <a:r>
              <a:rPr lang="en-US" sz="1800" spc="-5" dirty="0">
                <a:latin typeface="Arial"/>
                <a:cs typeface="Arial"/>
              </a:rPr>
              <a:t> Years </a:t>
            </a:r>
            <a:r>
              <a:rPr sz="1800" spc="-5" dirty="0">
                <a:latin typeface="Arial"/>
                <a:cs typeface="Arial"/>
              </a:rPr>
              <a:t>1973-2019</a:t>
            </a:r>
            <a:r>
              <a:rPr lang="en-US" sz="1800" spc="-5" dirty="0">
                <a:latin typeface="Arial"/>
                <a:cs typeface="Arial"/>
              </a:rPr>
              <a:t>:</a:t>
            </a:r>
            <a:endParaRPr sz="1800" dirty="0">
              <a:latin typeface="Arial"/>
              <a:cs typeface="Arial"/>
            </a:endParaRPr>
          </a:p>
          <a:p>
            <a:pPr algn="ctr">
              <a:lnSpc>
                <a:spcPts val="2125"/>
              </a:lnSpc>
            </a:pPr>
            <a:r>
              <a:rPr sz="1800" spc="-5" dirty="0">
                <a:latin typeface="Arial"/>
                <a:cs typeface="Arial"/>
              </a:rPr>
              <a:t>467 </a:t>
            </a:r>
            <a:r>
              <a:rPr lang="en-US" sz="1800" spc="-5" dirty="0">
                <a:latin typeface="Arial"/>
                <a:cs typeface="Arial"/>
              </a:rPr>
              <a:t>total </a:t>
            </a:r>
            <a:r>
              <a:rPr sz="1800" dirty="0">
                <a:latin typeface="Arial"/>
                <a:cs typeface="Arial"/>
              </a:rPr>
              <a:t>HCC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patients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77544" y="2757194"/>
            <a:ext cx="4576404" cy="86690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algn="ctr">
              <a:lnSpc>
                <a:spcPts val="2125"/>
              </a:lnSpc>
              <a:spcBef>
                <a:spcPts val="260"/>
              </a:spcBef>
            </a:pPr>
            <a:r>
              <a:rPr lang="en-US" sz="1800" spc="-5" dirty="0">
                <a:latin typeface="Arial"/>
                <a:cs typeface="Arial"/>
              </a:rPr>
              <a:t>Years </a:t>
            </a:r>
            <a:r>
              <a:rPr sz="1800" spc="-5" dirty="0">
                <a:latin typeface="Arial"/>
                <a:cs typeface="Arial"/>
              </a:rPr>
              <a:t>1973-2019</a:t>
            </a:r>
            <a:r>
              <a:rPr lang="en-US" sz="1800" spc="-5" dirty="0">
                <a:latin typeface="Arial"/>
                <a:cs typeface="Arial"/>
              </a:rPr>
              <a:t>: </a:t>
            </a:r>
            <a:endParaRPr sz="1800" dirty="0">
              <a:latin typeface="Arial"/>
              <a:cs typeface="Arial"/>
            </a:endParaRPr>
          </a:p>
          <a:p>
            <a:pPr algn="ctr">
              <a:lnSpc>
                <a:spcPts val="2125"/>
              </a:lnSpc>
            </a:pPr>
            <a:r>
              <a:rPr sz="1800" spc="-5" dirty="0">
                <a:latin typeface="Arial"/>
                <a:cs typeface="Arial"/>
              </a:rPr>
              <a:t>191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consecutive</a:t>
            </a:r>
            <a:r>
              <a:rPr lang="en-US" sz="1800" spc="-5" dirty="0">
                <a:latin typeface="Arial"/>
                <a:cs typeface="Arial"/>
              </a:rPr>
              <a:t> patients with</a:t>
            </a:r>
            <a:endParaRPr sz="1800" dirty="0">
              <a:latin typeface="Arial"/>
              <a:cs typeface="Arial"/>
            </a:endParaRPr>
          </a:p>
          <a:p>
            <a:pPr marL="326390" marR="318135" algn="ctr">
              <a:lnSpc>
                <a:spcPts val="2110"/>
              </a:lnSpc>
              <a:spcBef>
                <a:spcPts val="160"/>
              </a:spcBef>
            </a:pPr>
            <a:r>
              <a:rPr sz="1800" dirty="0">
                <a:latin typeface="Arial"/>
                <a:cs typeface="Arial"/>
              </a:rPr>
              <a:t>c</a:t>
            </a:r>
            <a:r>
              <a:rPr sz="1800" spc="-5" dirty="0">
                <a:latin typeface="Arial"/>
                <a:cs typeface="Arial"/>
              </a:rPr>
              <a:t>ont</a:t>
            </a:r>
            <a:r>
              <a:rPr sz="1800" dirty="0">
                <a:latin typeface="Arial"/>
                <a:cs typeface="Arial"/>
              </a:rPr>
              <a:t>r</a:t>
            </a:r>
            <a:r>
              <a:rPr sz="1800" spc="-5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s</a:t>
            </a:r>
            <a:r>
              <a:rPr sz="1800" spc="-5" dirty="0">
                <a:latin typeface="Arial"/>
                <a:cs typeface="Arial"/>
              </a:rPr>
              <a:t>t</a:t>
            </a:r>
            <a:r>
              <a:rPr sz="1800" dirty="0">
                <a:latin typeface="Arial"/>
                <a:cs typeface="Arial"/>
              </a:rPr>
              <a:t>-</a:t>
            </a:r>
            <a:r>
              <a:rPr sz="1800" spc="-5" dirty="0">
                <a:latin typeface="Arial"/>
                <a:cs typeface="Arial"/>
              </a:rPr>
              <a:t>enhan</a:t>
            </a:r>
            <a:r>
              <a:rPr sz="1800" dirty="0">
                <a:latin typeface="Arial"/>
                <a:cs typeface="Arial"/>
              </a:rPr>
              <a:t>c</a:t>
            </a:r>
            <a:r>
              <a:rPr sz="1800" spc="-5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d  CT </a:t>
            </a:r>
            <a:r>
              <a:rPr sz="1800" spc="-5" dirty="0">
                <a:latin typeface="Arial"/>
                <a:cs typeface="Arial"/>
              </a:rPr>
              <a:t>or</a:t>
            </a:r>
            <a:r>
              <a:rPr sz="1800" spc="-6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MRIs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709290" y="4553087"/>
            <a:ext cx="3912911" cy="867545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33655" rIns="0" bIns="0" rtlCol="0">
            <a:spAutoFit/>
          </a:bodyPr>
          <a:lstStyle/>
          <a:p>
            <a:pPr algn="ctr">
              <a:lnSpc>
                <a:spcPts val="2125"/>
              </a:lnSpc>
              <a:spcBef>
                <a:spcPts val="265"/>
              </a:spcBef>
            </a:pPr>
            <a:r>
              <a:rPr lang="en-US" sz="1800" spc="-5" dirty="0">
                <a:latin typeface="Arial"/>
                <a:cs typeface="Arial"/>
              </a:rPr>
              <a:t>Years </a:t>
            </a:r>
            <a:r>
              <a:rPr sz="1800" spc="-5" dirty="0">
                <a:latin typeface="Arial"/>
                <a:cs typeface="Arial"/>
              </a:rPr>
              <a:t>2000-2019</a:t>
            </a:r>
            <a:r>
              <a:rPr lang="en-US" sz="1800" spc="-5" dirty="0">
                <a:latin typeface="Arial"/>
                <a:cs typeface="Arial"/>
              </a:rPr>
              <a:t>: </a:t>
            </a:r>
            <a:endParaRPr sz="1800" dirty="0">
              <a:latin typeface="Arial"/>
              <a:cs typeface="Arial"/>
            </a:endParaRPr>
          </a:p>
          <a:p>
            <a:pPr algn="ctr">
              <a:lnSpc>
                <a:spcPts val="2125"/>
              </a:lnSpc>
            </a:pPr>
            <a:r>
              <a:rPr sz="1800" spc="-5" dirty="0">
                <a:latin typeface="Arial"/>
                <a:cs typeface="Arial"/>
              </a:rPr>
              <a:t>145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consecutive</a:t>
            </a:r>
            <a:r>
              <a:rPr lang="en-US" sz="1800" spc="-5" dirty="0">
                <a:latin typeface="Arial"/>
                <a:cs typeface="Arial"/>
              </a:rPr>
              <a:t> patients with</a:t>
            </a:r>
            <a:endParaRPr sz="1800" dirty="0">
              <a:latin typeface="Arial"/>
              <a:cs typeface="Arial"/>
            </a:endParaRPr>
          </a:p>
          <a:p>
            <a:pPr marL="326390" marR="318135" algn="ctr">
              <a:lnSpc>
                <a:spcPts val="2090"/>
              </a:lnSpc>
              <a:spcBef>
                <a:spcPts val="175"/>
              </a:spcBef>
            </a:pPr>
            <a:r>
              <a:rPr sz="1800" dirty="0">
                <a:latin typeface="Arial"/>
                <a:cs typeface="Arial"/>
              </a:rPr>
              <a:t>c</a:t>
            </a:r>
            <a:r>
              <a:rPr sz="1800" spc="-5" dirty="0">
                <a:latin typeface="Arial"/>
                <a:cs typeface="Arial"/>
              </a:rPr>
              <a:t>ont</a:t>
            </a:r>
            <a:r>
              <a:rPr sz="1800" dirty="0">
                <a:latin typeface="Arial"/>
                <a:cs typeface="Arial"/>
              </a:rPr>
              <a:t>r</a:t>
            </a:r>
            <a:r>
              <a:rPr sz="1800" spc="-5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s</a:t>
            </a:r>
            <a:r>
              <a:rPr sz="1800" spc="-5" dirty="0">
                <a:latin typeface="Arial"/>
                <a:cs typeface="Arial"/>
              </a:rPr>
              <a:t>t</a:t>
            </a:r>
            <a:r>
              <a:rPr sz="1800" dirty="0">
                <a:latin typeface="Arial"/>
                <a:cs typeface="Arial"/>
              </a:rPr>
              <a:t>-</a:t>
            </a:r>
            <a:r>
              <a:rPr sz="1800" spc="-5" dirty="0">
                <a:latin typeface="Arial"/>
                <a:cs typeface="Arial"/>
              </a:rPr>
              <a:t>enhan</a:t>
            </a:r>
            <a:r>
              <a:rPr sz="1800" dirty="0">
                <a:latin typeface="Arial"/>
                <a:cs typeface="Arial"/>
              </a:rPr>
              <a:t>c</a:t>
            </a:r>
            <a:r>
              <a:rPr sz="1800" spc="-5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d  CT </a:t>
            </a:r>
            <a:r>
              <a:rPr sz="1800" spc="-5" dirty="0">
                <a:latin typeface="Arial"/>
                <a:cs typeface="Arial"/>
              </a:rPr>
              <a:t>or</a:t>
            </a:r>
            <a:r>
              <a:rPr sz="1800" spc="-6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MRIs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D7DA00-475D-455E-A0A2-CDAFC3637879}"/>
              </a:ext>
            </a:extLst>
          </p:cNvPr>
          <p:cNvSpPr txBox="1"/>
          <p:nvPr/>
        </p:nvSpPr>
        <p:spPr>
          <a:xfrm>
            <a:off x="533400" y="3048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1- flow chart of study patient inclusion with associated years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42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 1</dc:title>
  <dc:creator>Benhammou, Jihane N.</dc:creator>
  <cp:lastModifiedBy>Benhammou, Jihane N.</cp:lastModifiedBy>
  <cp:revision>3</cp:revision>
  <dcterms:created xsi:type="dcterms:W3CDTF">2021-02-08T17:31:31Z</dcterms:created>
  <dcterms:modified xsi:type="dcterms:W3CDTF">2021-08-25T22:11:38Z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2021-02-05T00:00:00Z</vt:filetime>
  </property>
  <property fmtid="{D5CDD505-2E9C-101B-9397-08002B2CF9AE}" pid="3" name="Creator">
    <vt:lpwstr>PowerPoint</vt:lpwstr>
  </property>
  <property fmtid="{D5CDD505-2E9C-101B-9397-08002B2CF9AE}" pid="4" name="LastSaved">
    <vt:filetime>2021-02-08T00:00:00Z</vt:filetime>
  </property>
</Properties>
</file>