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854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8DCED-2CAA-4032-994A-C1A29FB1EBE7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A3D64-6744-4D55-9831-664DAD9DD59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334"/>
            <a:ext cx="2512354" cy="201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6776" y="-18624"/>
            <a:ext cx="2333609" cy="217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110" y="137506"/>
            <a:ext cx="2512354" cy="202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65128" y="-27384"/>
            <a:ext cx="2321693" cy="217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990" y="2042916"/>
            <a:ext cx="2548103" cy="217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8130" y="2018551"/>
            <a:ext cx="2303818" cy="217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25810" y="2122632"/>
            <a:ext cx="2506396" cy="201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14118" y="2090617"/>
            <a:ext cx="2285944" cy="201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565" y="4074339"/>
            <a:ext cx="2518312" cy="20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48357" y="4082405"/>
            <a:ext cx="2321693" cy="20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80470" y="4088359"/>
            <a:ext cx="2543138" cy="20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02843" y="4077072"/>
            <a:ext cx="2400142" cy="20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131197" y="6082174"/>
            <a:ext cx="9705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ZA" sz="1200" b="1" dirty="0" smtClean="0"/>
              <a:t>Supplementary Figure 1. </a:t>
            </a:r>
            <a:r>
              <a:rPr lang="en-ZA" sz="1200" dirty="0"/>
              <a:t>CCR5 expression (density and percentage CCR5-expressing cells) </a:t>
            </a:r>
            <a:r>
              <a:rPr lang="en-ZA" sz="1200" dirty="0" smtClean="0"/>
              <a:t>on various cell subsets (as shown on y </a:t>
            </a:r>
            <a:r>
              <a:rPr lang="en-ZA" sz="1200" smtClean="0"/>
              <a:t>axes</a:t>
            </a:r>
            <a:r>
              <a:rPr lang="en-ZA" sz="1200" smtClean="0"/>
              <a:t>) </a:t>
            </a:r>
            <a:r>
              <a:rPr lang="en-ZA" sz="1200" dirty="0" smtClean="0"/>
              <a:t>in healthy controls (HCs) and </a:t>
            </a:r>
            <a:r>
              <a:rPr lang="en-ZA" sz="1200" smtClean="0"/>
              <a:t>HIV-1 </a:t>
            </a:r>
            <a:r>
              <a:rPr lang="en-ZA" sz="1200" smtClean="0"/>
              <a:t>controllers, </a:t>
            </a:r>
            <a:r>
              <a:rPr lang="en-ZA" sz="1200" dirty="0" smtClean="0"/>
              <a:t>stratified according to CD4+ T cell count (&lt; and &gt;500 CD4+ T cells/</a:t>
            </a:r>
            <a:r>
              <a:rPr lang="el-GR" sz="1200" dirty="0" smtClean="0">
                <a:latin typeface="Calibri"/>
              </a:rPr>
              <a:t>μ</a:t>
            </a:r>
            <a:r>
              <a:rPr lang="en-ZA" sz="1200" dirty="0" smtClean="0">
                <a:latin typeface="Calibri"/>
              </a:rPr>
              <a:t>l blood). </a:t>
            </a:r>
            <a:r>
              <a:rPr lang="en-GB" sz="1200" dirty="0" smtClean="0"/>
              <a:t>Mann-Whitney U tests were conducted to test for significance. The medians and </a:t>
            </a:r>
            <a:r>
              <a:rPr lang="en-GB" sz="1200" dirty="0" err="1" smtClean="0"/>
              <a:t>interquartile</a:t>
            </a:r>
            <a:r>
              <a:rPr lang="en-GB" sz="1200" dirty="0" smtClean="0"/>
              <a:t> ranges are shown by horizontal bars. </a:t>
            </a:r>
            <a:r>
              <a:rPr lang="en-ZA" sz="1200" i="1" dirty="0" smtClean="0"/>
              <a:t>P</a:t>
            </a:r>
            <a:r>
              <a:rPr lang="en-ZA" sz="1200" dirty="0" smtClean="0"/>
              <a:t> values and the number of individuals in each group are indicated</a:t>
            </a:r>
            <a:endParaRPr lang="en-ZA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87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 Paximadis</dc:creator>
  <cp:lastModifiedBy>Maria Paximadis</cp:lastModifiedBy>
  <cp:revision>3</cp:revision>
  <dcterms:created xsi:type="dcterms:W3CDTF">2021-11-04T13:40:12Z</dcterms:created>
  <dcterms:modified xsi:type="dcterms:W3CDTF">2021-11-22T17:36:13Z</dcterms:modified>
</cp:coreProperties>
</file>