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828" y="49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4D4F-21BE-4AE4-B63B-4707EF55916B}" type="datetimeFigureOut">
              <a:rPr lang="en-ZA" smtClean="0"/>
              <a:pPr/>
              <a:t>2021/11/19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2DB9B-DF2E-4163-861D-2D3ED621F8CB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4D4F-21BE-4AE4-B63B-4707EF55916B}" type="datetimeFigureOut">
              <a:rPr lang="en-ZA" smtClean="0"/>
              <a:pPr/>
              <a:t>2021/11/19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2DB9B-DF2E-4163-861D-2D3ED621F8CB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4D4F-21BE-4AE4-B63B-4707EF55916B}" type="datetimeFigureOut">
              <a:rPr lang="en-ZA" smtClean="0"/>
              <a:pPr/>
              <a:t>2021/11/19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2DB9B-DF2E-4163-861D-2D3ED621F8CB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4D4F-21BE-4AE4-B63B-4707EF55916B}" type="datetimeFigureOut">
              <a:rPr lang="en-ZA" smtClean="0"/>
              <a:pPr/>
              <a:t>2021/11/19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2DB9B-DF2E-4163-861D-2D3ED621F8CB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4D4F-21BE-4AE4-B63B-4707EF55916B}" type="datetimeFigureOut">
              <a:rPr lang="en-ZA" smtClean="0"/>
              <a:pPr/>
              <a:t>2021/11/19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2DB9B-DF2E-4163-861D-2D3ED621F8CB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4D4F-21BE-4AE4-B63B-4707EF55916B}" type="datetimeFigureOut">
              <a:rPr lang="en-ZA" smtClean="0"/>
              <a:pPr/>
              <a:t>2021/11/19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2DB9B-DF2E-4163-861D-2D3ED621F8CB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4D4F-21BE-4AE4-B63B-4707EF55916B}" type="datetimeFigureOut">
              <a:rPr lang="en-ZA" smtClean="0"/>
              <a:pPr/>
              <a:t>2021/11/19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2DB9B-DF2E-4163-861D-2D3ED621F8CB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4D4F-21BE-4AE4-B63B-4707EF55916B}" type="datetimeFigureOut">
              <a:rPr lang="en-ZA" smtClean="0"/>
              <a:pPr/>
              <a:t>2021/11/19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2DB9B-DF2E-4163-861D-2D3ED621F8CB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4D4F-21BE-4AE4-B63B-4707EF55916B}" type="datetimeFigureOut">
              <a:rPr lang="en-ZA" smtClean="0"/>
              <a:pPr/>
              <a:t>2021/11/19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2DB9B-DF2E-4163-861D-2D3ED621F8CB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4D4F-21BE-4AE4-B63B-4707EF55916B}" type="datetimeFigureOut">
              <a:rPr lang="en-ZA" smtClean="0"/>
              <a:pPr/>
              <a:t>2021/11/19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2DB9B-DF2E-4163-861D-2D3ED621F8CB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4D4F-21BE-4AE4-B63B-4707EF55916B}" type="datetimeFigureOut">
              <a:rPr lang="en-ZA" smtClean="0"/>
              <a:pPr/>
              <a:t>2021/11/19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2DB9B-DF2E-4163-861D-2D3ED621F8CB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F4D4F-21BE-4AE4-B63B-4707EF55916B}" type="datetimeFigureOut">
              <a:rPr lang="en-ZA" smtClean="0"/>
              <a:pPr/>
              <a:t>2021/11/19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2DB9B-DF2E-4163-861D-2D3ED621F8CB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920552" y="5628481"/>
            <a:ext cx="8352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ZA" sz="1400" b="1" dirty="0" smtClean="0"/>
              <a:t>Supplementary Figure 2</a:t>
            </a:r>
            <a:r>
              <a:rPr lang="en-ZA" dirty="0" smtClean="0"/>
              <a:t>. </a:t>
            </a:r>
            <a:r>
              <a:rPr lang="en-ZA" sz="1400" dirty="0" smtClean="0"/>
              <a:t>Comparisons of smaller age-matched group of healthy controls (HCs) to controllers (</a:t>
            </a:r>
            <a:r>
              <a:rPr lang="en-ZA" sz="1400" b="1" dirty="0" smtClean="0"/>
              <a:t>A</a:t>
            </a:r>
            <a:r>
              <a:rPr lang="en-ZA" sz="1400" dirty="0" smtClean="0"/>
              <a:t>) for CCR5 density on CD4+ T cells (</a:t>
            </a:r>
            <a:r>
              <a:rPr lang="en-ZA" sz="1400" b="1" dirty="0" smtClean="0"/>
              <a:t>B</a:t>
            </a:r>
            <a:r>
              <a:rPr lang="en-ZA" sz="1400" dirty="0" smtClean="0"/>
              <a:t>), CD8+ T cells (</a:t>
            </a:r>
            <a:r>
              <a:rPr lang="en-ZA" sz="1400" b="1" dirty="0" smtClean="0"/>
              <a:t>C</a:t>
            </a:r>
            <a:r>
              <a:rPr lang="en-ZA" sz="1400" dirty="0" smtClean="0"/>
              <a:t>) and </a:t>
            </a:r>
            <a:r>
              <a:rPr lang="en-ZA" sz="1400" dirty="0" err="1" smtClean="0"/>
              <a:t>monocytes</a:t>
            </a:r>
            <a:r>
              <a:rPr lang="en-ZA" sz="1400" dirty="0" smtClean="0"/>
              <a:t> (</a:t>
            </a:r>
            <a:r>
              <a:rPr lang="en-ZA" sz="1400" b="1" dirty="0" smtClean="0"/>
              <a:t>D</a:t>
            </a:r>
            <a:r>
              <a:rPr lang="en-ZA" sz="1400" dirty="0" smtClean="0"/>
              <a:t>). </a:t>
            </a:r>
            <a:r>
              <a:rPr lang="en-GB" sz="1400" dirty="0" smtClean="0"/>
              <a:t>Mann-Whitney U tests were conducted to test for significance. The medians and </a:t>
            </a:r>
            <a:r>
              <a:rPr lang="en-GB" sz="1400" dirty="0" err="1" smtClean="0"/>
              <a:t>interquartile</a:t>
            </a:r>
            <a:r>
              <a:rPr lang="en-GB" sz="1400" dirty="0" smtClean="0"/>
              <a:t> ranges are shown by horizontal bars. </a:t>
            </a:r>
            <a:r>
              <a:rPr lang="en-ZA" sz="1400" i="1" dirty="0" smtClean="0"/>
              <a:t>P</a:t>
            </a:r>
            <a:r>
              <a:rPr lang="en-ZA" sz="1400" dirty="0" smtClean="0"/>
              <a:t> values and the number of individuals in each group are indicated  </a:t>
            </a:r>
            <a:r>
              <a:rPr lang="en-ZA" dirty="0" smtClean="0"/>
              <a:t>   </a:t>
            </a:r>
            <a:endParaRPr lang="en-ZA" dirty="0"/>
          </a:p>
        </p:txBody>
      </p:sp>
      <p:grpSp>
        <p:nvGrpSpPr>
          <p:cNvPr id="17" name="Group 16"/>
          <p:cNvGrpSpPr/>
          <p:nvPr/>
        </p:nvGrpSpPr>
        <p:grpSpPr>
          <a:xfrm>
            <a:off x="891977" y="332936"/>
            <a:ext cx="7827178" cy="5197542"/>
            <a:chOff x="891977" y="332936"/>
            <a:chExt cx="7827178" cy="5197542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62380" y="332936"/>
              <a:ext cx="3416300" cy="2578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62780" y="332936"/>
              <a:ext cx="3808412" cy="2551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37730" y="2958146"/>
              <a:ext cx="3781425" cy="2551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TextBox 11"/>
            <p:cNvSpPr txBox="1"/>
            <p:nvPr/>
          </p:nvSpPr>
          <p:spPr>
            <a:xfrm>
              <a:off x="920552" y="476672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dirty="0" smtClean="0"/>
                <a:t>A</a:t>
              </a:r>
              <a:endParaRPr lang="en-ZA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629384" y="416712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dirty="0"/>
                <a:t>B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92560" y="2987660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dirty="0"/>
                <a:t>C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64968" y="2996952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dirty="0"/>
                <a:t>D</a:t>
              </a:r>
            </a:p>
          </p:txBody>
        </p:sp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91977" y="2942853"/>
              <a:ext cx="3798887" cy="2587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80</Words>
  <Application>Microsoft Office PowerPoint</Application>
  <PresentationFormat>A4 Paper (210x297 mm)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Maria Paximadis</dc:creator>
  <cp:lastModifiedBy>Maria Paximadis</cp:lastModifiedBy>
  <cp:revision>1</cp:revision>
  <dcterms:created xsi:type="dcterms:W3CDTF">2021-11-10T12:25:30Z</dcterms:created>
  <dcterms:modified xsi:type="dcterms:W3CDTF">2021-11-19T11:56:37Z</dcterms:modified>
</cp:coreProperties>
</file>