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788" y="313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D6EBA-C335-49B3-8CB4-53E49F91650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6C68-C321-4728-ACD7-67E25BD3BD59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80256" y="229047"/>
            <a:ext cx="6447989" cy="8586651"/>
            <a:chOff x="170731" y="219522"/>
            <a:chExt cx="6447989" cy="858665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3498" y="344488"/>
              <a:ext cx="3043852" cy="2640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30704" y="219522"/>
              <a:ext cx="3152931" cy="2773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0731" y="3048794"/>
              <a:ext cx="3059435" cy="2774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87874" y="3037359"/>
              <a:ext cx="3230846" cy="2773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1681" y="6033121"/>
              <a:ext cx="2997103" cy="2773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18917" y="5989687"/>
              <a:ext cx="3051643" cy="2774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TextBox 12"/>
          <p:cNvSpPr txBox="1"/>
          <p:nvPr/>
        </p:nvSpPr>
        <p:spPr>
          <a:xfrm>
            <a:off x="187449" y="8697416"/>
            <a:ext cx="65253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ZA" sz="1000" b="1" dirty="0" smtClean="0"/>
              <a:t>Supplementary Figure 3. </a:t>
            </a:r>
            <a:r>
              <a:rPr lang="en-ZA" sz="1000" dirty="0" smtClean="0"/>
              <a:t>Comparison of CCR5 </a:t>
            </a:r>
            <a:r>
              <a:rPr lang="en-ZA" sz="1000" dirty="0" err="1"/>
              <a:t>ligand</a:t>
            </a:r>
            <a:r>
              <a:rPr lang="en-ZA" sz="1000" dirty="0"/>
              <a:t> </a:t>
            </a:r>
            <a:r>
              <a:rPr lang="en-ZA" sz="1000" dirty="0" smtClean="0"/>
              <a:t>production (labelled on Y axes) </a:t>
            </a:r>
            <a:r>
              <a:rPr lang="en-ZA" sz="1000" dirty="0"/>
              <a:t>by peripheral blood mononuclear cells (PBMCs) isolated from healthy controls (HCs) and </a:t>
            </a:r>
            <a:r>
              <a:rPr lang="en-ZA" sz="1000"/>
              <a:t>HIV-1 </a:t>
            </a:r>
            <a:r>
              <a:rPr lang="en-ZA" sz="1000" smtClean="0"/>
              <a:t>controllers, </a:t>
            </a:r>
            <a:r>
              <a:rPr lang="en-ZA" sz="1000" dirty="0" smtClean="0"/>
              <a:t>stratified according to CD4+ T cell count (&lt; and &gt;500 CD4+ T cells/</a:t>
            </a:r>
            <a:r>
              <a:rPr lang="el-GR" sz="1000" dirty="0"/>
              <a:t>μ</a:t>
            </a:r>
            <a:r>
              <a:rPr lang="en-ZA" sz="1000" dirty="0"/>
              <a:t>l blood). Overall cytokine production is shown for </a:t>
            </a:r>
            <a:r>
              <a:rPr lang="en-ZA" sz="1000" dirty="0" err="1"/>
              <a:t>unstimulated</a:t>
            </a:r>
            <a:r>
              <a:rPr lang="en-ZA" sz="1000" dirty="0"/>
              <a:t> (</a:t>
            </a:r>
            <a:r>
              <a:rPr lang="en-ZA" sz="1000" dirty="0" smtClean="0"/>
              <a:t>spontaneous, panel </a:t>
            </a:r>
            <a:r>
              <a:rPr lang="en-ZA" sz="1000" dirty="0"/>
              <a:t>A</a:t>
            </a:r>
            <a:r>
              <a:rPr lang="en-ZA" sz="1000" dirty="0" smtClean="0"/>
              <a:t>) and </a:t>
            </a:r>
            <a:r>
              <a:rPr lang="en-ZA" sz="1000" dirty="0"/>
              <a:t>PHA-stimulated (</a:t>
            </a:r>
            <a:r>
              <a:rPr lang="en-ZA" sz="1000" dirty="0" smtClean="0"/>
              <a:t>S; </a:t>
            </a:r>
            <a:r>
              <a:rPr lang="en-ZA" sz="1000" dirty="0" smtClean="0"/>
              <a:t>panel B). </a:t>
            </a:r>
            <a:r>
              <a:rPr lang="en-GB" sz="1000" dirty="0" smtClean="0"/>
              <a:t>Mann-Whitney U tests were conducted to test for significance. The medians and </a:t>
            </a:r>
            <a:r>
              <a:rPr lang="en-GB" sz="1000" dirty="0" err="1" smtClean="0"/>
              <a:t>interquartile</a:t>
            </a:r>
            <a:r>
              <a:rPr lang="en-GB" sz="1000" dirty="0" smtClean="0"/>
              <a:t> ranges are shown by horizontal bars. </a:t>
            </a:r>
            <a:r>
              <a:rPr lang="en-ZA" sz="1000" i="1" dirty="0" smtClean="0"/>
              <a:t>P</a:t>
            </a:r>
            <a:r>
              <a:rPr lang="en-ZA" sz="1000" dirty="0" smtClean="0"/>
              <a:t> values and the number of individuals in each group are indicated. </a:t>
            </a:r>
            <a:r>
              <a:rPr lang="en-ZA" sz="1000" dirty="0"/>
              <a:t>A Controller (TG4), considered an outlier, was omitted from the PHA-stimulated comparisons (hence, n=8</a:t>
            </a:r>
            <a:r>
              <a:rPr lang="en-ZA" sz="1000" dirty="0" smtClean="0"/>
              <a:t>) and due to insufficient </a:t>
            </a:r>
            <a:r>
              <a:rPr lang="en-ZA" sz="1000" dirty="0"/>
              <a:t>sample, a single control individual was omitted from the </a:t>
            </a:r>
            <a:r>
              <a:rPr lang="en-ZA" sz="1000" dirty="0" err="1"/>
              <a:t>unstimulated</a:t>
            </a:r>
            <a:r>
              <a:rPr lang="en-ZA" sz="1000" dirty="0"/>
              <a:t> production </a:t>
            </a:r>
            <a:r>
              <a:rPr lang="en-ZA" sz="1000" dirty="0" smtClean="0"/>
              <a:t>assays. </a:t>
            </a:r>
            <a:endParaRPr lang="en-ZA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892449" y="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err="1" smtClean="0"/>
              <a:t>A</a:t>
            </a:r>
            <a:endParaRPr lang="en-ZA" dirty="0"/>
          </a:p>
        </p:txBody>
      </p:sp>
      <p:sp>
        <p:nvSpPr>
          <p:cNvPr id="15" name="TextBox 14"/>
          <p:cNvSpPr txBox="1"/>
          <p:nvPr/>
        </p:nvSpPr>
        <p:spPr>
          <a:xfrm>
            <a:off x="5047084" y="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149</Words>
  <Application>Microsoft Office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 Paximadis</dc:creator>
  <cp:lastModifiedBy>Maria Paximadis</cp:lastModifiedBy>
  <cp:revision>4</cp:revision>
  <dcterms:created xsi:type="dcterms:W3CDTF">2021-11-05T08:37:12Z</dcterms:created>
  <dcterms:modified xsi:type="dcterms:W3CDTF">2021-11-22T17:37:31Z</dcterms:modified>
</cp:coreProperties>
</file>