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1956E-4178-4013-9278-6218F55D799F}" type="datetimeFigureOut">
              <a:rPr lang="en-ZA" smtClean="0"/>
              <a:pPr/>
              <a:t>2021/11/22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0931D-1DFA-4329-A279-66E0621162F7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A</a:t>
            </a:r>
            <a:endParaRPr lang="en-ZA" dirty="0"/>
          </a:p>
        </p:txBody>
      </p:sp>
      <p:sp>
        <p:nvSpPr>
          <p:cNvPr id="5" name="TextBox 4"/>
          <p:cNvSpPr txBox="1"/>
          <p:nvPr/>
        </p:nvSpPr>
        <p:spPr>
          <a:xfrm>
            <a:off x="4563454" y="41671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 smtClean="0"/>
              <a:t>B</a:t>
            </a:r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077072"/>
            <a:ext cx="78488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ZA" sz="1400" b="1" dirty="0" smtClean="0"/>
              <a:t>Supplementary Figure 4. </a:t>
            </a:r>
            <a:r>
              <a:rPr lang="en-ZA" sz="1400" dirty="0" smtClean="0"/>
              <a:t>Spontaneous (</a:t>
            </a:r>
            <a:r>
              <a:rPr lang="en-ZA" sz="1400" dirty="0" err="1" smtClean="0"/>
              <a:t>unstimulated</a:t>
            </a:r>
            <a:r>
              <a:rPr lang="en-ZA" sz="1400" dirty="0" smtClean="0"/>
              <a:t>) production of TNF (</a:t>
            </a:r>
            <a:r>
              <a:rPr lang="en-ZA" sz="1400" b="1" dirty="0" smtClean="0"/>
              <a:t>A</a:t>
            </a:r>
            <a:r>
              <a:rPr lang="en-ZA" sz="1400" dirty="0" smtClean="0"/>
              <a:t>) and IL-8 (</a:t>
            </a:r>
            <a:r>
              <a:rPr lang="en-ZA" sz="1400" b="1" dirty="0" smtClean="0"/>
              <a:t>B</a:t>
            </a:r>
            <a:r>
              <a:rPr lang="en-ZA" sz="1400" dirty="0" smtClean="0"/>
              <a:t>) by </a:t>
            </a:r>
            <a:r>
              <a:rPr lang="en-ZA" sz="1400" dirty="0" smtClean="0"/>
              <a:t>PBMCs </a:t>
            </a:r>
            <a:r>
              <a:rPr lang="en-ZA" sz="1400" dirty="0" smtClean="0"/>
              <a:t>from HIV-1 infected controllers and healthy controls (HCs). </a:t>
            </a:r>
            <a:r>
              <a:rPr lang="en-GB" sz="1400" dirty="0"/>
              <a:t>Mann-Whitney U tests were conducted to test for significance. The medians and </a:t>
            </a:r>
            <a:r>
              <a:rPr lang="en-GB" sz="1400" dirty="0" err="1"/>
              <a:t>interquartile</a:t>
            </a:r>
            <a:r>
              <a:rPr lang="en-GB" sz="1400" dirty="0"/>
              <a:t> ranges are shown by horizontal bars. </a:t>
            </a:r>
            <a:r>
              <a:rPr lang="en-ZA" sz="1400" i="1" dirty="0"/>
              <a:t>P</a:t>
            </a:r>
            <a:r>
              <a:rPr lang="en-ZA" sz="1400" dirty="0"/>
              <a:t> values and the number of individuals in each group are indicated</a:t>
            </a:r>
            <a:r>
              <a:rPr lang="en-ZA" sz="1400" dirty="0" smtClean="0"/>
              <a:t>. Production in controllers stratified </a:t>
            </a:r>
            <a:r>
              <a:rPr lang="en-ZA" sz="1400" dirty="0"/>
              <a:t>according to viral load (VL), VL&lt;400 and VL&gt;400 (RNA copies/ml) are shown within the grey shaded boxes.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0100" y="351706"/>
            <a:ext cx="3700463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5"/>
            <a:ext cx="3708000" cy="321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93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 Paximadis</dc:creator>
  <cp:lastModifiedBy>Maria Paximadis</cp:lastModifiedBy>
  <cp:revision>5</cp:revision>
  <dcterms:created xsi:type="dcterms:W3CDTF">2021-09-08T09:49:53Z</dcterms:created>
  <dcterms:modified xsi:type="dcterms:W3CDTF">2021-11-22T17:37:57Z</dcterms:modified>
</cp:coreProperties>
</file>