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828" y="121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1D45E-E3C4-4CD7-8542-3BD763FF2B25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0F196-0BBB-4E36-9224-C1759727D4A0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1D45E-E3C4-4CD7-8542-3BD763FF2B25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0F196-0BBB-4E36-9224-C1759727D4A0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1D45E-E3C4-4CD7-8542-3BD763FF2B25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0F196-0BBB-4E36-9224-C1759727D4A0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1D45E-E3C4-4CD7-8542-3BD763FF2B25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0F196-0BBB-4E36-9224-C1759727D4A0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1D45E-E3C4-4CD7-8542-3BD763FF2B25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0F196-0BBB-4E36-9224-C1759727D4A0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1D45E-E3C4-4CD7-8542-3BD763FF2B25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0F196-0BBB-4E36-9224-C1759727D4A0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1D45E-E3C4-4CD7-8542-3BD763FF2B25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0F196-0BBB-4E36-9224-C1759727D4A0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1D45E-E3C4-4CD7-8542-3BD763FF2B25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0F196-0BBB-4E36-9224-C1759727D4A0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1D45E-E3C4-4CD7-8542-3BD763FF2B25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0F196-0BBB-4E36-9224-C1759727D4A0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1D45E-E3C4-4CD7-8542-3BD763FF2B25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0F196-0BBB-4E36-9224-C1759727D4A0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1D45E-E3C4-4CD7-8542-3BD763FF2B25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0F196-0BBB-4E36-9224-C1759727D4A0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1D45E-E3C4-4CD7-8542-3BD763FF2B25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0F196-0BBB-4E36-9224-C1759727D4A0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233464" y="44624"/>
            <a:ext cx="7175920" cy="6257241"/>
            <a:chOff x="992560" y="89199"/>
            <a:chExt cx="7175920" cy="625724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92560" y="116632"/>
              <a:ext cx="2374323" cy="21205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68824" y="114300"/>
              <a:ext cx="2303818" cy="21205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81282" y="89199"/>
              <a:ext cx="2315735" cy="21205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002085" y="2157239"/>
              <a:ext cx="2369359" cy="21205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398544" y="2149997"/>
              <a:ext cx="2315735" cy="21205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772897" y="2151138"/>
              <a:ext cx="2375316" cy="21205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993335" y="4202041"/>
              <a:ext cx="2357442" cy="21205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414548" y="4187196"/>
              <a:ext cx="2318714" cy="2138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791177" y="4154425"/>
              <a:ext cx="2377303" cy="2192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4" name="TextBox 13"/>
          <p:cNvSpPr txBox="1"/>
          <p:nvPr/>
        </p:nvSpPr>
        <p:spPr>
          <a:xfrm>
            <a:off x="344488" y="6207115"/>
            <a:ext cx="94330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ZA" sz="1000" b="1" dirty="0" smtClean="0"/>
              <a:t>Supplementary Figure 5. </a:t>
            </a:r>
            <a:r>
              <a:rPr lang="en-ZA" sz="1000" dirty="0" smtClean="0"/>
              <a:t>Comparison of PHA-induced </a:t>
            </a:r>
            <a:r>
              <a:rPr lang="en-ZA" sz="1000" dirty="0"/>
              <a:t>cytokine production </a:t>
            </a:r>
            <a:r>
              <a:rPr lang="en-ZA" sz="1000" dirty="0" smtClean="0"/>
              <a:t>(labelled on Y axes) by </a:t>
            </a:r>
            <a:r>
              <a:rPr lang="en-ZA" sz="1000" dirty="0"/>
              <a:t>peripheral blood mononuclear cells (PBMCs) isolated from healthy controls (HCs) and </a:t>
            </a:r>
            <a:r>
              <a:rPr lang="en-ZA" sz="1000"/>
              <a:t>HIV-1 </a:t>
            </a:r>
            <a:r>
              <a:rPr lang="en-ZA" sz="1000" smtClean="0"/>
              <a:t>controllers,</a:t>
            </a:r>
            <a:r>
              <a:rPr lang="en-ZA" sz="1000" b="1" smtClean="0"/>
              <a:t> </a:t>
            </a:r>
            <a:r>
              <a:rPr lang="en-ZA" sz="1000" dirty="0" smtClean="0"/>
              <a:t>stratified according to CD4+ T cell count (&lt; and &gt;500 CD4+ T cells/</a:t>
            </a:r>
            <a:r>
              <a:rPr lang="el-GR" sz="1000" dirty="0" smtClean="0"/>
              <a:t>μ</a:t>
            </a:r>
            <a:r>
              <a:rPr lang="en-ZA" sz="1000" dirty="0" smtClean="0"/>
              <a:t>l blood). </a:t>
            </a:r>
            <a:r>
              <a:rPr lang="en-GB" sz="1000" dirty="0"/>
              <a:t>Mann-Whitney </a:t>
            </a:r>
            <a:r>
              <a:rPr lang="en-GB" sz="1000" i="1" dirty="0"/>
              <a:t>U</a:t>
            </a:r>
            <a:r>
              <a:rPr lang="en-GB" sz="1000" dirty="0"/>
              <a:t>-tests were conducted to test for significance. The medians and </a:t>
            </a:r>
            <a:r>
              <a:rPr lang="en-GB" sz="1000" dirty="0" err="1"/>
              <a:t>interquartile</a:t>
            </a:r>
            <a:r>
              <a:rPr lang="en-GB" sz="1000" dirty="0"/>
              <a:t> ranges are shown by horizontal bars. </a:t>
            </a:r>
            <a:r>
              <a:rPr lang="en-ZA" sz="1000" i="1" dirty="0"/>
              <a:t>P</a:t>
            </a:r>
            <a:r>
              <a:rPr lang="en-ZA" sz="1000" dirty="0"/>
              <a:t> values and the number of individuals in each group are indicated.</a:t>
            </a:r>
            <a:endParaRPr lang="en-ZA" sz="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87</Words>
  <Application>Microsoft Office PowerPoint</Application>
  <PresentationFormat>A4 Paper (210x297 mm)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Maria Paximadis</dc:creator>
  <cp:lastModifiedBy>Maria Paximadis</cp:lastModifiedBy>
  <cp:revision>3</cp:revision>
  <dcterms:created xsi:type="dcterms:W3CDTF">2021-11-05T09:51:15Z</dcterms:created>
  <dcterms:modified xsi:type="dcterms:W3CDTF">2021-11-22T17:38:20Z</dcterms:modified>
</cp:coreProperties>
</file>