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9" r:id="rId3"/>
    <p:sldId id="260" r:id="rId4"/>
    <p:sldId id="26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26"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3A84B-4613-4638-BD8E-4928E9A1E8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5C045227-CD9F-49C2-9BC3-C840052BA8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9695B7DE-FA6A-4012-B393-0378FE1D8E24}"/>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5" name="Footer Placeholder 4">
            <a:extLst>
              <a:ext uri="{FF2B5EF4-FFF2-40B4-BE49-F238E27FC236}">
                <a16:creationId xmlns:a16="http://schemas.microsoft.com/office/drawing/2014/main" id="{DF8F12D1-2A27-42DF-8DB6-423B7C9178D5}"/>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1A529D35-B196-4D24-8725-8FFA1649A415}"/>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1700375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CB6B1-5B07-453A-82C2-D5F973014334}"/>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E8FCDBC4-83C8-431E-889E-F552067E98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751144E9-688A-4A5B-8B17-7FDDA6E5B0E7}"/>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5" name="Footer Placeholder 4">
            <a:extLst>
              <a:ext uri="{FF2B5EF4-FFF2-40B4-BE49-F238E27FC236}">
                <a16:creationId xmlns:a16="http://schemas.microsoft.com/office/drawing/2014/main" id="{A93B99CA-D7C4-476E-BA4B-763168E0C869}"/>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0E69A4AA-76E3-4FB5-9E7C-2F94B40947EE}"/>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381252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E773AD-41DD-4B75-A977-2C7C25B8965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0981C0EC-B1C4-4E93-82CB-027EEF1F3B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29596AEC-3365-4F8C-9C7F-6C933EFA32A6}"/>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5" name="Footer Placeholder 4">
            <a:extLst>
              <a:ext uri="{FF2B5EF4-FFF2-40B4-BE49-F238E27FC236}">
                <a16:creationId xmlns:a16="http://schemas.microsoft.com/office/drawing/2014/main" id="{8DAF287F-138E-4F01-946E-24760FFED9B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D437372-E8D8-49AD-8457-984250CDD577}"/>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971429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9C900-50FF-494B-B51F-0F6B4A5AA59B}"/>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A0C37C7D-B276-4D51-B21F-9ABEAB23A0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3281D041-7744-4AD4-BD12-B7A8EA40CC4D}"/>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5" name="Footer Placeholder 4">
            <a:extLst>
              <a:ext uri="{FF2B5EF4-FFF2-40B4-BE49-F238E27FC236}">
                <a16:creationId xmlns:a16="http://schemas.microsoft.com/office/drawing/2014/main" id="{079531D5-0E6E-4593-9531-6075BBF0712B}"/>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826E29BA-15C2-4497-BB46-5BD44AFBD5E6}"/>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2127144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3EDE-514E-4FC8-9F0D-31FE7E99E8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8380CEF2-60B1-45EE-88AE-1AEF9B94FC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89C1AF-9B30-411E-A6E8-104207748204}"/>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5" name="Footer Placeholder 4">
            <a:extLst>
              <a:ext uri="{FF2B5EF4-FFF2-40B4-BE49-F238E27FC236}">
                <a16:creationId xmlns:a16="http://schemas.microsoft.com/office/drawing/2014/main" id="{11D605CD-BBE0-4862-AB40-985C56EBAE7B}"/>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6AD0EC3D-D14F-4BBF-8ECB-0359FCAD0F43}"/>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3196311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B2482-928C-45AF-AE27-6788FAE6DD64}"/>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2A066D80-20B7-4D37-B005-804C824077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FED725C4-748F-4C75-9437-BD7319CD70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3B89922B-AD18-4986-A828-3D1725C12115}"/>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6" name="Footer Placeholder 5">
            <a:extLst>
              <a:ext uri="{FF2B5EF4-FFF2-40B4-BE49-F238E27FC236}">
                <a16:creationId xmlns:a16="http://schemas.microsoft.com/office/drawing/2014/main" id="{F25526A0-0E64-4941-9780-F593417EB8F4}"/>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AEBDB7DF-5BAE-4119-A7C6-A9846B57304B}"/>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1781066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38E79-9ADC-42AA-A884-E8FFBA383F53}"/>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1AA189E1-73B0-4954-AD9D-04CC072B69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B47AC3-76A1-4D9F-B207-32A1FBB6C8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989988A9-B7EA-4C85-9E42-35ED81AB39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D984F97-4C68-4EF5-BA4E-1C6C1A5FF1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DAAAA4EC-3045-4519-86F5-0E656CC7E80F}"/>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8" name="Footer Placeholder 7">
            <a:extLst>
              <a:ext uri="{FF2B5EF4-FFF2-40B4-BE49-F238E27FC236}">
                <a16:creationId xmlns:a16="http://schemas.microsoft.com/office/drawing/2014/main" id="{3E1B19FA-D047-42C7-808B-032FEDC6E7A5}"/>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A8D41BAD-AD68-40B3-9903-9CBA8F39E9E1}"/>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3517622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B5C12-61A0-4C70-9D87-B6762C6FD87A}"/>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02BF66A0-FE1E-4360-983A-49FBA7A741C7}"/>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4" name="Footer Placeholder 3">
            <a:extLst>
              <a:ext uri="{FF2B5EF4-FFF2-40B4-BE49-F238E27FC236}">
                <a16:creationId xmlns:a16="http://schemas.microsoft.com/office/drawing/2014/main" id="{3F37A0BA-B932-4975-A71A-4BC0F29F921C}"/>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1FE6C6FA-2886-4F9B-84E6-DEE7C25B8E71}"/>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2881907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1A6728-8189-434B-B689-EC49F0270751}"/>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3" name="Footer Placeholder 2">
            <a:extLst>
              <a:ext uri="{FF2B5EF4-FFF2-40B4-BE49-F238E27FC236}">
                <a16:creationId xmlns:a16="http://schemas.microsoft.com/office/drawing/2014/main" id="{AD5FB7CB-094B-4202-BCE4-61B370CD1F0F}"/>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D4308F9B-B3D4-4B03-83E5-EF11E6C4A51D}"/>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4178357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40B8F-C4CC-44DE-AF14-6F8333E2C7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0F340DB9-43BE-4F21-9C2E-E949A39A1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D4EFCFB6-20B3-432A-8262-9A841E9986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C06A9F-9604-4C4C-9A80-55B8AF104045}"/>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6" name="Footer Placeholder 5">
            <a:extLst>
              <a:ext uri="{FF2B5EF4-FFF2-40B4-BE49-F238E27FC236}">
                <a16:creationId xmlns:a16="http://schemas.microsoft.com/office/drawing/2014/main" id="{C0703136-04E0-4459-8120-A1864CFEF465}"/>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C647F1FD-FD12-4DE1-9E16-095633E648A6}"/>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91832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36573-CD2D-40FA-815E-58D06D08DA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6F2B87D6-4774-4F64-809E-343F4017A8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982B25BF-DEE2-411B-B143-E43C455B7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31D264-7088-4824-9BF4-991D6F8B19C2}"/>
              </a:ext>
            </a:extLst>
          </p:cNvPr>
          <p:cNvSpPr>
            <a:spLocks noGrp="1"/>
          </p:cNvSpPr>
          <p:nvPr>
            <p:ph type="dt" sz="half" idx="10"/>
          </p:nvPr>
        </p:nvSpPr>
        <p:spPr/>
        <p:txBody>
          <a:bodyPr/>
          <a:lstStyle/>
          <a:p>
            <a:fld id="{A2857BAB-611C-403B-B6EC-16E67F288CDD}" type="datetimeFigureOut">
              <a:rPr lang="en-NZ" smtClean="0"/>
              <a:t>17/09/2021</a:t>
            </a:fld>
            <a:endParaRPr lang="en-NZ"/>
          </a:p>
        </p:txBody>
      </p:sp>
      <p:sp>
        <p:nvSpPr>
          <p:cNvPr id="6" name="Footer Placeholder 5">
            <a:extLst>
              <a:ext uri="{FF2B5EF4-FFF2-40B4-BE49-F238E27FC236}">
                <a16:creationId xmlns:a16="http://schemas.microsoft.com/office/drawing/2014/main" id="{9F936B92-964F-4952-B692-1BFAE7D213E3}"/>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8613B961-29AA-4083-B393-DA820F945E7E}"/>
              </a:ext>
            </a:extLst>
          </p:cNvPr>
          <p:cNvSpPr>
            <a:spLocks noGrp="1"/>
          </p:cNvSpPr>
          <p:nvPr>
            <p:ph type="sldNum" sz="quarter" idx="12"/>
          </p:nvPr>
        </p:nvSpPr>
        <p:spPr/>
        <p:txBody>
          <a:bodyPr/>
          <a:lstStyle/>
          <a:p>
            <a:fld id="{F5479E7B-CB9D-4283-AD37-84F764019988}" type="slidenum">
              <a:rPr lang="en-NZ" smtClean="0"/>
              <a:t>‹#›</a:t>
            </a:fld>
            <a:endParaRPr lang="en-NZ"/>
          </a:p>
        </p:txBody>
      </p:sp>
    </p:spTree>
    <p:extLst>
      <p:ext uri="{BB962C8B-B14F-4D97-AF65-F5344CB8AC3E}">
        <p14:creationId xmlns:p14="http://schemas.microsoft.com/office/powerpoint/2010/main" val="2279388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06536D-D36A-409F-A1C6-F50E66F516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3B99EC54-7FA5-4B26-AED3-D964441785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49AA3430-9FA3-4FEF-858C-5DF937548D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857BAB-611C-403B-B6EC-16E67F288CDD}" type="datetimeFigureOut">
              <a:rPr lang="en-NZ" smtClean="0"/>
              <a:t>17/09/2021</a:t>
            </a:fld>
            <a:endParaRPr lang="en-NZ"/>
          </a:p>
        </p:txBody>
      </p:sp>
      <p:sp>
        <p:nvSpPr>
          <p:cNvPr id="5" name="Footer Placeholder 4">
            <a:extLst>
              <a:ext uri="{FF2B5EF4-FFF2-40B4-BE49-F238E27FC236}">
                <a16:creationId xmlns:a16="http://schemas.microsoft.com/office/drawing/2014/main" id="{F3EE0DE9-A22F-46C6-B3A7-E97FD1DC82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CA14E4C4-137B-43F3-84B7-E80FCC6B12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479E7B-CB9D-4283-AD37-84F764019988}" type="slidenum">
              <a:rPr lang="en-NZ" smtClean="0"/>
              <a:t>‹#›</a:t>
            </a:fld>
            <a:endParaRPr lang="en-NZ"/>
          </a:p>
        </p:txBody>
      </p:sp>
    </p:spTree>
    <p:extLst>
      <p:ext uri="{BB962C8B-B14F-4D97-AF65-F5344CB8AC3E}">
        <p14:creationId xmlns:p14="http://schemas.microsoft.com/office/powerpoint/2010/main" val="721582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EC10D87-0CDB-4299-AFCE-63B1FB0FD4CB}"/>
              </a:ext>
            </a:extLst>
          </p:cNvPr>
          <p:cNvSpPr txBox="1"/>
          <p:nvPr/>
        </p:nvSpPr>
        <p:spPr>
          <a:xfrm>
            <a:off x="1837189" y="3978708"/>
            <a:ext cx="8321879" cy="1015663"/>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1: RIN does not differ in neurodegenerative disease after removing values &lt; 5</a:t>
            </a:r>
          </a:p>
          <a:p>
            <a:endParaRPr lang="en-US" sz="1200" b="1" dirty="0">
              <a:latin typeface="Times New Roman" panose="02020603050405020304" pitchFamily="18" charset="0"/>
              <a:cs typeface="Times New Roman" panose="02020603050405020304" pitchFamily="18" charset="0"/>
            </a:endParaRPr>
          </a:p>
          <a:p>
            <a:pPr algn="just"/>
            <a:r>
              <a:rPr lang="en-US" sz="1200" dirty="0">
                <a:latin typeface="Times New Roman" panose="02020603050405020304" pitchFamily="18" charset="0"/>
                <a:cs typeface="Times New Roman" panose="02020603050405020304" pitchFamily="18" charset="0"/>
              </a:rPr>
              <a:t>RIN values from RNA extracted from disease affected and unaffected regions were compared between disease groups and neurologically normal cases after removing RIN values &lt; 5. No significant differences in RNA yield were observed in any disease in either affected or unaffected regions (</a:t>
            </a:r>
            <a:r>
              <a:rPr lang="en-US" sz="1200" b="1" dirty="0">
                <a:latin typeface="Times New Roman" panose="02020603050405020304" pitchFamily="18" charset="0"/>
                <a:cs typeface="Times New Roman" panose="02020603050405020304" pitchFamily="18" charset="0"/>
              </a:rPr>
              <a:t>A-C</a:t>
            </a:r>
            <a:r>
              <a:rPr lang="en-US" sz="1200" dirty="0">
                <a:latin typeface="Times New Roman" panose="02020603050405020304" pitchFamily="18" charset="0"/>
                <a:cs typeface="Times New Roman" panose="02020603050405020304" pitchFamily="18" charset="0"/>
              </a:rPr>
              <a:t>). </a:t>
            </a:r>
            <a:endParaRPr lang="en-NZ" sz="1200" dirty="0">
              <a:latin typeface="Times New Roman" panose="02020603050405020304" pitchFamily="18" charset="0"/>
              <a:cs typeface="Times New Roman" panose="02020603050405020304" pitchFamily="18" charset="0"/>
            </a:endParaRPr>
          </a:p>
        </p:txBody>
      </p:sp>
      <p:pic>
        <p:nvPicPr>
          <p:cNvPr id="4" name="Picture 3" descr="Chart&#10;&#10;Description automatically generated">
            <a:extLst>
              <a:ext uri="{FF2B5EF4-FFF2-40B4-BE49-F238E27FC236}">
                <a16:creationId xmlns:a16="http://schemas.microsoft.com/office/drawing/2014/main" id="{092CE498-E853-44FF-80B2-FD241B825B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646" y="1049574"/>
            <a:ext cx="9253747" cy="2929134"/>
          </a:xfrm>
          <a:prstGeom prst="rect">
            <a:avLst/>
          </a:prstGeom>
        </p:spPr>
      </p:pic>
    </p:spTree>
    <p:extLst>
      <p:ext uri="{BB962C8B-B14F-4D97-AF65-F5344CB8AC3E}">
        <p14:creationId xmlns:p14="http://schemas.microsoft.com/office/powerpoint/2010/main" val="3763149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1667D36-5124-4C55-88A2-AF9697869AA0}"/>
              </a:ext>
            </a:extLst>
          </p:cNvPr>
          <p:cNvSpPr txBox="1"/>
          <p:nvPr/>
        </p:nvSpPr>
        <p:spPr>
          <a:xfrm>
            <a:off x="100668" y="198029"/>
            <a:ext cx="4429387" cy="2123658"/>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2: RNA yield does not differ in neurodegenerative disease</a:t>
            </a:r>
          </a:p>
          <a:p>
            <a:endParaRPr lang="en-US" sz="1200" b="1" dirty="0">
              <a:latin typeface="Times New Roman" panose="02020603050405020304" pitchFamily="18" charset="0"/>
              <a:cs typeface="Times New Roman" panose="02020603050405020304" pitchFamily="18" charset="0"/>
            </a:endParaRPr>
          </a:p>
          <a:p>
            <a:endParaRPr lang="en-US" sz="1200" b="1" dirty="0">
              <a:latin typeface="Times New Roman" panose="02020603050405020304" pitchFamily="18" charset="0"/>
              <a:cs typeface="Times New Roman" panose="02020603050405020304" pitchFamily="18" charset="0"/>
            </a:endParaRPr>
          </a:p>
          <a:p>
            <a:pPr algn="just"/>
            <a:r>
              <a:rPr lang="en-US" sz="1200" dirty="0">
                <a:latin typeface="Times New Roman" panose="02020603050405020304" pitchFamily="18" charset="0"/>
                <a:cs typeface="Times New Roman" panose="02020603050405020304" pitchFamily="18" charset="0"/>
              </a:rPr>
              <a:t>RNA yield per input tissue weight values from tissue extracted from disease affected and unaffected regions were compared between disease groups and neurologically normal cases, as well as across all regions of neurologically normal cases. No significant differences in RNA yield were observed in any disease in either affected or unaffected regions (</a:t>
            </a:r>
            <a:r>
              <a:rPr lang="en-US" sz="1200" b="1" dirty="0">
                <a:latin typeface="Times New Roman" panose="02020603050405020304" pitchFamily="18" charset="0"/>
                <a:cs typeface="Times New Roman" panose="02020603050405020304" pitchFamily="18" charset="0"/>
              </a:rPr>
              <a:t>A-C</a:t>
            </a:r>
            <a:r>
              <a:rPr lang="en-US" sz="1200" dirty="0">
                <a:latin typeface="Times New Roman" panose="02020603050405020304" pitchFamily="18" charset="0"/>
                <a:cs typeface="Times New Roman" panose="02020603050405020304" pitchFamily="18" charset="0"/>
              </a:rPr>
              <a:t>). Significant differences were observed in RNA yield across different regions in normal cases (</a:t>
            </a:r>
            <a:r>
              <a:rPr lang="en-US" sz="1200" b="1" dirty="0">
                <a:latin typeface="Times New Roman" panose="02020603050405020304" pitchFamily="18" charset="0"/>
                <a:cs typeface="Times New Roman" panose="02020603050405020304" pitchFamily="18" charset="0"/>
              </a:rPr>
              <a:t>D</a:t>
            </a:r>
            <a:r>
              <a:rPr lang="en-US" sz="1200" dirty="0">
                <a:latin typeface="Times New Roman" panose="02020603050405020304" pitchFamily="18" charset="0"/>
                <a:cs typeface="Times New Roman" panose="02020603050405020304" pitchFamily="18" charset="0"/>
              </a:rPr>
              <a:t>).   </a:t>
            </a:r>
            <a:endParaRPr lang="en-NZ" sz="1200" dirty="0">
              <a:latin typeface="Times New Roman" panose="02020603050405020304" pitchFamily="18" charset="0"/>
              <a:cs typeface="Times New Roman" panose="02020603050405020304" pitchFamily="18" charset="0"/>
            </a:endParaRPr>
          </a:p>
        </p:txBody>
      </p:sp>
      <p:pic>
        <p:nvPicPr>
          <p:cNvPr id="9" name="Picture 8" descr="A picture containing text, writing implement, stationary, pencil&#10;&#10;Description automatically generated">
            <a:extLst>
              <a:ext uri="{FF2B5EF4-FFF2-40B4-BE49-F238E27FC236}">
                <a16:creationId xmlns:a16="http://schemas.microsoft.com/office/drawing/2014/main" id="{6407A6CB-E0D8-4F27-B9AC-52A9519020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6521" y="0"/>
            <a:ext cx="7235479" cy="6858000"/>
          </a:xfrm>
          <a:prstGeom prst="rect">
            <a:avLst/>
          </a:prstGeom>
        </p:spPr>
      </p:pic>
    </p:spTree>
    <p:extLst>
      <p:ext uri="{BB962C8B-B14F-4D97-AF65-F5344CB8AC3E}">
        <p14:creationId xmlns:p14="http://schemas.microsoft.com/office/powerpoint/2010/main" val="3110222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C05470-8C76-4CFF-B70A-29DAE2AD9BE0}"/>
              </a:ext>
            </a:extLst>
          </p:cNvPr>
          <p:cNvSpPr txBox="1"/>
          <p:nvPr/>
        </p:nvSpPr>
        <p:spPr>
          <a:xfrm>
            <a:off x="100668" y="156084"/>
            <a:ext cx="6685042" cy="2123658"/>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3: RIN correlations with CT are mitigated by </a:t>
            </a:r>
            <a:r>
              <a:rPr lang="el-GR" sz="1200" b="1" dirty="0">
                <a:latin typeface="Times New Roman" panose="02020603050405020304" pitchFamily="18" charset="0"/>
                <a:cs typeface="Times New Roman" panose="02020603050405020304" pitchFamily="18" charset="0"/>
              </a:rPr>
              <a:t>Δ</a:t>
            </a:r>
            <a:r>
              <a:rPr lang="en-US" sz="1200" b="1" dirty="0">
                <a:latin typeface="Times New Roman" panose="02020603050405020304" pitchFamily="18" charset="0"/>
                <a:cs typeface="Times New Roman" panose="02020603050405020304" pitchFamily="18" charset="0"/>
              </a:rPr>
              <a:t>CT</a:t>
            </a:r>
          </a:p>
          <a:p>
            <a:endParaRPr lang="en-US" sz="1200" b="1" dirty="0">
              <a:latin typeface="Times New Roman" panose="02020603050405020304" pitchFamily="18" charset="0"/>
              <a:cs typeface="Times New Roman" panose="02020603050405020304" pitchFamily="18" charset="0"/>
            </a:endParaRPr>
          </a:p>
          <a:p>
            <a:pPr algn="just"/>
            <a:r>
              <a:rPr lang="en-US" sz="1200" dirty="0">
                <a:latin typeface="Times New Roman" panose="02020603050405020304" pitchFamily="18" charset="0"/>
                <a:cs typeface="Times New Roman" panose="02020603050405020304" pitchFamily="18" charset="0"/>
              </a:rPr>
              <a:t>To ascertain whether degraded total RNA affects mRNA quantification using qPCR, correlations between RIN and qPCR CT for six genes commonly used in qPCR studies of human brain tissue were made across pooled normal and AD CB cases. Strong, negative correlations were observed between CT and RIN for all genes (</a:t>
            </a:r>
            <a:r>
              <a:rPr lang="en-US" sz="1200" b="1" dirty="0">
                <a:latin typeface="Times New Roman" panose="02020603050405020304" pitchFamily="18" charset="0"/>
                <a:cs typeface="Times New Roman" panose="02020603050405020304" pitchFamily="18" charset="0"/>
              </a:rPr>
              <a:t>A</a:t>
            </a:r>
            <a:r>
              <a:rPr lang="en-US" sz="1200" dirty="0">
                <a:latin typeface="Times New Roman" panose="02020603050405020304" pitchFamily="18" charset="0"/>
                <a:cs typeface="Times New Roman" panose="02020603050405020304" pitchFamily="18" charset="0"/>
              </a:rPr>
              <a:t>), and these correlations were still strong after excluding RIN values &lt; 5 except for </a:t>
            </a:r>
            <a:r>
              <a:rPr lang="en-US" sz="1200" i="1" dirty="0">
                <a:latin typeface="Times New Roman" panose="02020603050405020304" pitchFamily="18" charset="0"/>
                <a:cs typeface="Times New Roman" panose="02020603050405020304" pitchFamily="18" charset="0"/>
              </a:rPr>
              <a:t>GFAP </a:t>
            </a:r>
            <a:r>
              <a:rPr lang="en-US" sz="1200" dirty="0">
                <a:latin typeface="Times New Roman" panose="02020603050405020304" pitchFamily="18" charset="0"/>
                <a:cs typeface="Times New Roman" panose="02020603050405020304" pitchFamily="18" charset="0"/>
              </a:rPr>
              <a:t>which showed a moderate, negative correlation</a:t>
            </a:r>
            <a:r>
              <a:rPr lang="en-US" sz="1200" i="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B</a:t>
            </a:r>
            <a:r>
              <a:rPr lang="en-US" sz="1200" dirty="0">
                <a:latin typeface="Times New Roman" panose="02020603050405020304" pitchFamily="18" charset="0"/>
                <a:cs typeface="Times New Roman" panose="02020603050405020304" pitchFamily="18" charset="0"/>
              </a:rPr>
              <a:t>). To mitigate this, CT values were normalized to </a:t>
            </a:r>
            <a:r>
              <a:rPr lang="en-US" sz="1200" i="1" dirty="0">
                <a:latin typeface="Times New Roman" panose="02020603050405020304" pitchFamily="18" charset="0"/>
                <a:cs typeface="Times New Roman" panose="02020603050405020304" pitchFamily="18" charset="0"/>
              </a:rPr>
              <a:t>RPL30 </a:t>
            </a:r>
            <a:r>
              <a:rPr lang="en-US" sz="1200" dirty="0">
                <a:latin typeface="Times New Roman" panose="02020603050405020304" pitchFamily="18" charset="0"/>
                <a:cs typeface="Times New Roman" panose="02020603050405020304" pitchFamily="18" charset="0"/>
              </a:rPr>
              <a:t>using the </a:t>
            </a:r>
            <a:r>
              <a:rPr lang="el-GR" sz="1200" dirty="0">
                <a:latin typeface="Times New Roman" panose="02020603050405020304" pitchFamily="18" charset="0"/>
                <a:cs typeface="Times New Roman" panose="02020603050405020304" pitchFamily="18" charset="0"/>
              </a:rPr>
              <a:t>Δ</a:t>
            </a:r>
            <a:r>
              <a:rPr lang="en-US" sz="1200" dirty="0">
                <a:latin typeface="Times New Roman" panose="02020603050405020304" pitchFamily="18" charset="0"/>
                <a:cs typeface="Times New Roman" panose="02020603050405020304" pitchFamily="18" charset="0"/>
              </a:rPr>
              <a:t>CT method, which produced no significant correlations even with RIN values &lt; 5 included (</a:t>
            </a:r>
            <a:r>
              <a:rPr lang="en-US" sz="1200" b="1" dirty="0">
                <a:latin typeface="Times New Roman" panose="02020603050405020304" pitchFamily="18" charset="0"/>
                <a:cs typeface="Times New Roman" panose="02020603050405020304" pitchFamily="18" charset="0"/>
              </a:rPr>
              <a:t>C</a:t>
            </a:r>
            <a:r>
              <a:rPr lang="en-US" sz="1200" dirty="0">
                <a:latin typeface="Times New Roman" panose="02020603050405020304" pitchFamily="18" charset="0"/>
                <a:cs typeface="Times New Roman" panose="02020603050405020304" pitchFamily="18" charset="0"/>
              </a:rPr>
              <a:t>).</a:t>
            </a:r>
            <a:endParaRPr lang="en-US" sz="1200" b="1" dirty="0">
              <a:latin typeface="Times New Roman" panose="02020603050405020304" pitchFamily="18" charset="0"/>
              <a:cs typeface="Times New Roman" panose="02020603050405020304" pitchFamily="18" charset="0"/>
            </a:endParaRPr>
          </a:p>
          <a:p>
            <a:endParaRPr lang="en-US" sz="1200" b="1" dirty="0">
              <a:latin typeface="Times New Roman" panose="02020603050405020304" pitchFamily="18" charset="0"/>
              <a:cs typeface="Times New Roman" panose="02020603050405020304" pitchFamily="18" charset="0"/>
            </a:endParaRPr>
          </a:p>
          <a:p>
            <a:endParaRPr lang="en-US" sz="1200" b="1" dirty="0">
              <a:latin typeface="Times New Roman" panose="02020603050405020304" pitchFamily="18" charset="0"/>
              <a:cs typeface="Times New Roman" panose="02020603050405020304" pitchFamily="18" charset="0"/>
            </a:endParaRPr>
          </a:p>
        </p:txBody>
      </p:sp>
      <p:pic>
        <p:nvPicPr>
          <p:cNvPr id="3" name="Picture 2" descr="A picture containing table&#10;&#10;Description automatically generated">
            <a:extLst>
              <a:ext uri="{FF2B5EF4-FFF2-40B4-BE49-F238E27FC236}">
                <a16:creationId xmlns:a16="http://schemas.microsoft.com/office/drawing/2014/main" id="{133AAB2E-AE9C-4EF6-9B98-99CA34F90E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5710" y="0"/>
            <a:ext cx="5406290" cy="6858000"/>
          </a:xfrm>
          <a:prstGeom prst="rect">
            <a:avLst/>
          </a:prstGeom>
        </p:spPr>
      </p:pic>
    </p:spTree>
    <p:extLst>
      <p:ext uri="{BB962C8B-B14F-4D97-AF65-F5344CB8AC3E}">
        <p14:creationId xmlns:p14="http://schemas.microsoft.com/office/powerpoint/2010/main" val="444655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4A4002-582A-418A-85C5-0700DB472DBD}"/>
              </a:ext>
            </a:extLst>
          </p:cNvPr>
          <p:cNvSpPr txBox="1"/>
          <p:nvPr/>
        </p:nvSpPr>
        <p:spPr>
          <a:xfrm>
            <a:off x="100669" y="156084"/>
            <a:ext cx="5893073" cy="1938992"/>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4: RIN correlates moderately with age at death </a:t>
            </a:r>
          </a:p>
          <a:p>
            <a:endParaRPr lang="en-US" sz="1200" b="1" dirty="0">
              <a:latin typeface="Times New Roman" panose="02020603050405020304" pitchFamily="18" charset="0"/>
              <a:cs typeface="Times New Roman" panose="02020603050405020304" pitchFamily="18" charset="0"/>
            </a:endParaRPr>
          </a:p>
          <a:p>
            <a:pPr algn="just"/>
            <a:r>
              <a:rPr lang="en-US" sz="1200" dirty="0">
                <a:latin typeface="Times New Roman" panose="02020603050405020304" pitchFamily="18" charset="0"/>
                <a:cs typeface="Times New Roman" panose="02020603050405020304" pitchFamily="18" charset="0"/>
              </a:rPr>
              <a:t>To determine whether age at death, </a:t>
            </a:r>
            <a:r>
              <a:rPr lang="en-US" sz="1200" i="1" dirty="0">
                <a:latin typeface="Times New Roman" panose="02020603050405020304" pitchFamily="18" charset="0"/>
                <a:cs typeface="Times New Roman" panose="02020603050405020304" pitchFamily="18" charset="0"/>
              </a:rPr>
              <a:t>post-mortem </a:t>
            </a:r>
            <a:r>
              <a:rPr lang="en-US" sz="1200" dirty="0">
                <a:latin typeface="Times New Roman" panose="02020603050405020304" pitchFamily="18" charset="0"/>
                <a:cs typeface="Times New Roman" panose="02020603050405020304" pitchFamily="18" charset="0"/>
              </a:rPr>
              <a:t>delay or storage time affects RNA integrity, correlations between RIN and RNA yield were conducted across pooled CB cases from all groups. A moderate, negative correlation was observed between age at death and RIN (</a:t>
            </a:r>
            <a:r>
              <a:rPr lang="en-US" sz="1200" b="1" dirty="0">
                <a:latin typeface="Times New Roman" panose="02020603050405020304" pitchFamily="18" charset="0"/>
                <a:cs typeface="Times New Roman" panose="02020603050405020304" pitchFamily="18" charset="0"/>
              </a:rPr>
              <a:t>A</a:t>
            </a:r>
            <a:r>
              <a:rPr lang="en-US" sz="1200" dirty="0">
                <a:latin typeface="Times New Roman" panose="02020603050405020304" pitchFamily="18" charset="0"/>
                <a:cs typeface="Times New Roman" panose="02020603050405020304" pitchFamily="18" charset="0"/>
              </a:rPr>
              <a:t>). No significant correlations were observed between RIN and either post-mortem delay or storage time (</a:t>
            </a:r>
            <a:r>
              <a:rPr lang="en-US" sz="1200" b="1" dirty="0">
                <a:latin typeface="Times New Roman" panose="02020603050405020304" pitchFamily="18" charset="0"/>
                <a:cs typeface="Times New Roman" panose="02020603050405020304" pitchFamily="18" charset="0"/>
              </a:rPr>
              <a:t>B-C</a:t>
            </a:r>
            <a:r>
              <a:rPr lang="en-US" sz="1200" dirty="0">
                <a:latin typeface="Times New Roman" panose="02020603050405020304" pitchFamily="18" charset="0"/>
                <a:cs typeface="Times New Roman" panose="02020603050405020304" pitchFamily="18" charset="0"/>
              </a:rPr>
              <a:t>). No correlations were determined between any of these factors and RNA yield (</a:t>
            </a:r>
            <a:r>
              <a:rPr lang="en-US" sz="1200" b="1" dirty="0">
                <a:latin typeface="Times New Roman" panose="02020603050405020304" pitchFamily="18" charset="0"/>
                <a:cs typeface="Times New Roman" panose="02020603050405020304" pitchFamily="18" charset="0"/>
              </a:rPr>
              <a:t>D-F</a:t>
            </a:r>
            <a:r>
              <a:rPr lang="en-US" sz="1200" dirty="0">
                <a:latin typeface="Times New Roman" panose="02020603050405020304" pitchFamily="18" charset="0"/>
                <a:cs typeface="Times New Roman" panose="02020603050405020304" pitchFamily="18" charset="0"/>
              </a:rPr>
              <a:t>). </a:t>
            </a:r>
            <a:endParaRPr lang="en-US" sz="1200" b="1" dirty="0">
              <a:latin typeface="Times New Roman" panose="02020603050405020304" pitchFamily="18" charset="0"/>
              <a:cs typeface="Times New Roman" panose="02020603050405020304" pitchFamily="18" charset="0"/>
            </a:endParaRPr>
          </a:p>
          <a:p>
            <a:endParaRPr lang="en-US" sz="1200" b="1" dirty="0">
              <a:latin typeface="Times New Roman" panose="02020603050405020304" pitchFamily="18" charset="0"/>
              <a:cs typeface="Times New Roman" panose="02020603050405020304" pitchFamily="18" charset="0"/>
            </a:endParaRPr>
          </a:p>
          <a:p>
            <a:endParaRPr lang="en-US" sz="1200" b="1" dirty="0">
              <a:latin typeface="Times New Roman" panose="02020603050405020304" pitchFamily="18" charset="0"/>
              <a:cs typeface="Times New Roman" panose="02020603050405020304" pitchFamily="18" charset="0"/>
            </a:endParaRPr>
          </a:p>
        </p:txBody>
      </p:sp>
      <p:pic>
        <p:nvPicPr>
          <p:cNvPr id="5" name="Picture 4" descr="Diagram, schematic&#10;&#10;Description automatically generated">
            <a:extLst>
              <a:ext uri="{FF2B5EF4-FFF2-40B4-BE49-F238E27FC236}">
                <a16:creationId xmlns:a16="http://schemas.microsoft.com/office/drawing/2014/main" id="{8528CDE7-7950-4B31-AE6B-C636CAED2A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3742" y="0"/>
            <a:ext cx="6097589" cy="6858000"/>
          </a:xfrm>
          <a:prstGeom prst="rect">
            <a:avLst/>
          </a:prstGeom>
        </p:spPr>
      </p:pic>
    </p:spTree>
    <p:extLst>
      <p:ext uri="{BB962C8B-B14F-4D97-AF65-F5344CB8AC3E}">
        <p14:creationId xmlns:p14="http://schemas.microsoft.com/office/powerpoint/2010/main" val="3264329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364</Words>
  <Application>Microsoft Office PowerPoint</Application>
  <PresentationFormat>Widescreen</PresentationFormat>
  <Paragraphs>13</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Blake Highet</dc:creator>
  <cp:lastModifiedBy>Blake Highet</cp:lastModifiedBy>
  <cp:revision>3</cp:revision>
  <dcterms:created xsi:type="dcterms:W3CDTF">2021-09-15T02:22:17Z</dcterms:created>
  <dcterms:modified xsi:type="dcterms:W3CDTF">2021-09-16T23:52:00Z</dcterms:modified>
</cp:coreProperties>
</file>