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269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F5F5F"/>
    <a:srgbClr val="1C1C1C"/>
    <a:srgbClr val="2B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9"/>
    <p:restoredTop sz="74626"/>
  </p:normalViewPr>
  <p:slideViewPr>
    <p:cSldViewPr snapToGrid="0" snapToObjects="1">
      <p:cViewPr varScale="1">
        <p:scale>
          <a:sx n="94" d="100"/>
          <a:sy n="94" d="100"/>
        </p:scale>
        <p:origin x="20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pmchs-my.sharepoint.com/personal/artsenam_upmc_edu/Documents/FGF%20analysis%20w%20graph%201.20.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pmchs-my.sharepoint.com/personal/artsenam_upmc_edu/Documents/Research/Figures%20PainFibrosisLuminex%20Manuscrip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upmchs-my.sharepoint.com/personal/artsenam_upmc_edu/Documents/Research/Figures%20PainFibrosisLuminex%20Manuscrip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upmchs-my.sharepoint.com/personal/artsenam_upmc_edu/Documents/Research/Figures%20PainFibrosisLuminex%20Manuscrip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upmchs-my.sharepoint.com/personal/artsenam_upmc_edu/Documents/FGF%20analysis%20w%20graph%201.20.20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bFGF</a:t>
            </a:r>
          </a:p>
        </c:rich>
      </c:tx>
      <c:layout>
        <c:manualLayout>
          <c:xMode val="edge"/>
          <c:yMode val="edge"/>
          <c:x val="0.41956285450513497"/>
          <c:y val="1.30804402443604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Sheet2!$Y$8:$Z$8</c:f>
              <c:numCache>
                <c:formatCode>General</c:formatCode>
                <c:ptCount val="2"/>
                <c:pt idx="0">
                  <c:v>10.473333333333329</c:v>
                </c:pt>
                <c:pt idx="1">
                  <c:v>6.0333333333333403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DE7-4CEF-86D9-5D31B72E382E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Sheet2!$Y$9:$Z$9</c:f>
              <c:numCache>
                <c:formatCode>General</c:formatCode>
                <c:ptCount val="2"/>
                <c:pt idx="0">
                  <c:v>9.7333333333333254</c:v>
                </c:pt>
                <c:pt idx="1">
                  <c:v>4.0826666666666664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DE7-4CEF-86D9-5D31B72E382E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Sheet2!$Y$10:$Z$10</c:f>
              <c:numCache>
                <c:formatCode>General</c:formatCode>
                <c:ptCount val="2"/>
                <c:pt idx="0">
                  <c:v>15.09333333333333</c:v>
                </c:pt>
                <c:pt idx="1">
                  <c:v>3.222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DE7-4CEF-86D9-5D31B72E382E}"/>
            </c:ext>
          </c:extLst>
        </c:ser>
        <c:ser>
          <c:idx val="3"/>
          <c:order val="3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Sheet2!$Y$11:$Z$11</c:f>
              <c:numCache>
                <c:formatCode>General</c:formatCode>
                <c:ptCount val="2"/>
                <c:pt idx="0">
                  <c:v>15.34</c:v>
                </c:pt>
                <c:pt idx="1">
                  <c:v>4.6253333333333329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DE7-4CEF-86D9-5D31B72E382E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Sheet2!$Y$12:$Z$12</c:f>
              <c:numCache>
                <c:formatCode>General</c:formatCode>
                <c:ptCount val="2"/>
                <c:pt idx="0">
                  <c:v>10.733333333333331</c:v>
                </c:pt>
                <c:pt idx="1">
                  <c:v>7.6133333333333333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DE7-4CEF-86D9-5D31B72E382E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Sheet2!$Y$13:$Z$13</c:f>
              <c:numCache>
                <c:formatCode>General</c:formatCode>
                <c:ptCount val="2"/>
                <c:pt idx="0">
                  <c:v>14.11333333333333</c:v>
                </c:pt>
                <c:pt idx="1">
                  <c:v>5.2686666666666664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DE7-4CEF-86D9-5D31B72E382E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Sheet2!$Y$14:$Z$14</c:f>
              <c:numCache>
                <c:formatCode>General</c:formatCode>
                <c:ptCount val="2"/>
                <c:pt idx="0">
                  <c:v>12.026666666666671</c:v>
                </c:pt>
                <c:pt idx="1">
                  <c:v>2.9940000000000002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DE7-4CEF-86D9-5D31B72E382E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Sheet2!$Y$15:$Z$15</c:f>
              <c:numCache>
                <c:formatCode>General</c:formatCode>
                <c:ptCount val="2"/>
                <c:pt idx="0">
                  <c:v>15.44</c:v>
                </c:pt>
                <c:pt idx="1">
                  <c:v>4.0466666666666669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7DE7-4CEF-86D9-5D31B72E382E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Sheet2!$Y$16:$Z$16</c:f>
              <c:numCache>
                <c:formatCode>General</c:formatCode>
                <c:ptCount val="2"/>
                <c:pt idx="0">
                  <c:v>9.3000000000000007</c:v>
                </c:pt>
                <c:pt idx="1">
                  <c:v>10.43333333333333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7DE7-4CEF-86D9-5D31B72E382E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Sheet2!$Y$17:$Z$17</c:f>
              <c:numCache>
                <c:formatCode>General</c:formatCode>
                <c:ptCount val="2"/>
                <c:pt idx="0">
                  <c:v>6.3273333333333328</c:v>
                </c:pt>
                <c:pt idx="1">
                  <c:v>6.2006666666666668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7DE7-4CEF-86D9-5D31B72E382E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Sheet2!$Y$18:$Z$18</c:f>
              <c:numCache>
                <c:formatCode>General</c:formatCode>
                <c:ptCount val="2"/>
                <c:pt idx="0">
                  <c:v>26.433333333333259</c:v>
                </c:pt>
                <c:pt idx="1">
                  <c:v>7.8466666666666667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7DE7-4CEF-86D9-5D31B72E382E}"/>
            </c:ext>
          </c:extLst>
        </c:ser>
        <c:ser>
          <c:idx val="11"/>
          <c:order val="11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Sheet2!$Y$19:$Z$19</c:f>
              <c:numCache>
                <c:formatCode>General</c:formatCode>
                <c:ptCount val="2"/>
                <c:pt idx="0">
                  <c:v>9.8600000000000012</c:v>
                </c:pt>
                <c:pt idx="1">
                  <c:v>9.2333333333333254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7DE7-4CEF-86D9-5D31B72E382E}"/>
            </c:ext>
          </c:extLst>
        </c:ser>
        <c:ser>
          <c:idx val="12"/>
          <c:order val="12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Sheet2!$Y$20:$Z$20</c:f>
              <c:numCache>
                <c:formatCode>General</c:formatCode>
                <c:ptCount val="2"/>
                <c:pt idx="0">
                  <c:v>11.813333333333331</c:v>
                </c:pt>
                <c:pt idx="1">
                  <c:v>11.48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7DE7-4CEF-86D9-5D31B72E382E}"/>
            </c:ext>
          </c:extLst>
        </c:ser>
        <c:ser>
          <c:idx val="13"/>
          <c:order val="13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Sheet2!$Y$21:$Z$21</c:f>
              <c:numCache>
                <c:formatCode>General</c:formatCode>
                <c:ptCount val="2"/>
                <c:pt idx="0">
                  <c:v>19.646666666666661</c:v>
                </c:pt>
                <c:pt idx="1">
                  <c:v>6.8866666666666667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7DE7-4CEF-86D9-5D31B72E382E}"/>
            </c:ext>
          </c:extLst>
        </c:ser>
        <c:ser>
          <c:idx val="14"/>
          <c:order val="14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Sheet2!$Y$22:$Z$22</c:f>
              <c:numCache>
                <c:formatCode>General</c:formatCode>
                <c:ptCount val="2"/>
                <c:pt idx="0">
                  <c:v>10.76735418052783</c:v>
                </c:pt>
                <c:pt idx="1">
                  <c:v>7.02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7DE7-4CEF-86D9-5D31B72E382E}"/>
            </c:ext>
          </c:extLst>
        </c:ser>
        <c:ser>
          <c:idx val="15"/>
          <c:order val="15"/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  <a:lumOff val="20000"/>
                </a:schemeClr>
              </a:solidFill>
              <a:ln w="9525">
                <a:solidFill>
                  <a:schemeClr val="accent4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Sheet2!$Y$23:$Z$23</c:f>
              <c:numCache>
                <c:formatCode>General</c:formatCode>
                <c:ptCount val="2"/>
                <c:pt idx="0">
                  <c:v>11.51333333333333</c:v>
                </c:pt>
                <c:pt idx="1">
                  <c:v>7.0466666666666669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7DE7-4CEF-86D9-5D31B72E382E}"/>
            </c:ext>
          </c:extLst>
        </c:ser>
        <c:ser>
          <c:idx val="16"/>
          <c:order val="16"/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80000"/>
                  <a:lumOff val="20000"/>
                </a:schemeClr>
              </a:solidFill>
              <a:ln w="9525">
                <a:solidFill>
                  <a:schemeClr val="accent5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Sheet2!$Y$24:$Z$24</c:f>
              <c:numCache>
                <c:formatCode>General</c:formatCode>
                <c:ptCount val="2"/>
                <c:pt idx="0">
                  <c:v>29.12</c:v>
                </c:pt>
                <c:pt idx="1">
                  <c:v>6.4939999999999998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7DE7-4CEF-86D9-5D31B72E382E}"/>
            </c:ext>
          </c:extLst>
        </c:ser>
        <c:ser>
          <c:idx val="17"/>
          <c:order val="17"/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80000"/>
                  <a:lumOff val="20000"/>
                </a:schemeClr>
              </a:solidFill>
              <a:ln w="9525">
                <a:solidFill>
                  <a:schemeClr val="accent6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Sheet2!$Y$25:$Z$25</c:f>
              <c:numCache>
                <c:formatCode>General</c:formatCode>
                <c:ptCount val="2"/>
                <c:pt idx="0">
                  <c:v>20.806666666666668</c:v>
                </c:pt>
                <c:pt idx="1">
                  <c:v>12.62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7DE7-4CEF-86D9-5D31B72E382E}"/>
            </c:ext>
          </c:extLst>
        </c:ser>
        <c:ser>
          <c:idx val="18"/>
          <c:order val="18"/>
          <c:spPr>
            <a:ln w="28575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</a:schemeClr>
              </a:solidFill>
              <a:ln w="9525">
                <a:solidFill>
                  <a:schemeClr val="accent1">
                    <a:lumMod val="8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Sheet2!$Y$26:$Z$26</c:f>
              <c:numCache>
                <c:formatCode>General</c:formatCode>
                <c:ptCount val="2"/>
                <c:pt idx="0">
                  <c:v>4.7066666666666661</c:v>
                </c:pt>
                <c:pt idx="1">
                  <c:v>4.3539999999999957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7DE7-4CEF-86D9-5D31B72E382E}"/>
            </c:ext>
          </c:extLst>
        </c:ser>
        <c:ser>
          <c:idx val="19"/>
          <c:order val="19"/>
          <c:spPr>
            <a:ln w="28575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</a:schemeClr>
              </a:solidFill>
              <a:ln w="9525">
                <a:solidFill>
                  <a:schemeClr val="accent2">
                    <a:lumMod val="80000"/>
                  </a:schemeClr>
                </a:solidFill>
              </a:ln>
              <a:effectLst/>
            </c:spPr>
          </c:marker>
          <c:cat>
            <c:strRef>
              <c:f>Sheet2!$Y$7:$Z$7</c:f>
              <c:strCache>
                <c:ptCount val="2"/>
                <c:pt idx="0">
                  <c:v>Control</c:v>
                </c:pt>
                <c:pt idx="1">
                  <c:v>Mesh Explant</c:v>
                </c:pt>
              </c:strCache>
            </c:strRef>
          </c:cat>
          <c:val>
            <c:numRef>
              <c:f>Sheet2!$Y$27:$Z$27</c:f>
              <c:numCache>
                <c:formatCode>General</c:formatCode>
                <c:ptCount val="2"/>
                <c:pt idx="0">
                  <c:v>13.855158991957611</c:v>
                </c:pt>
                <c:pt idx="1">
                  <c:v>6.7105964912280696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7DE7-4CEF-86D9-5D31B72E38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488730112"/>
        <c:axId val="-1488728752"/>
      </c:lineChart>
      <c:catAx>
        <c:axId val="-1488730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488728752"/>
        <c:crosses val="autoZero"/>
        <c:auto val="1"/>
        <c:lblAlgn val="ctr"/>
        <c:lblOffset val="100"/>
        <c:noMultiLvlLbl val="0"/>
      </c:catAx>
      <c:valAx>
        <c:axId val="-1488728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6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pg</a:t>
                </a: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600" baseline="0" dirty="0">
                    <a:solidFill>
                      <a:schemeClr val="tx1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600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 protein</a:t>
                </a:r>
                <a:endParaRPr lang="en-US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3.5942545416517001E-2"/>
              <c:y val="0.3116900684096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488730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MCP-1</a:t>
            </a:r>
          </a:p>
        </c:rich>
      </c:tx>
      <c:layout>
        <c:manualLayout>
          <c:xMode val="edge"/>
          <c:yMode val="edge"/>
          <c:x val="0.37071472572473801"/>
          <c:y val="1.05371081849925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Manuscript.xlsx]Sheet1'!$D$25:$E$25</c:f>
              <c:numCache>
                <c:formatCode>0.00</c:formatCode>
                <c:ptCount val="2"/>
                <c:pt idx="0">
                  <c:v>0.25362499999999999</c:v>
                </c:pt>
                <c:pt idx="1">
                  <c:v>2.83325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2E9-4588-B311-2F599809D25F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Manuscript.xlsx]Sheet1'!$D$26:$E$26</c:f>
              <c:numCache>
                <c:formatCode>0.00</c:formatCode>
                <c:ptCount val="2"/>
                <c:pt idx="0">
                  <c:v>0.27837499999999998</c:v>
                </c:pt>
                <c:pt idx="1">
                  <c:v>2.4892499999999971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2E9-4588-B311-2F599809D25F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Manuscript.xlsx]Sheet1'!$D$27:$E$27</c:f>
              <c:numCache>
                <c:formatCode>0.00</c:formatCode>
                <c:ptCount val="2"/>
                <c:pt idx="0">
                  <c:v>0.52149999999999996</c:v>
                </c:pt>
                <c:pt idx="1">
                  <c:v>2.3207499999999981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2E9-4588-B311-2F599809D25F}"/>
            </c:ext>
          </c:extLst>
        </c:ser>
        <c:ser>
          <c:idx val="3"/>
          <c:order val="3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Manuscript.xlsx]Sheet1'!$D$28:$E$28</c:f>
              <c:numCache>
                <c:formatCode>0.00</c:formatCode>
                <c:ptCount val="2"/>
                <c:pt idx="0">
                  <c:v>0.2515</c:v>
                </c:pt>
                <c:pt idx="1">
                  <c:v>1.7966249999999999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2E9-4588-B311-2F599809D25F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Manuscript.xlsx]Sheet1'!$D$29:$E$29</c:f>
              <c:numCache>
                <c:formatCode>0.00</c:formatCode>
                <c:ptCount val="2"/>
                <c:pt idx="0">
                  <c:v>1.572875</c:v>
                </c:pt>
                <c:pt idx="1">
                  <c:v>1.503625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2E9-4588-B311-2F599809D25F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Manuscript.xlsx]Sheet1'!$D$30:$E$30</c:f>
              <c:numCache>
                <c:formatCode>0.00</c:formatCode>
                <c:ptCount val="2"/>
                <c:pt idx="0">
                  <c:v>0.75875000000000004</c:v>
                </c:pt>
                <c:pt idx="1">
                  <c:v>0.70574999999999999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92E9-4588-B311-2F599809D25F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Manuscript.xlsx]Sheet1'!$D$31:$E$31</c:f>
              <c:numCache>
                <c:formatCode>0.00</c:formatCode>
                <c:ptCount val="2"/>
                <c:pt idx="0">
                  <c:v>9.3737500000000011</c:v>
                </c:pt>
                <c:pt idx="1">
                  <c:v>5.2454999999999998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2E9-4588-B311-2F599809D25F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Manuscript.xlsx]Sheet1'!$D$32:$E$32</c:f>
              <c:numCache>
                <c:formatCode>0.00</c:formatCode>
                <c:ptCount val="2"/>
                <c:pt idx="0">
                  <c:v>1.0558749999999999</c:v>
                </c:pt>
                <c:pt idx="1">
                  <c:v>1.7762500000000001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2E9-4588-B311-2F599809D25F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Manuscript.xlsx]Sheet1'!$D$33:$E$33</c:f>
              <c:numCache>
                <c:formatCode>0.00</c:formatCode>
                <c:ptCount val="2"/>
                <c:pt idx="0">
                  <c:v>0.67412499999999997</c:v>
                </c:pt>
                <c:pt idx="1">
                  <c:v>0.34925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2E9-4588-B311-2F599809D25F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Manuscript.xlsx]Sheet1'!$D$34:$E$34</c:f>
              <c:numCache>
                <c:formatCode>0.00</c:formatCode>
                <c:ptCount val="2"/>
                <c:pt idx="0">
                  <c:v>1.035625</c:v>
                </c:pt>
                <c:pt idx="1">
                  <c:v>2.532375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92E9-4588-B311-2F599809D25F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Manuscript.xlsx]Sheet1'!$D$35:$E$35</c:f>
              <c:numCache>
                <c:formatCode>0.00</c:formatCode>
                <c:ptCount val="2"/>
                <c:pt idx="0">
                  <c:v>0.40287499999999998</c:v>
                </c:pt>
                <c:pt idx="1">
                  <c:v>3.2402500000000001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92E9-4588-B311-2F599809D25F}"/>
            </c:ext>
          </c:extLst>
        </c:ser>
        <c:ser>
          <c:idx val="11"/>
          <c:order val="11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Manuscript.xlsx]Sheet1'!$D$36:$E$36</c:f>
              <c:numCache>
                <c:formatCode>0.00</c:formatCode>
                <c:ptCount val="2"/>
                <c:pt idx="0">
                  <c:v>0.65024999999999999</c:v>
                </c:pt>
                <c:pt idx="1">
                  <c:v>2.7611249999999998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92E9-4588-B311-2F599809D25F}"/>
            </c:ext>
          </c:extLst>
        </c:ser>
        <c:ser>
          <c:idx val="12"/>
          <c:order val="12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Manuscript.xlsx]Sheet1'!$D$37:$E$37</c:f>
              <c:numCache>
                <c:formatCode>0.00</c:formatCode>
                <c:ptCount val="2"/>
                <c:pt idx="0">
                  <c:v>0.326125</c:v>
                </c:pt>
                <c:pt idx="1">
                  <c:v>1.686375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92E9-4588-B311-2F599809D25F}"/>
            </c:ext>
          </c:extLst>
        </c:ser>
        <c:ser>
          <c:idx val="13"/>
          <c:order val="13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Manuscript.xlsx]Sheet1'!$D$38:$E$38</c:f>
              <c:numCache>
                <c:formatCode>0.00</c:formatCode>
                <c:ptCount val="2"/>
                <c:pt idx="0">
                  <c:v>2.3572500000000001</c:v>
                </c:pt>
                <c:pt idx="1">
                  <c:v>1.8416250000000001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92E9-4588-B311-2F599809D25F}"/>
            </c:ext>
          </c:extLst>
        </c:ser>
        <c:ser>
          <c:idx val="14"/>
          <c:order val="14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Manuscript.xlsx]Sheet1'!$D$39:$E$39</c:f>
              <c:numCache>
                <c:formatCode>0.00</c:formatCode>
                <c:ptCount val="2"/>
                <c:pt idx="0">
                  <c:v>19.267875</c:v>
                </c:pt>
                <c:pt idx="1">
                  <c:v>1.6147499999999999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92E9-4588-B311-2F599809D2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603358144"/>
        <c:axId val="-1603356784"/>
      </c:lineChart>
      <c:catAx>
        <c:axId val="-160335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603356784"/>
        <c:crosses val="autoZero"/>
        <c:auto val="1"/>
        <c:lblAlgn val="ctr"/>
        <c:lblOffset val="100"/>
        <c:noMultiLvlLbl val="0"/>
      </c:catAx>
      <c:valAx>
        <c:axId val="-1603356784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603358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PDGF-BB</a:t>
            </a:r>
          </a:p>
        </c:rich>
      </c:tx>
      <c:layout>
        <c:manualLayout>
          <c:xMode val="edge"/>
          <c:yMode val="edge"/>
          <c:x val="0.365423447069116"/>
          <c:y val="1.301255728855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Manuscript.xlsx]Sheet1'!$H$25:$I$25</c:f>
              <c:numCache>
                <c:formatCode>0.00</c:formatCode>
                <c:ptCount val="2"/>
                <c:pt idx="0">
                  <c:v>6.8500000000000005E-2</c:v>
                </c:pt>
                <c:pt idx="1">
                  <c:v>0.42112500000000003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269-4FC6-9DE0-90DC4E5622F8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Manuscript.xlsx]Sheet1'!$H$26:$I$26</c:f>
              <c:numCache>
                <c:formatCode>0.00</c:formatCode>
                <c:ptCount val="2"/>
                <c:pt idx="0">
                  <c:v>0.6825</c:v>
                </c:pt>
                <c:pt idx="1">
                  <c:v>0.69074999999999998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269-4FC6-9DE0-90DC4E5622F8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Manuscript.xlsx]Sheet1'!$H$27:$I$27</c:f>
              <c:numCache>
                <c:formatCode>0.00</c:formatCode>
                <c:ptCount val="2"/>
                <c:pt idx="0">
                  <c:v>6.9125000000000006E-2</c:v>
                </c:pt>
                <c:pt idx="1">
                  <c:v>0.55387500000000001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269-4FC6-9DE0-90DC4E5622F8}"/>
            </c:ext>
          </c:extLst>
        </c:ser>
        <c:ser>
          <c:idx val="3"/>
          <c:order val="3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Manuscript.xlsx]Sheet1'!$H$28:$I$28</c:f>
              <c:numCache>
                <c:formatCode>0.00</c:formatCode>
                <c:ptCount val="2"/>
                <c:pt idx="0">
                  <c:v>0.42925000000000002</c:v>
                </c:pt>
                <c:pt idx="1">
                  <c:v>0.22612499999999999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269-4FC6-9DE0-90DC4E5622F8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Manuscript.xlsx]Sheet1'!$H$29:$I$29</c:f>
              <c:numCache>
                <c:formatCode>0.00</c:formatCode>
                <c:ptCount val="2"/>
                <c:pt idx="0">
                  <c:v>0.31737500000000002</c:v>
                </c:pt>
                <c:pt idx="1">
                  <c:v>0.26024999999999998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269-4FC6-9DE0-90DC4E5622F8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Manuscript.xlsx]Sheet1'!$H$30:$I$30</c:f>
              <c:numCache>
                <c:formatCode>0.00</c:formatCode>
                <c:ptCount val="2"/>
                <c:pt idx="0">
                  <c:v>3.2500000000000001E-2</c:v>
                </c:pt>
                <c:pt idx="1">
                  <c:v>0.71512500000000001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269-4FC6-9DE0-90DC4E5622F8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Manuscript.xlsx]Sheet1'!$H$31:$I$31</c:f>
              <c:numCache>
                <c:formatCode>0.00</c:formatCode>
                <c:ptCount val="2"/>
                <c:pt idx="0">
                  <c:v>0.15237500000000001</c:v>
                </c:pt>
                <c:pt idx="1">
                  <c:v>0.38637500000000002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269-4FC6-9DE0-90DC4E5622F8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Manuscript.xlsx]Sheet1'!$H$32:$I$32</c:f>
              <c:numCache>
                <c:formatCode>0.00</c:formatCode>
                <c:ptCount val="2"/>
                <c:pt idx="0">
                  <c:v>0.27362500000000001</c:v>
                </c:pt>
                <c:pt idx="1">
                  <c:v>0.40337499999999998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8269-4FC6-9DE0-90DC4E5622F8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Manuscript.xlsx]Sheet1'!$H$33:$I$33</c:f>
              <c:numCache>
                <c:formatCode>0.00</c:formatCode>
                <c:ptCount val="2"/>
                <c:pt idx="0">
                  <c:v>0.11675000000000001</c:v>
                </c:pt>
                <c:pt idx="1">
                  <c:v>0.34175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8269-4FC6-9DE0-90DC4E5622F8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Manuscript.xlsx]Sheet1'!$H$34:$I$34</c:f>
              <c:numCache>
                <c:formatCode>0.00</c:formatCode>
                <c:ptCount val="2"/>
                <c:pt idx="0">
                  <c:v>5.2999999999999999E-2</c:v>
                </c:pt>
                <c:pt idx="1">
                  <c:v>0.479875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8269-4FC6-9DE0-90DC4E5622F8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Manuscript.xlsx]Sheet1'!$H$35:$I$35</c:f>
              <c:numCache>
                <c:formatCode>0.00</c:formatCode>
                <c:ptCount val="2"/>
                <c:pt idx="0">
                  <c:v>5.0375000000000003E-2</c:v>
                </c:pt>
                <c:pt idx="1">
                  <c:v>0.49349999999999999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8269-4FC6-9DE0-90DC4E5622F8}"/>
            </c:ext>
          </c:extLst>
        </c:ser>
        <c:ser>
          <c:idx val="11"/>
          <c:order val="11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Manuscript.xlsx]Sheet1'!$H$36:$I$36</c:f>
              <c:numCache>
                <c:formatCode>0.00</c:formatCode>
                <c:ptCount val="2"/>
                <c:pt idx="0">
                  <c:v>8.0250000000000002E-2</c:v>
                </c:pt>
                <c:pt idx="1">
                  <c:v>1.2366250000000001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8269-4FC6-9DE0-90DC4E5622F8}"/>
            </c:ext>
          </c:extLst>
        </c:ser>
        <c:ser>
          <c:idx val="12"/>
          <c:order val="12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Manuscript.xlsx]Sheet1'!$H$37:$I$37</c:f>
              <c:numCache>
                <c:formatCode>0.00</c:formatCode>
                <c:ptCount val="2"/>
                <c:pt idx="0">
                  <c:v>5.7500000000000002E-2</c:v>
                </c:pt>
                <c:pt idx="1">
                  <c:v>1.092625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8269-4FC6-9DE0-90DC4E5622F8}"/>
            </c:ext>
          </c:extLst>
        </c:ser>
        <c:ser>
          <c:idx val="13"/>
          <c:order val="13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Manuscript.xlsx]Sheet1'!$H$38:$I$38</c:f>
              <c:numCache>
                <c:formatCode>0.00</c:formatCode>
                <c:ptCount val="2"/>
                <c:pt idx="0">
                  <c:v>3.125E-2</c:v>
                </c:pt>
                <c:pt idx="1">
                  <c:v>0.39524999999999999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8269-4FC6-9DE0-90DC4E5622F8}"/>
            </c:ext>
          </c:extLst>
        </c:ser>
        <c:ser>
          <c:idx val="14"/>
          <c:order val="14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Manuscript.xlsx]Sheet1'!$H$39:$I$39</c:f>
              <c:numCache>
                <c:formatCode>0.00</c:formatCode>
                <c:ptCount val="2"/>
                <c:pt idx="0">
                  <c:v>0.12075</c:v>
                </c:pt>
                <c:pt idx="1">
                  <c:v>0.53874999999999995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8269-4FC6-9DE0-90DC4E5622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485525952"/>
        <c:axId val="-1485583088"/>
      </c:lineChart>
      <c:catAx>
        <c:axId val="-1485525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485583088"/>
        <c:crosses val="autoZero"/>
        <c:auto val="1"/>
        <c:lblAlgn val="ctr"/>
        <c:lblOffset val="100"/>
        <c:noMultiLvlLbl val="0"/>
      </c:catAx>
      <c:valAx>
        <c:axId val="-1485583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485525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IGFBP-1</a:t>
            </a:r>
          </a:p>
        </c:rich>
      </c:tx>
      <c:layout>
        <c:manualLayout>
          <c:xMode val="edge"/>
          <c:yMode val="edge"/>
          <c:x val="0.44669209604802401"/>
          <c:y val="2.860820766769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Manuscript.xlsx]Sheet1'!$F$25:$G$25</c:f>
              <c:numCache>
                <c:formatCode>0.00</c:formatCode>
                <c:ptCount val="2"/>
                <c:pt idx="0">
                  <c:v>33.036375</c:v>
                </c:pt>
                <c:pt idx="1">
                  <c:v>14.1845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E07-463C-B747-988AE0D16976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Manuscript.xlsx]Sheet1'!$F$26:$G$26</c:f>
              <c:numCache>
                <c:formatCode>0.00</c:formatCode>
                <c:ptCount val="2"/>
                <c:pt idx="0">
                  <c:v>11.953875</c:v>
                </c:pt>
                <c:pt idx="1">
                  <c:v>23.103375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E07-463C-B747-988AE0D16976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Manuscript.xlsx]Sheet1'!$F$27:$G$27</c:f>
              <c:numCache>
                <c:formatCode>0.00</c:formatCode>
                <c:ptCount val="2"/>
                <c:pt idx="0">
                  <c:v>8.871125000000001</c:v>
                </c:pt>
                <c:pt idx="1">
                  <c:v>23.553374999999999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E07-463C-B747-988AE0D16976}"/>
            </c:ext>
          </c:extLst>
        </c:ser>
        <c:ser>
          <c:idx val="3"/>
          <c:order val="3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Manuscript.xlsx]Sheet1'!$F$28:$G$28</c:f>
              <c:numCache>
                <c:formatCode>0.00</c:formatCode>
                <c:ptCount val="2"/>
                <c:pt idx="0">
                  <c:v>11.383125</c:v>
                </c:pt>
                <c:pt idx="1">
                  <c:v>33.664124999999999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E07-463C-B747-988AE0D16976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Manuscript.xlsx]Sheet1'!$F$29:$G$29</c:f>
              <c:numCache>
                <c:formatCode>0.00</c:formatCode>
                <c:ptCount val="2"/>
                <c:pt idx="0">
                  <c:v>39.740625000000001</c:v>
                </c:pt>
                <c:pt idx="1">
                  <c:v>72.271249999999995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E07-463C-B747-988AE0D16976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Manuscript.xlsx]Sheet1'!$F$30:$G$30</c:f>
              <c:numCache>
                <c:formatCode>0.00</c:formatCode>
                <c:ptCount val="2"/>
                <c:pt idx="0">
                  <c:v>14.829375000000001</c:v>
                </c:pt>
                <c:pt idx="1">
                  <c:v>25.689999999999991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E07-463C-B747-988AE0D16976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Manuscript.xlsx]Sheet1'!$F$31:$G$31</c:f>
              <c:numCache>
                <c:formatCode>0.00</c:formatCode>
                <c:ptCount val="2"/>
                <c:pt idx="0">
                  <c:v>278.10199999999992</c:v>
                </c:pt>
                <c:pt idx="1">
                  <c:v>214.10624999999999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E07-463C-B747-988AE0D16976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Manuscript.xlsx]Sheet1'!$F$32:$G$32</c:f>
              <c:numCache>
                <c:formatCode>0.00</c:formatCode>
                <c:ptCount val="2"/>
                <c:pt idx="0">
                  <c:v>7.4747500000000002</c:v>
                </c:pt>
                <c:pt idx="1">
                  <c:v>7.9271249999999887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E07-463C-B747-988AE0D16976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Manuscript.xlsx]Sheet1'!$F$33:$G$33</c:f>
              <c:numCache>
                <c:formatCode>0.00</c:formatCode>
                <c:ptCount val="2"/>
                <c:pt idx="0">
                  <c:v>27.53</c:v>
                </c:pt>
                <c:pt idx="1">
                  <c:v>13.734500000000001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BE07-463C-B747-988AE0D16976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Manuscript.xlsx]Sheet1'!$F$34:$G$34</c:f>
              <c:numCache>
                <c:formatCode>0.00</c:formatCode>
                <c:ptCount val="2"/>
                <c:pt idx="0">
                  <c:v>19.340375000000009</c:v>
                </c:pt>
                <c:pt idx="1">
                  <c:v>33.664124999999999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BE07-463C-B747-988AE0D16976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Manuscript.xlsx]Sheet1'!$F$35:$G$35</c:f>
              <c:numCache>
                <c:formatCode>0.00</c:formatCode>
                <c:ptCount val="2"/>
                <c:pt idx="0">
                  <c:v>18.683375000000009</c:v>
                </c:pt>
                <c:pt idx="1">
                  <c:v>15.810375000000001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E07-463C-B747-988AE0D16976}"/>
            </c:ext>
          </c:extLst>
        </c:ser>
        <c:ser>
          <c:idx val="11"/>
          <c:order val="11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Manuscript.xlsx]Sheet1'!$F$36:$G$36</c:f>
              <c:numCache>
                <c:formatCode>0.00</c:formatCode>
                <c:ptCount val="2"/>
                <c:pt idx="0">
                  <c:v>3.1835</c:v>
                </c:pt>
                <c:pt idx="1">
                  <c:v>5.1144999999999916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BE07-463C-B747-988AE0D16976}"/>
            </c:ext>
          </c:extLst>
        </c:ser>
        <c:ser>
          <c:idx val="12"/>
          <c:order val="12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Manuscript.xlsx]Sheet1'!$F$37:$G$37</c:f>
              <c:numCache>
                <c:formatCode>0.00</c:formatCode>
                <c:ptCount val="2"/>
                <c:pt idx="0">
                  <c:v>3.58575</c:v>
                </c:pt>
                <c:pt idx="1">
                  <c:v>29.602875000000001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BE07-463C-B747-988AE0D16976}"/>
            </c:ext>
          </c:extLst>
        </c:ser>
        <c:ser>
          <c:idx val="13"/>
          <c:order val="13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Manuscript.xlsx]Sheet1'!$F$38:$G$38</c:f>
              <c:numCache>
                <c:formatCode>0.00</c:formatCode>
                <c:ptCount val="2"/>
                <c:pt idx="0">
                  <c:v>10.063124999999999</c:v>
                </c:pt>
                <c:pt idx="1">
                  <c:v>17.306999999999999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BE07-463C-B747-988AE0D16976}"/>
            </c:ext>
          </c:extLst>
        </c:ser>
        <c:ser>
          <c:idx val="14"/>
          <c:order val="14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80000"/>
                  <a:lumOff val="20000"/>
                </a:schemeClr>
              </a:solidFill>
              <a:ln w="9525">
                <a:solidFill>
                  <a:schemeClr val="accent3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Lit>
              <c:ptCount val="2"/>
              <c:pt idx="0">
                <c:v>Control</c:v>
              </c:pt>
              <c:pt idx="1">
                <c:v>Mesh Explant</c:v>
              </c:pt>
            </c:strLit>
          </c:cat>
          <c:val>
            <c:numRef>
              <c:f>'[Figures PainFibrosisLuminex Manuscript.xlsx]Sheet1'!$F$39:$G$39</c:f>
              <c:numCache>
                <c:formatCode>0.00</c:formatCode>
                <c:ptCount val="2"/>
                <c:pt idx="0">
                  <c:v>105.172375</c:v>
                </c:pt>
                <c:pt idx="1">
                  <c:v>11.90225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BE07-463C-B747-988AE0D169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485353008"/>
        <c:axId val="-1485351648"/>
      </c:lineChart>
      <c:catAx>
        <c:axId val="-1485353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485351648"/>
        <c:crosses val="autoZero"/>
        <c:auto val="1"/>
        <c:lblAlgn val="ctr"/>
        <c:lblOffset val="100"/>
        <c:noMultiLvlLbl val="0"/>
      </c:catAx>
      <c:valAx>
        <c:axId val="-1485351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r>
                  <a:rPr lang="en-US" sz="1600" b="0" i="0" baseline="0" dirty="0" err="1">
                    <a:solidFill>
                      <a:schemeClr val="tx1"/>
                    </a:solidFill>
                    <a:effectLst/>
                    <a:latin typeface="Arial" charset="0"/>
                    <a:ea typeface="Arial" charset="0"/>
                    <a:cs typeface="Arial" charset="0"/>
                  </a:rPr>
                  <a:t>pg</a:t>
                </a:r>
                <a:r>
                  <a:rPr lang="en-US" sz="1600" b="0" i="0" baseline="0" dirty="0">
                    <a:solidFill>
                      <a:schemeClr val="tx1"/>
                    </a:solidFill>
                    <a:effectLst/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lang="en-US" sz="1600" b="0" i="0" u="none" strike="noStrike" baseline="0" dirty="0">
                    <a:effectLst/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600" b="0" i="0" baseline="0" dirty="0">
                    <a:solidFill>
                      <a:schemeClr val="tx1"/>
                    </a:solidFill>
                    <a:effectLst/>
                    <a:latin typeface="Arial" charset="0"/>
                    <a:ea typeface="Arial" charset="0"/>
                    <a:cs typeface="Arial" charset="0"/>
                  </a:rPr>
                  <a:t>g protein</a:t>
                </a:r>
                <a:endParaRPr lang="en-US" sz="1600" dirty="0">
                  <a:solidFill>
                    <a:schemeClr val="tx1"/>
                  </a:solidFill>
                  <a:effectLst/>
                  <a:latin typeface="Arial" charset="0"/>
                  <a:ea typeface="Arial" charset="0"/>
                  <a:cs typeface="Arial" charset="0"/>
                </a:endParaRPr>
              </a:p>
            </c:rich>
          </c:tx>
          <c:layout>
            <c:manualLayout>
              <c:xMode val="edge"/>
              <c:yMode val="edge"/>
              <c:x val="4.12679960109925E-2"/>
              <c:y val="0.301872266905016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485353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560438432"/>
        <c:axId val="-1560729184"/>
      </c:barChart>
      <c:catAx>
        <c:axId val="-1560438432"/>
        <c:scaling>
          <c:orientation val="minMax"/>
        </c:scaling>
        <c:delete val="1"/>
        <c:axPos val="b"/>
        <c:majorTickMark val="none"/>
        <c:minorTickMark val="none"/>
        <c:tickLblPos val="nextTo"/>
        <c:crossAx val="-1560729184"/>
        <c:crosses val="autoZero"/>
        <c:auto val="1"/>
        <c:lblAlgn val="ctr"/>
        <c:lblOffset val="100"/>
        <c:noMultiLvlLbl val="0"/>
      </c:catAx>
      <c:valAx>
        <c:axId val="-1560729184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56043843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9B0E7-80BD-4987-A653-EADA321F2DFE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7BF49-9657-42CC-B0E4-BA6384A7E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37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97BF49-9657-42CC-B0E4-BA6384A7E8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34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7BF49-9657-42CC-B0E4-BA6384A7E8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62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00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6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90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5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4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22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4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92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6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61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244D1-E0A4-E546-BDFB-91ECCFAD9666}" type="datetimeFigureOut">
              <a:rPr lang="en-US" smtClean="0"/>
              <a:t>12/20/21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C8F3B-6019-4741-8E91-AF0E1B88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66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C2C2490-1A19-2B49-BDCA-5A7F0F30E95A}"/>
              </a:ext>
            </a:extLst>
          </p:cNvPr>
          <p:cNvSpPr txBox="1"/>
          <p:nvPr/>
        </p:nvSpPr>
        <p:spPr>
          <a:xfrm>
            <a:off x="269934" y="426313"/>
            <a:ext cx="470944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Patients undergoing mesh removal for pain or exposure complications enrolled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7BAD68-01A7-3242-ACA8-26F366C41D61}"/>
              </a:ext>
            </a:extLst>
          </p:cNvPr>
          <p:cNvSpPr txBox="1"/>
          <p:nvPr/>
        </p:nvSpPr>
        <p:spPr>
          <a:xfrm>
            <a:off x="101919" y="2637014"/>
            <a:ext cx="504547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Mesh tissue complexes removed and optional biopsy taken at time of surgery; mesh tissue split into histology and biochemistry tissue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C398D20-09AE-014A-B05C-A54ED8AFA0AC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2624656" y="1011088"/>
            <a:ext cx="3" cy="4708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8D33AB-C125-3E41-9164-99AC44910ADE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2624657" y="5262345"/>
            <a:ext cx="0" cy="4708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D5F993F-2E01-7041-9FB4-AF749A70EB15}"/>
              </a:ext>
            </a:extLst>
          </p:cNvPr>
          <p:cNvSpPr txBox="1"/>
          <p:nvPr/>
        </p:nvSpPr>
        <p:spPr>
          <a:xfrm>
            <a:off x="946410" y="5733240"/>
            <a:ext cx="335649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6 month follow up data: VAS scores, PDFI-20. No samples collected.</a:t>
            </a:r>
          </a:p>
          <a:p>
            <a:pPr algn="ctr"/>
            <a:r>
              <a:rPr lang="en-US" sz="1600" dirty="0"/>
              <a:t>N = 17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F0724D-E62E-AF42-B2D2-114D88D333FA}"/>
              </a:ext>
            </a:extLst>
          </p:cNvPr>
          <p:cNvSpPr txBox="1"/>
          <p:nvPr/>
        </p:nvSpPr>
        <p:spPr>
          <a:xfrm>
            <a:off x="5736159" y="426313"/>
            <a:ext cx="319589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Women undergoing surgery for prolapse or </a:t>
            </a:r>
            <a:r>
              <a:rPr lang="en-US" sz="1600"/>
              <a:t>stress incontinence</a:t>
            </a:r>
            <a:endParaRPr lang="en-US" sz="16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7F0724D-E62E-AF42-B2D2-114D88D333FA}"/>
              </a:ext>
            </a:extLst>
          </p:cNvPr>
          <p:cNvSpPr txBox="1"/>
          <p:nvPr/>
        </p:nvSpPr>
        <p:spPr>
          <a:xfrm>
            <a:off x="9152945" y="172263"/>
            <a:ext cx="278578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Patient</a:t>
            </a:r>
            <a:r>
              <a:rPr lang="en-US" sz="2400" dirty="0"/>
              <a:t> </a:t>
            </a:r>
            <a:r>
              <a:rPr lang="en-US" sz="2400" b="1" dirty="0"/>
              <a:t>selection, sample collection and follow up</a:t>
            </a:r>
            <a:endParaRPr lang="en-US" sz="2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F7BAD68-01A7-3242-ACA8-26F366C41D61}"/>
              </a:ext>
            </a:extLst>
          </p:cNvPr>
          <p:cNvSpPr txBox="1"/>
          <p:nvPr/>
        </p:nvSpPr>
        <p:spPr>
          <a:xfrm>
            <a:off x="101919" y="3952902"/>
            <a:ext cx="5045475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30 mesh tissue complexes randomly chosen from pain and exposure groups in the biorepository. </a:t>
            </a:r>
          </a:p>
          <a:p>
            <a:pPr lvl="1" algn="ctr"/>
            <a:r>
              <a:rPr lang="en-US" sz="1600" dirty="0"/>
              <a:t>29 had histology tissue available</a:t>
            </a:r>
          </a:p>
          <a:p>
            <a:pPr lvl="1" algn="ctr"/>
            <a:r>
              <a:rPr lang="en-US" sz="1600" dirty="0"/>
              <a:t>21 had biochemistry tissue available</a:t>
            </a:r>
          </a:p>
          <a:p>
            <a:pPr lvl="1" algn="ctr"/>
            <a:r>
              <a:rPr lang="en-US" sz="1600" dirty="0"/>
              <a:t>8 had autologous biopsies available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C398D20-09AE-014A-B05C-A54ED8AFA0AC}"/>
              </a:ext>
            </a:extLst>
          </p:cNvPr>
          <p:cNvCxnSpPr>
            <a:cxnSpLocks/>
            <a:stCxn id="54" idx="2"/>
          </p:cNvCxnSpPr>
          <p:nvPr/>
        </p:nvCxnSpPr>
        <p:spPr>
          <a:xfrm flipH="1">
            <a:off x="2624656" y="3464192"/>
            <a:ext cx="2" cy="4708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7F7BAD68-01A7-3242-ACA8-26F366C41D61}"/>
              </a:ext>
            </a:extLst>
          </p:cNvPr>
          <p:cNvSpPr txBox="1"/>
          <p:nvPr/>
        </p:nvSpPr>
        <p:spPr>
          <a:xfrm>
            <a:off x="5736159" y="1500456"/>
            <a:ext cx="314279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Vaginal biopsy </a:t>
            </a:r>
            <a:r>
              <a:rPr lang="en-US" sz="1600" dirty="0"/>
              <a:t>taken at time of surgery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C398D20-09AE-014A-B05C-A54ED8AFA0AC}"/>
              </a:ext>
            </a:extLst>
          </p:cNvPr>
          <p:cNvCxnSpPr>
            <a:cxnSpLocks/>
            <a:stCxn id="56" idx="2"/>
          </p:cNvCxnSpPr>
          <p:nvPr/>
        </p:nvCxnSpPr>
        <p:spPr>
          <a:xfrm flipH="1">
            <a:off x="7502119" y="1011088"/>
            <a:ext cx="2" cy="4708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C398D20-09AE-014A-B05C-A54ED8AFA0AC}"/>
              </a:ext>
            </a:extLst>
          </p:cNvPr>
          <p:cNvCxnSpPr>
            <a:cxnSpLocks/>
          </p:cNvCxnSpPr>
          <p:nvPr/>
        </p:nvCxnSpPr>
        <p:spPr>
          <a:xfrm flipH="1">
            <a:off x="7502118" y="2100615"/>
            <a:ext cx="2" cy="4708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7F7BAD68-01A7-3242-ACA8-26F366C41D61}"/>
              </a:ext>
            </a:extLst>
          </p:cNvPr>
          <p:cNvSpPr txBox="1"/>
          <p:nvPr/>
        </p:nvSpPr>
        <p:spPr>
          <a:xfrm>
            <a:off x="5789260" y="2571510"/>
            <a:ext cx="314279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18 matched to patients with biochemistry tissue available to provide matched control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F7BAD68-01A7-3242-ACA8-26F366C41D61}"/>
              </a:ext>
            </a:extLst>
          </p:cNvPr>
          <p:cNvSpPr txBox="1"/>
          <p:nvPr/>
        </p:nvSpPr>
        <p:spPr>
          <a:xfrm>
            <a:off x="101919" y="1478164"/>
            <a:ext cx="504547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Demographic data, baseline pain and symptom questionnaires including VAS scores and PDFI-20, and details of mesh placement obtained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C398D20-09AE-014A-B05C-A54ED8AFA0AC}"/>
              </a:ext>
            </a:extLst>
          </p:cNvPr>
          <p:cNvCxnSpPr>
            <a:cxnSpLocks/>
            <a:stCxn id="65" idx="2"/>
            <a:endCxn id="4" idx="0"/>
          </p:cNvCxnSpPr>
          <p:nvPr/>
        </p:nvCxnSpPr>
        <p:spPr>
          <a:xfrm>
            <a:off x="2624657" y="2309161"/>
            <a:ext cx="0" cy="327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28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00000000-0008-0000-01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0944344"/>
              </p:ext>
            </p:extLst>
          </p:nvPr>
        </p:nvGraphicFramePr>
        <p:xfrm>
          <a:off x="1429636" y="1098097"/>
          <a:ext cx="4666364" cy="2912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BF50C3C-1DBB-4C74-BB0D-E4EC6A8232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0469685"/>
              </p:ext>
            </p:extLst>
          </p:nvPr>
        </p:nvGraphicFramePr>
        <p:xfrm>
          <a:off x="1844663" y="3942040"/>
          <a:ext cx="4235289" cy="285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CAD18B-12F8-4F30-83A1-C50FFBC3A9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8065742"/>
              </p:ext>
            </p:extLst>
          </p:nvPr>
        </p:nvGraphicFramePr>
        <p:xfrm>
          <a:off x="6511806" y="1098097"/>
          <a:ext cx="4572000" cy="2927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4A893D3-CA74-412D-BE41-C802E45824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777777"/>
              </p:ext>
            </p:extLst>
          </p:nvPr>
        </p:nvGraphicFramePr>
        <p:xfrm>
          <a:off x="6158270" y="3925879"/>
          <a:ext cx="4925536" cy="2871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153755" y="1371279"/>
            <a:ext cx="1163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*P=0.001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12076" y="4241098"/>
            <a:ext cx="1080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P&gt;0.05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33100" y="4241098"/>
            <a:ext cx="922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P&gt;0.05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16852" y="1383471"/>
            <a:ext cx="1401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*P=0.0002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821278-778A-41A4-B85D-82D82A8481DE}"/>
              </a:ext>
            </a:extLst>
          </p:cNvPr>
          <p:cNvSpPr txBox="1"/>
          <p:nvPr/>
        </p:nvSpPr>
        <p:spPr>
          <a:xfrm>
            <a:off x="527434" y="93574"/>
            <a:ext cx="11137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Calibri" charset="0"/>
                <a:ea typeface="Calibri" charset="0"/>
                <a:cs typeface="Times New Roman" charset="0"/>
              </a:rPr>
              <a:t>Profibrotic</a:t>
            </a:r>
            <a:r>
              <a:rPr lang="en-US" sz="2400" b="1" dirty="0">
                <a:latin typeface="Calibri" charset="0"/>
                <a:ea typeface="Calibri" charset="0"/>
                <a:cs typeface="Times New Roman" charset="0"/>
              </a:rPr>
              <a:t> cytokines in mesh-tissue complexes removed for pain or exposure compared to vaginal control biopsies. </a:t>
            </a:r>
            <a:endParaRPr lang="en-US" sz="2400" dirty="0"/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0325041"/>
              </p:ext>
            </p:extLst>
          </p:nvPr>
        </p:nvGraphicFramePr>
        <p:xfrm>
          <a:off x="1776451" y="2340393"/>
          <a:ext cx="4161892" cy="1462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6CA18F9-F221-489E-901E-B30D3F0579EB}"/>
              </a:ext>
            </a:extLst>
          </p:cNvPr>
          <p:cNvSpPr txBox="1"/>
          <p:nvPr/>
        </p:nvSpPr>
        <p:spPr>
          <a:xfrm>
            <a:off x="2308276" y="1139888"/>
            <a:ext cx="50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231D6A-831D-4D87-8A76-4FBF45FEC3F7}"/>
              </a:ext>
            </a:extLst>
          </p:cNvPr>
          <p:cNvSpPr txBox="1"/>
          <p:nvPr/>
        </p:nvSpPr>
        <p:spPr>
          <a:xfrm>
            <a:off x="2308276" y="3981691"/>
            <a:ext cx="50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7B4B24-58AD-46A4-91D7-E90092299258}"/>
              </a:ext>
            </a:extLst>
          </p:cNvPr>
          <p:cNvSpPr txBox="1"/>
          <p:nvPr/>
        </p:nvSpPr>
        <p:spPr>
          <a:xfrm>
            <a:off x="6932149" y="1165890"/>
            <a:ext cx="50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C48585-DD63-45D6-AE5C-2632BCBD3C15}"/>
              </a:ext>
            </a:extLst>
          </p:cNvPr>
          <p:cNvSpPr txBox="1"/>
          <p:nvPr/>
        </p:nvSpPr>
        <p:spPr>
          <a:xfrm>
            <a:off x="6932149" y="3986972"/>
            <a:ext cx="50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F6417-97A7-4644-897E-1B874059B2AA}"/>
              </a:ext>
            </a:extLst>
          </p:cNvPr>
          <p:cNvSpPr txBox="1"/>
          <p:nvPr/>
        </p:nvSpPr>
        <p:spPr>
          <a:xfrm rot="16200000">
            <a:off x="5393375" y="2470082"/>
            <a:ext cx="2095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 protein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BF6417-97A7-4644-897E-1B874059B2AA}"/>
              </a:ext>
            </a:extLst>
          </p:cNvPr>
          <p:cNvSpPr txBox="1"/>
          <p:nvPr/>
        </p:nvSpPr>
        <p:spPr>
          <a:xfrm rot="16200000">
            <a:off x="666946" y="5254815"/>
            <a:ext cx="2126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 protein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58027" y="2527865"/>
            <a:ext cx="850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0.48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324074" y="3372004"/>
            <a:ext cx="850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0.08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95102" y="5992490"/>
            <a:ext cx="850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1.8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664554" y="6196269"/>
            <a:ext cx="850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0.7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413114" y="6136894"/>
            <a:ext cx="850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14.8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921887" y="6011692"/>
            <a:ext cx="850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23.1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31158" y="3057570"/>
            <a:ext cx="850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6.6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527351" y="2505670"/>
            <a:ext cx="850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11.8</a:t>
            </a:r>
          </a:p>
        </p:txBody>
      </p:sp>
    </p:spTree>
    <p:extLst>
      <p:ext uri="{BB962C8B-B14F-4D97-AF65-F5344CB8AC3E}">
        <p14:creationId xmlns:p14="http://schemas.microsoft.com/office/powerpoint/2010/main" val="2103914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CF58E9566DA8438A31537845E1B23F" ma:contentTypeVersion="13" ma:contentTypeDescription="Create a new document." ma:contentTypeScope="" ma:versionID="65304fb8e462d0546b37c47ac474c17f">
  <xsd:schema xmlns:xsd="http://www.w3.org/2001/XMLSchema" xmlns:xs="http://www.w3.org/2001/XMLSchema" xmlns:p="http://schemas.microsoft.com/office/2006/metadata/properties" xmlns:ns3="887dc067-0554-465e-882a-61fcfd336b1e" xmlns:ns4="0131aac9-a7bf-4c11-93e2-1a58eb6671a0" targetNamespace="http://schemas.microsoft.com/office/2006/metadata/properties" ma:root="true" ma:fieldsID="8f4961daf5951889e6e9852a3a5a9ad9" ns3:_="" ns4:_="">
    <xsd:import namespace="887dc067-0554-465e-882a-61fcfd336b1e"/>
    <xsd:import namespace="0131aac9-a7bf-4c11-93e2-1a58eb6671a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7dc067-0554-465e-882a-61fcfd336b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31aac9-a7bf-4c11-93e2-1a58eb6671a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229E68-23AB-48B9-BB3C-4D0342409BC8}">
  <ds:schemaRefs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0131aac9-a7bf-4c11-93e2-1a58eb6671a0"/>
    <ds:schemaRef ds:uri="887dc067-0554-465e-882a-61fcfd336b1e"/>
  </ds:schemaRefs>
</ds:datastoreItem>
</file>

<file path=customXml/itemProps2.xml><?xml version="1.0" encoding="utf-8"?>
<ds:datastoreItem xmlns:ds="http://schemas.openxmlformats.org/officeDocument/2006/customXml" ds:itemID="{B186B1B5-6C56-4848-BFA5-B10625405E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7dc067-0554-465e-882a-61fcfd336b1e"/>
    <ds:schemaRef ds:uri="0131aac9-a7bf-4c11-93e2-1a58eb6671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8FC92D8-19DA-4E83-9BCF-784AD5DD5E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5720</TotalTime>
  <Words>199</Words>
  <Application>Microsoft Macintosh PowerPoint</Application>
  <PresentationFormat>Widescreen</PresentationFormat>
  <Paragraphs>41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Moalli, Pamela (MD)</cp:lastModifiedBy>
  <cp:revision>72</cp:revision>
  <dcterms:created xsi:type="dcterms:W3CDTF">2019-10-17T02:08:32Z</dcterms:created>
  <dcterms:modified xsi:type="dcterms:W3CDTF">2021-12-20T14:02:50Z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0x010100DACF58E9566DA8438A31537845E1B23F</vt:lpwstr>
  </property>
</Properties>
</file>