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8099425" cy="6119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28" userDrawn="1">
          <p15:clr>
            <a:srgbClr val="A4A3A4"/>
          </p15:clr>
        </p15:guide>
        <p15:guide id="2" pos="25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360" autoAdjust="0"/>
  </p:normalViewPr>
  <p:slideViewPr>
    <p:cSldViewPr snapToGrid="0">
      <p:cViewPr varScale="1">
        <p:scale>
          <a:sx n="132" d="100"/>
          <a:sy n="132" d="100"/>
        </p:scale>
        <p:origin x="1482" y="132"/>
      </p:cViewPr>
      <p:guideLst>
        <p:guide orient="horz" pos="1928"/>
        <p:guide pos="25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6481D2-167B-430A-AAD2-20D78EEE8C07}" type="datetimeFigureOut">
              <a:rPr lang="de-AT" smtClean="0"/>
              <a:t>26.11.2021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0463" y="685800"/>
            <a:ext cx="45370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24022-09C6-4F10-BFFF-5FF6FC380F1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6548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2508" rtl="0" eaLnBrk="1" latinLnBrk="0" hangingPunct="1">
      <a:defRPr sz="896" kern="1200">
        <a:solidFill>
          <a:schemeClr val="tx1"/>
        </a:solidFill>
        <a:latin typeface="+mn-lt"/>
        <a:ea typeface="+mn-ea"/>
        <a:cs typeface="+mn-cs"/>
      </a:defRPr>
    </a:lvl1pPr>
    <a:lvl2pPr marL="341254" algn="l" defTabSz="682508" rtl="0" eaLnBrk="1" latinLnBrk="0" hangingPunct="1">
      <a:defRPr sz="896" kern="1200">
        <a:solidFill>
          <a:schemeClr val="tx1"/>
        </a:solidFill>
        <a:latin typeface="+mn-lt"/>
        <a:ea typeface="+mn-ea"/>
        <a:cs typeface="+mn-cs"/>
      </a:defRPr>
    </a:lvl2pPr>
    <a:lvl3pPr marL="682508" algn="l" defTabSz="682508" rtl="0" eaLnBrk="1" latinLnBrk="0" hangingPunct="1">
      <a:defRPr sz="896" kern="1200">
        <a:solidFill>
          <a:schemeClr val="tx1"/>
        </a:solidFill>
        <a:latin typeface="+mn-lt"/>
        <a:ea typeface="+mn-ea"/>
        <a:cs typeface="+mn-cs"/>
      </a:defRPr>
    </a:lvl3pPr>
    <a:lvl4pPr marL="1023762" algn="l" defTabSz="682508" rtl="0" eaLnBrk="1" latinLnBrk="0" hangingPunct="1">
      <a:defRPr sz="896" kern="1200">
        <a:solidFill>
          <a:schemeClr val="tx1"/>
        </a:solidFill>
        <a:latin typeface="+mn-lt"/>
        <a:ea typeface="+mn-ea"/>
        <a:cs typeface="+mn-cs"/>
      </a:defRPr>
    </a:lvl4pPr>
    <a:lvl5pPr marL="1365016" algn="l" defTabSz="682508" rtl="0" eaLnBrk="1" latinLnBrk="0" hangingPunct="1">
      <a:defRPr sz="896" kern="1200">
        <a:solidFill>
          <a:schemeClr val="tx1"/>
        </a:solidFill>
        <a:latin typeface="+mn-lt"/>
        <a:ea typeface="+mn-ea"/>
        <a:cs typeface="+mn-cs"/>
      </a:defRPr>
    </a:lvl5pPr>
    <a:lvl6pPr marL="1706270" algn="l" defTabSz="682508" rtl="0" eaLnBrk="1" latinLnBrk="0" hangingPunct="1">
      <a:defRPr sz="896" kern="1200">
        <a:solidFill>
          <a:schemeClr val="tx1"/>
        </a:solidFill>
        <a:latin typeface="+mn-lt"/>
        <a:ea typeface="+mn-ea"/>
        <a:cs typeface="+mn-cs"/>
      </a:defRPr>
    </a:lvl6pPr>
    <a:lvl7pPr marL="2047524" algn="l" defTabSz="682508" rtl="0" eaLnBrk="1" latinLnBrk="0" hangingPunct="1">
      <a:defRPr sz="896" kern="1200">
        <a:solidFill>
          <a:schemeClr val="tx1"/>
        </a:solidFill>
        <a:latin typeface="+mn-lt"/>
        <a:ea typeface="+mn-ea"/>
        <a:cs typeface="+mn-cs"/>
      </a:defRPr>
    </a:lvl7pPr>
    <a:lvl8pPr marL="2388779" algn="l" defTabSz="682508" rtl="0" eaLnBrk="1" latinLnBrk="0" hangingPunct="1">
      <a:defRPr sz="896" kern="1200">
        <a:solidFill>
          <a:schemeClr val="tx1"/>
        </a:solidFill>
        <a:latin typeface="+mn-lt"/>
        <a:ea typeface="+mn-ea"/>
        <a:cs typeface="+mn-cs"/>
      </a:defRPr>
    </a:lvl8pPr>
    <a:lvl9pPr marL="2730033" algn="l" defTabSz="682508" rtl="0" eaLnBrk="1" latinLnBrk="0" hangingPunct="1">
      <a:defRPr sz="89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60463" y="685800"/>
            <a:ext cx="4537075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4022-09C6-4F10-BFFF-5FF6FC380F19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17872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60463" y="685800"/>
            <a:ext cx="4537075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4022-09C6-4F10-BFFF-5FF6FC380F19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8902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60463" y="685800"/>
            <a:ext cx="4537075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4022-09C6-4F10-BFFF-5FF6FC380F19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100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7457" y="1001553"/>
            <a:ext cx="6884511" cy="2130602"/>
          </a:xfrm>
        </p:spPr>
        <p:txBody>
          <a:bodyPr anchor="b"/>
          <a:lstStyle>
            <a:lvl1pPr algn="ctr">
              <a:defRPr sz="531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2428" y="3214319"/>
            <a:ext cx="6074569" cy="1477538"/>
          </a:xfrm>
        </p:spPr>
        <p:txBody>
          <a:bodyPr/>
          <a:lstStyle>
            <a:lvl1pPr marL="0" indent="0" algn="ctr">
              <a:buNone/>
              <a:defRPr sz="2126"/>
            </a:lvl1pPr>
            <a:lvl2pPr marL="404988" indent="0" algn="ctr">
              <a:buNone/>
              <a:defRPr sz="1772"/>
            </a:lvl2pPr>
            <a:lvl3pPr marL="809976" indent="0" algn="ctr">
              <a:buNone/>
              <a:defRPr sz="1594"/>
            </a:lvl3pPr>
            <a:lvl4pPr marL="1214963" indent="0" algn="ctr">
              <a:buNone/>
              <a:defRPr sz="1417"/>
            </a:lvl4pPr>
            <a:lvl5pPr marL="1619951" indent="0" algn="ctr">
              <a:buNone/>
              <a:defRPr sz="1417"/>
            </a:lvl5pPr>
            <a:lvl6pPr marL="2024939" indent="0" algn="ctr">
              <a:buNone/>
              <a:defRPr sz="1417"/>
            </a:lvl6pPr>
            <a:lvl7pPr marL="2429927" indent="0" algn="ctr">
              <a:buNone/>
              <a:defRPr sz="1417"/>
            </a:lvl7pPr>
            <a:lvl8pPr marL="2834914" indent="0" algn="ctr">
              <a:buNone/>
              <a:defRPr sz="1417"/>
            </a:lvl8pPr>
            <a:lvl9pPr marL="3239902" indent="0" algn="ctr">
              <a:buNone/>
              <a:defRPr sz="1417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4059-386B-4E26-BDD5-CC378148FE53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DFF5-69D1-4B61-917D-E9DB4656BD5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19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4059-386B-4E26-BDD5-CC378148FE53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DFF5-69D1-4B61-917D-E9DB4656BD5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404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96151" y="325823"/>
            <a:ext cx="1746439" cy="5186259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6836" y="325823"/>
            <a:ext cx="5138073" cy="5186259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4059-386B-4E26-BDD5-CC378148FE53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DFF5-69D1-4B61-917D-E9DB4656BD5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460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4059-386B-4E26-BDD5-CC378148FE53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DFF5-69D1-4B61-917D-E9DB4656BD5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737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617" y="1525705"/>
            <a:ext cx="6985754" cy="2545672"/>
          </a:xfrm>
        </p:spPr>
        <p:txBody>
          <a:bodyPr anchor="b"/>
          <a:lstStyle>
            <a:lvl1pPr>
              <a:defRPr sz="531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2617" y="4095460"/>
            <a:ext cx="6985754" cy="1338709"/>
          </a:xfrm>
        </p:spPr>
        <p:txBody>
          <a:bodyPr/>
          <a:lstStyle>
            <a:lvl1pPr marL="0" indent="0">
              <a:buNone/>
              <a:defRPr sz="2126">
                <a:solidFill>
                  <a:schemeClr val="tx1"/>
                </a:solidFill>
              </a:defRPr>
            </a:lvl1pPr>
            <a:lvl2pPr marL="404988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2pPr>
            <a:lvl3pPr marL="809976" indent="0">
              <a:buNone/>
              <a:defRPr sz="1594">
                <a:solidFill>
                  <a:schemeClr val="tx1">
                    <a:tint val="75000"/>
                  </a:schemeClr>
                </a:solidFill>
              </a:defRPr>
            </a:lvl3pPr>
            <a:lvl4pPr marL="1214963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4pPr>
            <a:lvl5pPr marL="1619951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5pPr>
            <a:lvl6pPr marL="2024939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6pPr>
            <a:lvl7pPr marL="242992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7pPr>
            <a:lvl8pPr marL="2834914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8pPr>
            <a:lvl9pPr marL="3239902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4059-386B-4E26-BDD5-CC378148FE53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DFF5-69D1-4B61-917D-E9DB4656BD5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6835" y="1629117"/>
            <a:ext cx="3442256" cy="388296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0334" y="1629117"/>
            <a:ext cx="3442256" cy="388296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4059-386B-4E26-BDD5-CC378148FE53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DFF5-69D1-4B61-917D-E9DB4656BD5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99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0" y="325825"/>
            <a:ext cx="6985754" cy="118288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7891" y="1500205"/>
            <a:ext cx="3426436" cy="735227"/>
          </a:xfrm>
        </p:spPr>
        <p:txBody>
          <a:bodyPr anchor="b"/>
          <a:lstStyle>
            <a:lvl1pPr marL="0" indent="0">
              <a:buNone/>
              <a:defRPr sz="2126" b="1"/>
            </a:lvl1pPr>
            <a:lvl2pPr marL="404988" indent="0">
              <a:buNone/>
              <a:defRPr sz="1772" b="1"/>
            </a:lvl2pPr>
            <a:lvl3pPr marL="809976" indent="0">
              <a:buNone/>
              <a:defRPr sz="1594" b="1"/>
            </a:lvl3pPr>
            <a:lvl4pPr marL="1214963" indent="0">
              <a:buNone/>
              <a:defRPr sz="1417" b="1"/>
            </a:lvl4pPr>
            <a:lvl5pPr marL="1619951" indent="0">
              <a:buNone/>
              <a:defRPr sz="1417" b="1"/>
            </a:lvl5pPr>
            <a:lvl6pPr marL="2024939" indent="0">
              <a:buNone/>
              <a:defRPr sz="1417" b="1"/>
            </a:lvl6pPr>
            <a:lvl7pPr marL="2429927" indent="0">
              <a:buNone/>
              <a:defRPr sz="1417" b="1"/>
            </a:lvl7pPr>
            <a:lvl8pPr marL="2834914" indent="0">
              <a:buNone/>
              <a:defRPr sz="1417" b="1"/>
            </a:lvl8pPr>
            <a:lvl9pPr marL="3239902" indent="0">
              <a:buNone/>
              <a:defRPr sz="1417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891" y="2235432"/>
            <a:ext cx="3426436" cy="32879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00334" y="1500205"/>
            <a:ext cx="3443311" cy="735227"/>
          </a:xfrm>
        </p:spPr>
        <p:txBody>
          <a:bodyPr anchor="b"/>
          <a:lstStyle>
            <a:lvl1pPr marL="0" indent="0">
              <a:buNone/>
              <a:defRPr sz="2126" b="1"/>
            </a:lvl1pPr>
            <a:lvl2pPr marL="404988" indent="0">
              <a:buNone/>
              <a:defRPr sz="1772" b="1"/>
            </a:lvl2pPr>
            <a:lvl3pPr marL="809976" indent="0">
              <a:buNone/>
              <a:defRPr sz="1594" b="1"/>
            </a:lvl3pPr>
            <a:lvl4pPr marL="1214963" indent="0">
              <a:buNone/>
              <a:defRPr sz="1417" b="1"/>
            </a:lvl4pPr>
            <a:lvl5pPr marL="1619951" indent="0">
              <a:buNone/>
              <a:defRPr sz="1417" b="1"/>
            </a:lvl5pPr>
            <a:lvl6pPr marL="2024939" indent="0">
              <a:buNone/>
              <a:defRPr sz="1417" b="1"/>
            </a:lvl6pPr>
            <a:lvl7pPr marL="2429927" indent="0">
              <a:buNone/>
              <a:defRPr sz="1417" b="1"/>
            </a:lvl7pPr>
            <a:lvl8pPr marL="2834914" indent="0">
              <a:buNone/>
              <a:defRPr sz="1417" b="1"/>
            </a:lvl8pPr>
            <a:lvl9pPr marL="3239902" indent="0">
              <a:buNone/>
              <a:defRPr sz="1417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00334" y="2235432"/>
            <a:ext cx="3443311" cy="32879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4059-386B-4E26-BDD5-CC378148FE53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DFF5-69D1-4B61-917D-E9DB4656BD5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304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4059-386B-4E26-BDD5-CC378148FE53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DFF5-69D1-4B61-917D-E9DB4656BD5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267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4059-386B-4E26-BDD5-CC378148FE53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DFF5-69D1-4B61-917D-E9DB4656BD5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379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1" y="407988"/>
            <a:ext cx="2612275" cy="1427956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3311" y="881141"/>
            <a:ext cx="4100334" cy="4349034"/>
          </a:xfrm>
        </p:spPr>
        <p:txBody>
          <a:bodyPr/>
          <a:lstStyle>
            <a:lvl1pPr>
              <a:defRPr sz="2835"/>
            </a:lvl1pPr>
            <a:lvl2pPr>
              <a:defRPr sz="2480"/>
            </a:lvl2pPr>
            <a:lvl3pPr>
              <a:defRPr sz="2126"/>
            </a:lvl3pPr>
            <a:lvl4pPr>
              <a:defRPr sz="1772"/>
            </a:lvl4pPr>
            <a:lvl5pPr>
              <a:defRPr sz="1772"/>
            </a:lvl5pPr>
            <a:lvl6pPr>
              <a:defRPr sz="1772"/>
            </a:lvl6pPr>
            <a:lvl7pPr>
              <a:defRPr sz="1772"/>
            </a:lvl7pPr>
            <a:lvl8pPr>
              <a:defRPr sz="1772"/>
            </a:lvl8pPr>
            <a:lvl9pPr>
              <a:defRPr sz="1772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7891" y="1835944"/>
            <a:ext cx="2612275" cy="3401313"/>
          </a:xfrm>
        </p:spPr>
        <p:txBody>
          <a:bodyPr/>
          <a:lstStyle>
            <a:lvl1pPr marL="0" indent="0">
              <a:buNone/>
              <a:defRPr sz="1417"/>
            </a:lvl1pPr>
            <a:lvl2pPr marL="404988" indent="0">
              <a:buNone/>
              <a:defRPr sz="1240"/>
            </a:lvl2pPr>
            <a:lvl3pPr marL="809976" indent="0">
              <a:buNone/>
              <a:defRPr sz="1063"/>
            </a:lvl3pPr>
            <a:lvl4pPr marL="1214963" indent="0">
              <a:buNone/>
              <a:defRPr sz="886"/>
            </a:lvl4pPr>
            <a:lvl5pPr marL="1619951" indent="0">
              <a:buNone/>
              <a:defRPr sz="886"/>
            </a:lvl5pPr>
            <a:lvl6pPr marL="2024939" indent="0">
              <a:buNone/>
              <a:defRPr sz="886"/>
            </a:lvl6pPr>
            <a:lvl7pPr marL="2429927" indent="0">
              <a:buNone/>
              <a:defRPr sz="886"/>
            </a:lvl7pPr>
            <a:lvl8pPr marL="2834914" indent="0">
              <a:buNone/>
              <a:defRPr sz="886"/>
            </a:lvl8pPr>
            <a:lvl9pPr marL="3239902" indent="0">
              <a:buNone/>
              <a:defRPr sz="886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4059-386B-4E26-BDD5-CC378148FE53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DFF5-69D1-4B61-917D-E9DB4656BD5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845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1" y="407988"/>
            <a:ext cx="2612275" cy="1427956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43311" y="881141"/>
            <a:ext cx="4100334" cy="4349034"/>
          </a:xfrm>
        </p:spPr>
        <p:txBody>
          <a:bodyPr anchor="t"/>
          <a:lstStyle>
            <a:lvl1pPr marL="0" indent="0">
              <a:buNone/>
              <a:defRPr sz="2835"/>
            </a:lvl1pPr>
            <a:lvl2pPr marL="404988" indent="0">
              <a:buNone/>
              <a:defRPr sz="2480"/>
            </a:lvl2pPr>
            <a:lvl3pPr marL="809976" indent="0">
              <a:buNone/>
              <a:defRPr sz="2126"/>
            </a:lvl3pPr>
            <a:lvl4pPr marL="1214963" indent="0">
              <a:buNone/>
              <a:defRPr sz="1772"/>
            </a:lvl4pPr>
            <a:lvl5pPr marL="1619951" indent="0">
              <a:buNone/>
              <a:defRPr sz="1772"/>
            </a:lvl5pPr>
            <a:lvl6pPr marL="2024939" indent="0">
              <a:buNone/>
              <a:defRPr sz="1772"/>
            </a:lvl6pPr>
            <a:lvl7pPr marL="2429927" indent="0">
              <a:buNone/>
              <a:defRPr sz="1772"/>
            </a:lvl7pPr>
            <a:lvl8pPr marL="2834914" indent="0">
              <a:buNone/>
              <a:defRPr sz="1772"/>
            </a:lvl8pPr>
            <a:lvl9pPr marL="3239902" indent="0">
              <a:buNone/>
              <a:defRPr sz="1772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7891" y="1835944"/>
            <a:ext cx="2612275" cy="3401313"/>
          </a:xfrm>
        </p:spPr>
        <p:txBody>
          <a:bodyPr/>
          <a:lstStyle>
            <a:lvl1pPr marL="0" indent="0">
              <a:buNone/>
              <a:defRPr sz="1417"/>
            </a:lvl1pPr>
            <a:lvl2pPr marL="404988" indent="0">
              <a:buNone/>
              <a:defRPr sz="1240"/>
            </a:lvl2pPr>
            <a:lvl3pPr marL="809976" indent="0">
              <a:buNone/>
              <a:defRPr sz="1063"/>
            </a:lvl3pPr>
            <a:lvl4pPr marL="1214963" indent="0">
              <a:buNone/>
              <a:defRPr sz="886"/>
            </a:lvl4pPr>
            <a:lvl5pPr marL="1619951" indent="0">
              <a:buNone/>
              <a:defRPr sz="886"/>
            </a:lvl5pPr>
            <a:lvl6pPr marL="2024939" indent="0">
              <a:buNone/>
              <a:defRPr sz="886"/>
            </a:lvl6pPr>
            <a:lvl7pPr marL="2429927" indent="0">
              <a:buNone/>
              <a:defRPr sz="886"/>
            </a:lvl7pPr>
            <a:lvl8pPr marL="2834914" indent="0">
              <a:buNone/>
              <a:defRPr sz="886"/>
            </a:lvl8pPr>
            <a:lvl9pPr marL="3239902" indent="0">
              <a:buNone/>
              <a:defRPr sz="886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4059-386B-4E26-BDD5-CC378148FE53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DFF5-69D1-4B61-917D-E9DB4656BD5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752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6836" y="325825"/>
            <a:ext cx="6985754" cy="1182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6836" y="1629117"/>
            <a:ext cx="6985754" cy="3882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6835" y="5672162"/>
            <a:ext cx="1822371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44059-386B-4E26-BDD5-CC378148FE53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2935" y="5672162"/>
            <a:ext cx="2733556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0219" y="5672162"/>
            <a:ext cx="1822371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1DFF5-69D1-4B61-917D-E9DB4656BD5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308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09976" rtl="0" eaLnBrk="1" latinLnBrk="0" hangingPunct="1">
        <a:lnSpc>
          <a:spcPct val="90000"/>
        </a:lnSpc>
        <a:spcBef>
          <a:spcPct val="0"/>
        </a:spcBef>
        <a:buNone/>
        <a:defRPr sz="38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494" indent="-202494" algn="l" defTabSz="809976" rtl="0" eaLnBrk="1" latinLnBrk="0" hangingPunct="1">
        <a:lnSpc>
          <a:spcPct val="90000"/>
        </a:lnSpc>
        <a:spcBef>
          <a:spcPts val="886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1pPr>
      <a:lvl2pPr marL="607482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12469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417457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4pPr>
      <a:lvl5pPr marL="1822445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5pPr>
      <a:lvl6pPr marL="2227433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6pPr>
      <a:lvl7pPr marL="2632420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7pPr>
      <a:lvl8pPr marL="3037408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8pPr>
      <a:lvl9pPr marL="3442396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1pPr>
      <a:lvl2pPr marL="404988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2pPr>
      <a:lvl3pPr marL="809976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3pPr>
      <a:lvl4pPr marL="1214963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4pPr>
      <a:lvl5pPr marL="1619951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5pPr>
      <a:lvl6pPr marL="2024939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6pPr>
      <a:lvl7pPr marL="2429927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7pPr>
      <a:lvl8pPr marL="2834914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8pPr>
      <a:lvl9pPr marL="3239902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029" y="883185"/>
            <a:ext cx="5459421" cy="3797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438E0CFF-166D-4424-8C0F-58353915536E}"/>
              </a:ext>
            </a:extLst>
          </p:cNvPr>
          <p:cNvSpPr txBox="1"/>
          <p:nvPr/>
        </p:nvSpPr>
        <p:spPr>
          <a:xfrm>
            <a:off x="1110343" y="4681044"/>
            <a:ext cx="5556107" cy="58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79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1: Nucleotide variation between genotype and haplotype sequences of region </a:t>
            </a:r>
            <a:r>
              <a:rPr lang="en-GB" sz="797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</a:t>
            </a:r>
            <a:r>
              <a:rPr lang="en-GB" sz="79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BAL2. </a:t>
            </a:r>
            <a:r>
              <a:rPr lang="en-GB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respective </a:t>
            </a:r>
            <a:r>
              <a:rPr lang="en-GB" sz="79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</a:t>
            </a:r>
            <a:r>
              <a:rPr lang="en-GB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region of three haplotype sequences (</a:t>
            </a:r>
            <a:r>
              <a:rPr lang="de-AT" sz="79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positions</a:t>
            </a:r>
            <a:r>
              <a:rPr lang="de-AT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3049 </a:t>
            </a:r>
            <a:r>
              <a:rPr lang="de-AT" sz="79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de-AT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3717 on </a:t>
            </a:r>
            <a:r>
              <a:rPr lang="de-AT" sz="79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haplotype</a:t>
            </a:r>
            <a:r>
              <a:rPr lang="de-AT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F3)</a:t>
            </a:r>
            <a:r>
              <a:rPr lang="en-GB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two </a:t>
            </a:r>
            <a:r>
              <a:rPr lang="en-GB" sz="79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</a:t>
            </a:r>
            <a:r>
              <a:rPr lang="en-GB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genotype sequences were aligned. Ambiguous nucleotides are depicted in violet. Alignments were generated in </a:t>
            </a:r>
            <a:r>
              <a:rPr lang="en-GB" sz="79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BioEdit</a:t>
            </a:r>
            <a:r>
              <a:rPr lang="en-GB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version 7.0.1; GT, genotype; BAL, bronchoalveolar lavage; hap, haplotype.</a:t>
            </a:r>
          </a:p>
        </p:txBody>
      </p:sp>
    </p:spTree>
    <p:extLst>
      <p:ext uri="{BB962C8B-B14F-4D97-AF65-F5344CB8AC3E}">
        <p14:creationId xmlns:p14="http://schemas.microsoft.com/office/powerpoint/2010/main" val="36633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5" b="10397"/>
          <a:stretch/>
        </p:blipFill>
        <p:spPr bwMode="auto">
          <a:xfrm>
            <a:off x="717018" y="1659680"/>
            <a:ext cx="6534056" cy="2281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438E0CFF-166D-4424-8C0F-58353915536E}"/>
              </a:ext>
            </a:extLst>
          </p:cNvPr>
          <p:cNvSpPr txBox="1"/>
          <p:nvPr/>
        </p:nvSpPr>
        <p:spPr>
          <a:xfrm>
            <a:off x="624114" y="3941538"/>
            <a:ext cx="6626960" cy="460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79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2: Nucleotide variation between genotype and haplotype sequences of region UL146 of BAL2 </a:t>
            </a:r>
            <a:r>
              <a:rPr lang="en-GB" sz="797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BAL2</a:t>
            </a:r>
            <a:r>
              <a:rPr lang="en-GB" sz="79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respective UL146 region of three haplotype sequences (</a:t>
            </a:r>
            <a:r>
              <a:rPr lang="de-AT" sz="79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positions</a:t>
            </a:r>
            <a:r>
              <a:rPr lang="de-AT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5920 </a:t>
            </a:r>
            <a:r>
              <a:rPr lang="de-AT" sz="79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de-AT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6278 on </a:t>
            </a:r>
            <a:r>
              <a:rPr lang="de-AT" sz="79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haplotype</a:t>
            </a:r>
            <a:r>
              <a:rPr lang="de-AT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F4) </a:t>
            </a:r>
            <a:r>
              <a:rPr lang="en-GB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two UL146 genotype sequences were aligned. Ambiguous nucleotides are depicted in violet. Alignments were generated in </a:t>
            </a:r>
            <a:r>
              <a:rPr lang="en-GB" sz="79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BioEdit</a:t>
            </a:r>
            <a:r>
              <a:rPr lang="en-GB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version 7.0.1; GT, genotype; BAL, bronchoalveolar lavage; hap, haplotype.</a:t>
            </a:r>
          </a:p>
        </p:txBody>
      </p:sp>
    </p:spTree>
    <p:extLst>
      <p:ext uri="{BB962C8B-B14F-4D97-AF65-F5344CB8AC3E}">
        <p14:creationId xmlns:p14="http://schemas.microsoft.com/office/powerpoint/2010/main" val="168788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95" b="43514"/>
          <a:stretch/>
        </p:blipFill>
        <p:spPr bwMode="auto">
          <a:xfrm>
            <a:off x="419486" y="2181874"/>
            <a:ext cx="6884511" cy="1487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438E0CFF-166D-4424-8C0F-58353915536E}"/>
              </a:ext>
            </a:extLst>
          </p:cNvPr>
          <p:cNvSpPr txBox="1"/>
          <p:nvPr/>
        </p:nvSpPr>
        <p:spPr>
          <a:xfrm>
            <a:off x="348343" y="3669848"/>
            <a:ext cx="6784319" cy="460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79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3: Nucleotide variation between genotype and haplotype sequences of region UL146 of BAL4. </a:t>
            </a:r>
            <a:r>
              <a:rPr lang="en-GB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respective UL146 region of one haplotype sequence </a:t>
            </a:r>
            <a:r>
              <a:rPr lang="en-US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(positions 5838 to 6195 on haplotype F4) </a:t>
            </a:r>
            <a:r>
              <a:rPr lang="en-GB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one UL146 genotype sequence was aligned. The </a:t>
            </a:r>
            <a:r>
              <a:rPr lang="en-GB" sz="79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indel</a:t>
            </a:r>
            <a:r>
              <a:rPr lang="en-GB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shown as a grey hyphen at position </a:t>
            </a:r>
            <a:r>
              <a:rPr lang="en-GB" sz="797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 </a:t>
            </a:r>
            <a:r>
              <a:rPr lang="en-GB" sz="797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is marked with a red arrow</a:t>
            </a:r>
            <a:r>
              <a:rPr lang="en-GB" sz="797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Alignments were generated in </a:t>
            </a:r>
            <a:r>
              <a:rPr lang="en-GB" sz="79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BioEdit</a:t>
            </a:r>
            <a:r>
              <a:rPr lang="en-GB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version 7.0.1; GT, genotype; BAL, </a:t>
            </a:r>
            <a:r>
              <a:rPr lang="en-GB" sz="79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bronchoalveolar</a:t>
            </a:r>
            <a:r>
              <a:rPr lang="en-GB" sz="79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lavage; hap, haplotype.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>
            <a:off x="2880658" y="2079812"/>
            <a:ext cx="0" cy="22710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98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226</Words>
  <Application>Microsoft Office PowerPoint</Application>
  <PresentationFormat>Benutzerdefiniert</PresentationFormat>
  <Paragraphs>6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Nadja Brait</dc:creator>
  <cp:lastModifiedBy>Büşra Külekçi</cp:lastModifiedBy>
  <cp:revision>17</cp:revision>
  <dcterms:created xsi:type="dcterms:W3CDTF">2021-01-30T09:38:52Z</dcterms:created>
  <dcterms:modified xsi:type="dcterms:W3CDTF">2021-11-26T08:53:25Z</dcterms:modified>
</cp:coreProperties>
</file>