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7" r:id="rId2"/>
    <p:sldId id="268" r:id="rId3"/>
    <p:sldId id="281" r:id="rId4"/>
    <p:sldId id="273" r:id="rId5"/>
    <p:sldId id="274" r:id="rId6"/>
    <p:sldId id="256" r:id="rId7"/>
    <p:sldId id="259" r:id="rId8"/>
    <p:sldId id="264" r:id="rId9"/>
    <p:sldId id="258" r:id="rId10"/>
    <p:sldId id="260" r:id="rId11"/>
    <p:sldId id="261" r:id="rId12"/>
    <p:sldId id="271" r:id="rId13"/>
    <p:sldId id="262" r:id="rId14"/>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745"/>
    <p:restoredTop sz="94494"/>
  </p:normalViewPr>
  <p:slideViewPr>
    <p:cSldViewPr snapToGrid="0" snapToObjects="1">
      <p:cViewPr varScale="1">
        <p:scale>
          <a:sx n="91" d="100"/>
          <a:sy n="91" d="100"/>
        </p:scale>
        <p:origin x="57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AA4A33-1286-244B-91CB-8546201D7CD6}"/>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CH"/>
          </a:p>
        </p:txBody>
      </p:sp>
      <p:sp>
        <p:nvSpPr>
          <p:cNvPr id="3" name="Subtitle 2">
            <a:extLst>
              <a:ext uri="{FF2B5EF4-FFF2-40B4-BE49-F238E27FC236}">
                <a16:creationId xmlns:a16="http://schemas.microsoft.com/office/drawing/2014/main" id="{DB5D7E91-EAFA-164F-BEF7-0021458E2E8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CH"/>
          </a:p>
        </p:txBody>
      </p:sp>
      <p:sp>
        <p:nvSpPr>
          <p:cNvPr id="4" name="Date Placeholder 3">
            <a:extLst>
              <a:ext uri="{FF2B5EF4-FFF2-40B4-BE49-F238E27FC236}">
                <a16:creationId xmlns:a16="http://schemas.microsoft.com/office/drawing/2014/main" id="{1E1DAC23-1052-1041-A596-0507C3A46607}"/>
              </a:ext>
            </a:extLst>
          </p:cNvPr>
          <p:cNvSpPr>
            <a:spLocks noGrp="1"/>
          </p:cNvSpPr>
          <p:nvPr>
            <p:ph type="dt" sz="half" idx="10"/>
          </p:nvPr>
        </p:nvSpPr>
        <p:spPr/>
        <p:txBody>
          <a:bodyPr/>
          <a:lstStyle/>
          <a:p>
            <a:fld id="{37CABD79-4416-0D4B-8FC8-CC6E92E07101}" type="datetimeFigureOut">
              <a:rPr lang="en-CH" smtClean="0"/>
              <a:t>01.12.21</a:t>
            </a:fld>
            <a:endParaRPr lang="en-CH"/>
          </a:p>
        </p:txBody>
      </p:sp>
      <p:sp>
        <p:nvSpPr>
          <p:cNvPr id="5" name="Footer Placeholder 4">
            <a:extLst>
              <a:ext uri="{FF2B5EF4-FFF2-40B4-BE49-F238E27FC236}">
                <a16:creationId xmlns:a16="http://schemas.microsoft.com/office/drawing/2014/main" id="{79305EF3-088B-7244-9027-624C6E3CDD58}"/>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C220BBF7-EDF3-4D46-A288-2437FA8FB089}"/>
              </a:ext>
            </a:extLst>
          </p:cNvPr>
          <p:cNvSpPr>
            <a:spLocks noGrp="1"/>
          </p:cNvSpPr>
          <p:nvPr>
            <p:ph type="sldNum" sz="quarter" idx="12"/>
          </p:nvPr>
        </p:nvSpPr>
        <p:spPr/>
        <p:txBody>
          <a:bodyPr/>
          <a:lstStyle/>
          <a:p>
            <a:fld id="{1A38FE76-0644-064C-AA7E-2E9E11A5FB84}" type="slidenum">
              <a:rPr lang="en-CH" smtClean="0"/>
              <a:t>‹#›</a:t>
            </a:fld>
            <a:endParaRPr lang="en-CH"/>
          </a:p>
        </p:txBody>
      </p:sp>
    </p:spTree>
    <p:extLst>
      <p:ext uri="{BB962C8B-B14F-4D97-AF65-F5344CB8AC3E}">
        <p14:creationId xmlns:p14="http://schemas.microsoft.com/office/powerpoint/2010/main" val="76194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EFB38-C907-794A-9A69-FEEDB3B7D5BE}"/>
              </a:ext>
            </a:extLst>
          </p:cNvPr>
          <p:cNvSpPr>
            <a:spLocks noGrp="1"/>
          </p:cNvSpPr>
          <p:nvPr>
            <p:ph type="title"/>
          </p:nvPr>
        </p:nvSpPr>
        <p:spPr/>
        <p:txBody>
          <a:bodyPr/>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9B536216-DF0B-5A4F-B1DB-AE8F1E62A956}"/>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03D513FC-B876-644B-8F38-4707ADF885CC}"/>
              </a:ext>
            </a:extLst>
          </p:cNvPr>
          <p:cNvSpPr>
            <a:spLocks noGrp="1"/>
          </p:cNvSpPr>
          <p:nvPr>
            <p:ph type="dt" sz="half" idx="10"/>
          </p:nvPr>
        </p:nvSpPr>
        <p:spPr/>
        <p:txBody>
          <a:bodyPr/>
          <a:lstStyle/>
          <a:p>
            <a:fld id="{37CABD79-4416-0D4B-8FC8-CC6E92E07101}" type="datetimeFigureOut">
              <a:rPr lang="en-CH" smtClean="0"/>
              <a:t>01.12.21</a:t>
            </a:fld>
            <a:endParaRPr lang="en-CH"/>
          </a:p>
        </p:txBody>
      </p:sp>
      <p:sp>
        <p:nvSpPr>
          <p:cNvPr id="5" name="Footer Placeholder 4">
            <a:extLst>
              <a:ext uri="{FF2B5EF4-FFF2-40B4-BE49-F238E27FC236}">
                <a16:creationId xmlns:a16="http://schemas.microsoft.com/office/drawing/2014/main" id="{184D7B94-8AF4-694D-B9ED-44D5962C17FE}"/>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4CFFD8A8-74ED-3A4F-936D-1B906154A861}"/>
              </a:ext>
            </a:extLst>
          </p:cNvPr>
          <p:cNvSpPr>
            <a:spLocks noGrp="1"/>
          </p:cNvSpPr>
          <p:nvPr>
            <p:ph type="sldNum" sz="quarter" idx="12"/>
          </p:nvPr>
        </p:nvSpPr>
        <p:spPr/>
        <p:txBody>
          <a:bodyPr/>
          <a:lstStyle/>
          <a:p>
            <a:fld id="{1A38FE76-0644-064C-AA7E-2E9E11A5FB84}" type="slidenum">
              <a:rPr lang="en-CH" smtClean="0"/>
              <a:t>‹#›</a:t>
            </a:fld>
            <a:endParaRPr lang="en-CH"/>
          </a:p>
        </p:txBody>
      </p:sp>
    </p:spTree>
    <p:extLst>
      <p:ext uri="{BB962C8B-B14F-4D97-AF65-F5344CB8AC3E}">
        <p14:creationId xmlns:p14="http://schemas.microsoft.com/office/powerpoint/2010/main" val="3674084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C711DE-282B-7845-BFFC-1FA9FC04C5E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CH"/>
          </a:p>
        </p:txBody>
      </p:sp>
      <p:sp>
        <p:nvSpPr>
          <p:cNvPr id="3" name="Vertical Text Placeholder 2">
            <a:extLst>
              <a:ext uri="{FF2B5EF4-FFF2-40B4-BE49-F238E27FC236}">
                <a16:creationId xmlns:a16="http://schemas.microsoft.com/office/drawing/2014/main" id="{D888060A-5A96-CE4F-9073-D38038EE026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2F97E5B9-7052-5B43-A666-DE4D52D710F2}"/>
              </a:ext>
            </a:extLst>
          </p:cNvPr>
          <p:cNvSpPr>
            <a:spLocks noGrp="1"/>
          </p:cNvSpPr>
          <p:nvPr>
            <p:ph type="dt" sz="half" idx="10"/>
          </p:nvPr>
        </p:nvSpPr>
        <p:spPr/>
        <p:txBody>
          <a:bodyPr/>
          <a:lstStyle/>
          <a:p>
            <a:fld id="{37CABD79-4416-0D4B-8FC8-CC6E92E07101}" type="datetimeFigureOut">
              <a:rPr lang="en-CH" smtClean="0"/>
              <a:t>01.12.21</a:t>
            </a:fld>
            <a:endParaRPr lang="en-CH"/>
          </a:p>
        </p:txBody>
      </p:sp>
      <p:sp>
        <p:nvSpPr>
          <p:cNvPr id="5" name="Footer Placeholder 4">
            <a:extLst>
              <a:ext uri="{FF2B5EF4-FFF2-40B4-BE49-F238E27FC236}">
                <a16:creationId xmlns:a16="http://schemas.microsoft.com/office/drawing/2014/main" id="{14A76835-7A62-1247-8D11-83F932349B39}"/>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9B31DE2B-A516-5648-B809-A1908BA41783}"/>
              </a:ext>
            </a:extLst>
          </p:cNvPr>
          <p:cNvSpPr>
            <a:spLocks noGrp="1"/>
          </p:cNvSpPr>
          <p:nvPr>
            <p:ph type="sldNum" sz="quarter" idx="12"/>
          </p:nvPr>
        </p:nvSpPr>
        <p:spPr/>
        <p:txBody>
          <a:bodyPr/>
          <a:lstStyle/>
          <a:p>
            <a:fld id="{1A38FE76-0644-064C-AA7E-2E9E11A5FB84}" type="slidenum">
              <a:rPr lang="en-CH" smtClean="0"/>
              <a:t>‹#›</a:t>
            </a:fld>
            <a:endParaRPr lang="en-CH"/>
          </a:p>
        </p:txBody>
      </p:sp>
    </p:spTree>
    <p:extLst>
      <p:ext uri="{BB962C8B-B14F-4D97-AF65-F5344CB8AC3E}">
        <p14:creationId xmlns:p14="http://schemas.microsoft.com/office/powerpoint/2010/main" val="31800498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CA887-8240-5640-8497-C2420FFA5506}"/>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0C0B1F44-52CB-524C-AAF6-9B65FC997D7F}"/>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EB20E722-8456-FF4A-A8B7-73675D0B43A0}"/>
              </a:ext>
            </a:extLst>
          </p:cNvPr>
          <p:cNvSpPr>
            <a:spLocks noGrp="1"/>
          </p:cNvSpPr>
          <p:nvPr>
            <p:ph type="dt" sz="half" idx="10"/>
          </p:nvPr>
        </p:nvSpPr>
        <p:spPr/>
        <p:txBody>
          <a:bodyPr/>
          <a:lstStyle/>
          <a:p>
            <a:fld id="{37CABD79-4416-0D4B-8FC8-CC6E92E07101}" type="datetimeFigureOut">
              <a:rPr lang="en-CH" smtClean="0"/>
              <a:t>01.12.21</a:t>
            </a:fld>
            <a:endParaRPr lang="en-CH"/>
          </a:p>
        </p:txBody>
      </p:sp>
      <p:sp>
        <p:nvSpPr>
          <p:cNvPr id="5" name="Footer Placeholder 4">
            <a:extLst>
              <a:ext uri="{FF2B5EF4-FFF2-40B4-BE49-F238E27FC236}">
                <a16:creationId xmlns:a16="http://schemas.microsoft.com/office/drawing/2014/main" id="{DD294291-EDCC-464A-96F7-89BBDA8464E0}"/>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A3117651-D58A-8B45-966B-9BD3DE99A482}"/>
              </a:ext>
            </a:extLst>
          </p:cNvPr>
          <p:cNvSpPr>
            <a:spLocks noGrp="1"/>
          </p:cNvSpPr>
          <p:nvPr>
            <p:ph type="sldNum" sz="quarter" idx="12"/>
          </p:nvPr>
        </p:nvSpPr>
        <p:spPr/>
        <p:txBody>
          <a:bodyPr/>
          <a:lstStyle/>
          <a:p>
            <a:fld id="{1A38FE76-0644-064C-AA7E-2E9E11A5FB84}" type="slidenum">
              <a:rPr lang="en-CH" smtClean="0"/>
              <a:t>‹#›</a:t>
            </a:fld>
            <a:endParaRPr lang="en-CH"/>
          </a:p>
        </p:txBody>
      </p:sp>
    </p:spTree>
    <p:extLst>
      <p:ext uri="{BB962C8B-B14F-4D97-AF65-F5344CB8AC3E}">
        <p14:creationId xmlns:p14="http://schemas.microsoft.com/office/powerpoint/2010/main" val="37217300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4990D6-8862-004B-B29D-519F547EFFA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CH"/>
          </a:p>
        </p:txBody>
      </p:sp>
      <p:sp>
        <p:nvSpPr>
          <p:cNvPr id="3" name="Text Placeholder 2">
            <a:extLst>
              <a:ext uri="{FF2B5EF4-FFF2-40B4-BE49-F238E27FC236}">
                <a16:creationId xmlns:a16="http://schemas.microsoft.com/office/drawing/2014/main" id="{55736C16-8C07-754E-B275-7F57342588E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897D299-626D-5446-A6F3-35D99F75A49C}"/>
              </a:ext>
            </a:extLst>
          </p:cNvPr>
          <p:cNvSpPr>
            <a:spLocks noGrp="1"/>
          </p:cNvSpPr>
          <p:nvPr>
            <p:ph type="dt" sz="half" idx="10"/>
          </p:nvPr>
        </p:nvSpPr>
        <p:spPr/>
        <p:txBody>
          <a:bodyPr/>
          <a:lstStyle/>
          <a:p>
            <a:fld id="{37CABD79-4416-0D4B-8FC8-CC6E92E07101}" type="datetimeFigureOut">
              <a:rPr lang="en-CH" smtClean="0"/>
              <a:t>01.12.21</a:t>
            </a:fld>
            <a:endParaRPr lang="en-CH"/>
          </a:p>
        </p:txBody>
      </p:sp>
      <p:sp>
        <p:nvSpPr>
          <p:cNvPr id="5" name="Footer Placeholder 4">
            <a:extLst>
              <a:ext uri="{FF2B5EF4-FFF2-40B4-BE49-F238E27FC236}">
                <a16:creationId xmlns:a16="http://schemas.microsoft.com/office/drawing/2014/main" id="{D8D296A7-BCCE-384D-9A02-B9591FEC37D3}"/>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1688C32D-D07D-2B45-8DF5-06DF0F423C44}"/>
              </a:ext>
            </a:extLst>
          </p:cNvPr>
          <p:cNvSpPr>
            <a:spLocks noGrp="1"/>
          </p:cNvSpPr>
          <p:nvPr>
            <p:ph type="sldNum" sz="quarter" idx="12"/>
          </p:nvPr>
        </p:nvSpPr>
        <p:spPr/>
        <p:txBody>
          <a:bodyPr/>
          <a:lstStyle/>
          <a:p>
            <a:fld id="{1A38FE76-0644-064C-AA7E-2E9E11A5FB84}" type="slidenum">
              <a:rPr lang="en-CH" smtClean="0"/>
              <a:t>‹#›</a:t>
            </a:fld>
            <a:endParaRPr lang="en-CH"/>
          </a:p>
        </p:txBody>
      </p:sp>
    </p:spTree>
    <p:extLst>
      <p:ext uri="{BB962C8B-B14F-4D97-AF65-F5344CB8AC3E}">
        <p14:creationId xmlns:p14="http://schemas.microsoft.com/office/powerpoint/2010/main" val="28132095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38245-FDCD-2C4E-89DE-8F8586AF790A}"/>
              </a:ext>
            </a:extLst>
          </p:cNvPr>
          <p:cNvSpPr>
            <a:spLocks noGrp="1"/>
          </p:cNvSpPr>
          <p:nvPr>
            <p:ph type="title"/>
          </p:nvPr>
        </p:nvSpPr>
        <p:spPr/>
        <p:txBody>
          <a:bodyPr/>
          <a:lstStyle/>
          <a:p>
            <a:r>
              <a:rPr lang="en-GB"/>
              <a:t>Click to edit Master title style</a:t>
            </a:r>
            <a:endParaRPr lang="en-CH"/>
          </a:p>
        </p:txBody>
      </p:sp>
      <p:sp>
        <p:nvSpPr>
          <p:cNvPr id="3" name="Content Placeholder 2">
            <a:extLst>
              <a:ext uri="{FF2B5EF4-FFF2-40B4-BE49-F238E27FC236}">
                <a16:creationId xmlns:a16="http://schemas.microsoft.com/office/drawing/2014/main" id="{64B1A0DF-49BD-0146-BE36-3CE49DFC6AB3}"/>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Content Placeholder 3">
            <a:extLst>
              <a:ext uri="{FF2B5EF4-FFF2-40B4-BE49-F238E27FC236}">
                <a16:creationId xmlns:a16="http://schemas.microsoft.com/office/drawing/2014/main" id="{AAC01535-7640-604F-852D-5C49F302C67A}"/>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Date Placeholder 4">
            <a:extLst>
              <a:ext uri="{FF2B5EF4-FFF2-40B4-BE49-F238E27FC236}">
                <a16:creationId xmlns:a16="http://schemas.microsoft.com/office/drawing/2014/main" id="{77AA1DC7-8BC5-C94B-8175-D6725CA4BEA8}"/>
              </a:ext>
            </a:extLst>
          </p:cNvPr>
          <p:cNvSpPr>
            <a:spLocks noGrp="1"/>
          </p:cNvSpPr>
          <p:nvPr>
            <p:ph type="dt" sz="half" idx="10"/>
          </p:nvPr>
        </p:nvSpPr>
        <p:spPr/>
        <p:txBody>
          <a:bodyPr/>
          <a:lstStyle/>
          <a:p>
            <a:fld id="{37CABD79-4416-0D4B-8FC8-CC6E92E07101}" type="datetimeFigureOut">
              <a:rPr lang="en-CH" smtClean="0"/>
              <a:t>01.12.21</a:t>
            </a:fld>
            <a:endParaRPr lang="en-CH"/>
          </a:p>
        </p:txBody>
      </p:sp>
      <p:sp>
        <p:nvSpPr>
          <p:cNvPr id="6" name="Footer Placeholder 5">
            <a:extLst>
              <a:ext uri="{FF2B5EF4-FFF2-40B4-BE49-F238E27FC236}">
                <a16:creationId xmlns:a16="http://schemas.microsoft.com/office/drawing/2014/main" id="{406C1AB8-A8E8-3045-B435-919598940EE2}"/>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2D69AB92-77B6-984E-9EAE-3780CDC23217}"/>
              </a:ext>
            </a:extLst>
          </p:cNvPr>
          <p:cNvSpPr>
            <a:spLocks noGrp="1"/>
          </p:cNvSpPr>
          <p:nvPr>
            <p:ph type="sldNum" sz="quarter" idx="12"/>
          </p:nvPr>
        </p:nvSpPr>
        <p:spPr/>
        <p:txBody>
          <a:bodyPr/>
          <a:lstStyle/>
          <a:p>
            <a:fld id="{1A38FE76-0644-064C-AA7E-2E9E11A5FB84}" type="slidenum">
              <a:rPr lang="en-CH" smtClean="0"/>
              <a:t>‹#›</a:t>
            </a:fld>
            <a:endParaRPr lang="en-CH"/>
          </a:p>
        </p:txBody>
      </p:sp>
    </p:spTree>
    <p:extLst>
      <p:ext uri="{BB962C8B-B14F-4D97-AF65-F5344CB8AC3E}">
        <p14:creationId xmlns:p14="http://schemas.microsoft.com/office/powerpoint/2010/main" val="3527977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A2F6C7-A72E-E94E-BFF3-F0E7BBDA0D27}"/>
              </a:ext>
            </a:extLst>
          </p:cNvPr>
          <p:cNvSpPr>
            <a:spLocks noGrp="1"/>
          </p:cNvSpPr>
          <p:nvPr>
            <p:ph type="title"/>
          </p:nvPr>
        </p:nvSpPr>
        <p:spPr>
          <a:xfrm>
            <a:off x="839788" y="365125"/>
            <a:ext cx="10515600" cy="1325563"/>
          </a:xfrm>
        </p:spPr>
        <p:txBody>
          <a:bodyPr/>
          <a:lstStyle/>
          <a:p>
            <a:r>
              <a:rPr lang="en-GB"/>
              <a:t>Click to edit Master title style</a:t>
            </a:r>
            <a:endParaRPr lang="en-CH"/>
          </a:p>
        </p:txBody>
      </p:sp>
      <p:sp>
        <p:nvSpPr>
          <p:cNvPr id="3" name="Text Placeholder 2">
            <a:extLst>
              <a:ext uri="{FF2B5EF4-FFF2-40B4-BE49-F238E27FC236}">
                <a16:creationId xmlns:a16="http://schemas.microsoft.com/office/drawing/2014/main" id="{2AF25FC8-256A-634E-A310-6EB3B2AAB55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0D602C75-3E22-5F4F-9581-9997B3E5ACD7}"/>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5" name="Text Placeholder 4">
            <a:extLst>
              <a:ext uri="{FF2B5EF4-FFF2-40B4-BE49-F238E27FC236}">
                <a16:creationId xmlns:a16="http://schemas.microsoft.com/office/drawing/2014/main" id="{B147257C-13FA-7740-9DE9-E02BB0DAE40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6BCEFF0-6ACE-794F-9A9E-EAB96EDD65FA}"/>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7" name="Date Placeholder 6">
            <a:extLst>
              <a:ext uri="{FF2B5EF4-FFF2-40B4-BE49-F238E27FC236}">
                <a16:creationId xmlns:a16="http://schemas.microsoft.com/office/drawing/2014/main" id="{E72370E5-B181-8D45-9F24-312BC39ADF11}"/>
              </a:ext>
            </a:extLst>
          </p:cNvPr>
          <p:cNvSpPr>
            <a:spLocks noGrp="1"/>
          </p:cNvSpPr>
          <p:nvPr>
            <p:ph type="dt" sz="half" idx="10"/>
          </p:nvPr>
        </p:nvSpPr>
        <p:spPr/>
        <p:txBody>
          <a:bodyPr/>
          <a:lstStyle/>
          <a:p>
            <a:fld id="{37CABD79-4416-0D4B-8FC8-CC6E92E07101}" type="datetimeFigureOut">
              <a:rPr lang="en-CH" smtClean="0"/>
              <a:t>01.12.21</a:t>
            </a:fld>
            <a:endParaRPr lang="en-CH"/>
          </a:p>
        </p:txBody>
      </p:sp>
      <p:sp>
        <p:nvSpPr>
          <p:cNvPr id="8" name="Footer Placeholder 7">
            <a:extLst>
              <a:ext uri="{FF2B5EF4-FFF2-40B4-BE49-F238E27FC236}">
                <a16:creationId xmlns:a16="http://schemas.microsoft.com/office/drawing/2014/main" id="{F91A6F32-0EA9-8043-9E8E-A1A556965F34}"/>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52AE416F-29DF-CB4A-A8F2-45D8E3E53A72}"/>
              </a:ext>
            </a:extLst>
          </p:cNvPr>
          <p:cNvSpPr>
            <a:spLocks noGrp="1"/>
          </p:cNvSpPr>
          <p:nvPr>
            <p:ph type="sldNum" sz="quarter" idx="12"/>
          </p:nvPr>
        </p:nvSpPr>
        <p:spPr/>
        <p:txBody>
          <a:bodyPr/>
          <a:lstStyle/>
          <a:p>
            <a:fld id="{1A38FE76-0644-064C-AA7E-2E9E11A5FB84}" type="slidenum">
              <a:rPr lang="en-CH" smtClean="0"/>
              <a:t>‹#›</a:t>
            </a:fld>
            <a:endParaRPr lang="en-CH"/>
          </a:p>
        </p:txBody>
      </p:sp>
    </p:spTree>
    <p:extLst>
      <p:ext uri="{BB962C8B-B14F-4D97-AF65-F5344CB8AC3E}">
        <p14:creationId xmlns:p14="http://schemas.microsoft.com/office/powerpoint/2010/main" val="41791404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0032E4-7F4C-2241-94B4-610F441DC0A7}"/>
              </a:ext>
            </a:extLst>
          </p:cNvPr>
          <p:cNvSpPr>
            <a:spLocks noGrp="1"/>
          </p:cNvSpPr>
          <p:nvPr>
            <p:ph type="title"/>
          </p:nvPr>
        </p:nvSpPr>
        <p:spPr/>
        <p:txBody>
          <a:bodyPr/>
          <a:lstStyle/>
          <a:p>
            <a:r>
              <a:rPr lang="en-GB"/>
              <a:t>Click to edit Master title style</a:t>
            </a:r>
            <a:endParaRPr lang="en-CH"/>
          </a:p>
        </p:txBody>
      </p:sp>
      <p:sp>
        <p:nvSpPr>
          <p:cNvPr id="3" name="Date Placeholder 2">
            <a:extLst>
              <a:ext uri="{FF2B5EF4-FFF2-40B4-BE49-F238E27FC236}">
                <a16:creationId xmlns:a16="http://schemas.microsoft.com/office/drawing/2014/main" id="{1D7EE811-DCAB-294D-819B-A0BAAE3B32A2}"/>
              </a:ext>
            </a:extLst>
          </p:cNvPr>
          <p:cNvSpPr>
            <a:spLocks noGrp="1"/>
          </p:cNvSpPr>
          <p:nvPr>
            <p:ph type="dt" sz="half" idx="10"/>
          </p:nvPr>
        </p:nvSpPr>
        <p:spPr/>
        <p:txBody>
          <a:bodyPr/>
          <a:lstStyle/>
          <a:p>
            <a:fld id="{37CABD79-4416-0D4B-8FC8-CC6E92E07101}" type="datetimeFigureOut">
              <a:rPr lang="en-CH" smtClean="0"/>
              <a:t>01.12.21</a:t>
            </a:fld>
            <a:endParaRPr lang="en-CH"/>
          </a:p>
        </p:txBody>
      </p:sp>
      <p:sp>
        <p:nvSpPr>
          <p:cNvPr id="4" name="Footer Placeholder 3">
            <a:extLst>
              <a:ext uri="{FF2B5EF4-FFF2-40B4-BE49-F238E27FC236}">
                <a16:creationId xmlns:a16="http://schemas.microsoft.com/office/drawing/2014/main" id="{3A444E56-A11A-AC46-A22E-61F74855F1EE}"/>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FF2BD7F5-9344-6A4F-819F-140944D25C35}"/>
              </a:ext>
            </a:extLst>
          </p:cNvPr>
          <p:cNvSpPr>
            <a:spLocks noGrp="1"/>
          </p:cNvSpPr>
          <p:nvPr>
            <p:ph type="sldNum" sz="quarter" idx="12"/>
          </p:nvPr>
        </p:nvSpPr>
        <p:spPr/>
        <p:txBody>
          <a:bodyPr/>
          <a:lstStyle/>
          <a:p>
            <a:fld id="{1A38FE76-0644-064C-AA7E-2E9E11A5FB84}" type="slidenum">
              <a:rPr lang="en-CH" smtClean="0"/>
              <a:t>‹#›</a:t>
            </a:fld>
            <a:endParaRPr lang="en-CH"/>
          </a:p>
        </p:txBody>
      </p:sp>
    </p:spTree>
    <p:extLst>
      <p:ext uri="{BB962C8B-B14F-4D97-AF65-F5344CB8AC3E}">
        <p14:creationId xmlns:p14="http://schemas.microsoft.com/office/powerpoint/2010/main" val="18883767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01862D5-C013-1F47-97F5-FFB1353B5A42}"/>
              </a:ext>
            </a:extLst>
          </p:cNvPr>
          <p:cNvSpPr>
            <a:spLocks noGrp="1"/>
          </p:cNvSpPr>
          <p:nvPr>
            <p:ph type="dt" sz="half" idx="10"/>
          </p:nvPr>
        </p:nvSpPr>
        <p:spPr/>
        <p:txBody>
          <a:bodyPr/>
          <a:lstStyle/>
          <a:p>
            <a:fld id="{37CABD79-4416-0D4B-8FC8-CC6E92E07101}" type="datetimeFigureOut">
              <a:rPr lang="en-CH" smtClean="0"/>
              <a:t>01.12.21</a:t>
            </a:fld>
            <a:endParaRPr lang="en-CH"/>
          </a:p>
        </p:txBody>
      </p:sp>
      <p:sp>
        <p:nvSpPr>
          <p:cNvPr id="3" name="Footer Placeholder 2">
            <a:extLst>
              <a:ext uri="{FF2B5EF4-FFF2-40B4-BE49-F238E27FC236}">
                <a16:creationId xmlns:a16="http://schemas.microsoft.com/office/drawing/2014/main" id="{B2ED54FE-9C4D-ED4A-BFA4-D954474D4F28}"/>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223E3464-6A39-A54F-903A-2DB100E65087}"/>
              </a:ext>
            </a:extLst>
          </p:cNvPr>
          <p:cNvSpPr>
            <a:spLocks noGrp="1"/>
          </p:cNvSpPr>
          <p:nvPr>
            <p:ph type="sldNum" sz="quarter" idx="12"/>
          </p:nvPr>
        </p:nvSpPr>
        <p:spPr/>
        <p:txBody>
          <a:bodyPr/>
          <a:lstStyle/>
          <a:p>
            <a:fld id="{1A38FE76-0644-064C-AA7E-2E9E11A5FB84}" type="slidenum">
              <a:rPr lang="en-CH" smtClean="0"/>
              <a:t>‹#›</a:t>
            </a:fld>
            <a:endParaRPr lang="en-CH"/>
          </a:p>
        </p:txBody>
      </p:sp>
    </p:spTree>
    <p:extLst>
      <p:ext uri="{BB962C8B-B14F-4D97-AF65-F5344CB8AC3E}">
        <p14:creationId xmlns:p14="http://schemas.microsoft.com/office/powerpoint/2010/main" val="39121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37B86-0E1D-2C4E-8DDA-6A071E5B9B9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Content Placeholder 2">
            <a:extLst>
              <a:ext uri="{FF2B5EF4-FFF2-40B4-BE49-F238E27FC236}">
                <a16:creationId xmlns:a16="http://schemas.microsoft.com/office/drawing/2014/main" id="{C5643663-F031-2244-8733-8A92C837F3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Text Placeholder 3">
            <a:extLst>
              <a:ext uri="{FF2B5EF4-FFF2-40B4-BE49-F238E27FC236}">
                <a16:creationId xmlns:a16="http://schemas.microsoft.com/office/drawing/2014/main" id="{1407BAFE-3C73-BC46-BF4C-6EE38E8BCC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7A4F097-529D-D541-A758-4573E727890C}"/>
              </a:ext>
            </a:extLst>
          </p:cNvPr>
          <p:cNvSpPr>
            <a:spLocks noGrp="1"/>
          </p:cNvSpPr>
          <p:nvPr>
            <p:ph type="dt" sz="half" idx="10"/>
          </p:nvPr>
        </p:nvSpPr>
        <p:spPr/>
        <p:txBody>
          <a:bodyPr/>
          <a:lstStyle/>
          <a:p>
            <a:fld id="{37CABD79-4416-0D4B-8FC8-CC6E92E07101}" type="datetimeFigureOut">
              <a:rPr lang="en-CH" smtClean="0"/>
              <a:t>01.12.21</a:t>
            </a:fld>
            <a:endParaRPr lang="en-CH"/>
          </a:p>
        </p:txBody>
      </p:sp>
      <p:sp>
        <p:nvSpPr>
          <p:cNvPr id="6" name="Footer Placeholder 5">
            <a:extLst>
              <a:ext uri="{FF2B5EF4-FFF2-40B4-BE49-F238E27FC236}">
                <a16:creationId xmlns:a16="http://schemas.microsoft.com/office/drawing/2014/main" id="{92FA6D54-94D9-054B-B51A-5A1EC787E5C9}"/>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7D54F2BA-80CA-CD4E-8C0D-EB5398EC99CA}"/>
              </a:ext>
            </a:extLst>
          </p:cNvPr>
          <p:cNvSpPr>
            <a:spLocks noGrp="1"/>
          </p:cNvSpPr>
          <p:nvPr>
            <p:ph type="sldNum" sz="quarter" idx="12"/>
          </p:nvPr>
        </p:nvSpPr>
        <p:spPr/>
        <p:txBody>
          <a:bodyPr/>
          <a:lstStyle/>
          <a:p>
            <a:fld id="{1A38FE76-0644-064C-AA7E-2E9E11A5FB84}" type="slidenum">
              <a:rPr lang="en-CH" smtClean="0"/>
              <a:t>‹#›</a:t>
            </a:fld>
            <a:endParaRPr lang="en-CH"/>
          </a:p>
        </p:txBody>
      </p:sp>
    </p:spTree>
    <p:extLst>
      <p:ext uri="{BB962C8B-B14F-4D97-AF65-F5344CB8AC3E}">
        <p14:creationId xmlns:p14="http://schemas.microsoft.com/office/powerpoint/2010/main" val="11141872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1EFB03-C69C-E848-914A-3B108101E914}"/>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CH"/>
          </a:p>
        </p:txBody>
      </p:sp>
      <p:sp>
        <p:nvSpPr>
          <p:cNvPr id="3" name="Picture Placeholder 2">
            <a:extLst>
              <a:ext uri="{FF2B5EF4-FFF2-40B4-BE49-F238E27FC236}">
                <a16:creationId xmlns:a16="http://schemas.microsoft.com/office/drawing/2014/main" id="{9AFB6DBE-E7CB-A74B-B8E2-DACF4B4D96A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837D185D-9900-2A45-A8BD-10BF1EFA58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77AB64A-7C80-B94B-A58C-0807E5504F36}"/>
              </a:ext>
            </a:extLst>
          </p:cNvPr>
          <p:cNvSpPr>
            <a:spLocks noGrp="1"/>
          </p:cNvSpPr>
          <p:nvPr>
            <p:ph type="dt" sz="half" idx="10"/>
          </p:nvPr>
        </p:nvSpPr>
        <p:spPr/>
        <p:txBody>
          <a:bodyPr/>
          <a:lstStyle/>
          <a:p>
            <a:fld id="{37CABD79-4416-0D4B-8FC8-CC6E92E07101}" type="datetimeFigureOut">
              <a:rPr lang="en-CH" smtClean="0"/>
              <a:t>01.12.21</a:t>
            </a:fld>
            <a:endParaRPr lang="en-CH"/>
          </a:p>
        </p:txBody>
      </p:sp>
      <p:sp>
        <p:nvSpPr>
          <p:cNvPr id="6" name="Footer Placeholder 5">
            <a:extLst>
              <a:ext uri="{FF2B5EF4-FFF2-40B4-BE49-F238E27FC236}">
                <a16:creationId xmlns:a16="http://schemas.microsoft.com/office/drawing/2014/main" id="{EC92DF01-4179-9341-ADAB-9BC48C2AE2DA}"/>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0C868DE8-2679-B443-86E8-8FEFAFC282FB}"/>
              </a:ext>
            </a:extLst>
          </p:cNvPr>
          <p:cNvSpPr>
            <a:spLocks noGrp="1"/>
          </p:cNvSpPr>
          <p:nvPr>
            <p:ph type="sldNum" sz="quarter" idx="12"/>
          </p:nvPr>
        </p:nvSpPr>
        <p:spPr/>
        <p:txBody>
          <a:bodyPr/>
          <a:lstStyle/>
          <a:p>
            <a:fld id="{1A38FE76-0644-064C-AA7E-2E9E11A5FB84}" type="slidenum">
              <a:rPr lang="en-CH" smtClean="0"/>
              <a:t>‹#›</a:t>
            </a:fld>
            <a:endParaRPr lang="en-CH"/>
          </a:p>
        </p:txBody>
      </p:sp>
    </p:spTree>
    <p:extLst>
      <p:ext uri="{BB962C8B-B14F-4D97-AF65-F5344CB8AC3E}">
        <p14:creationId xmlns:p14="http://schemas.microsoft.com/office/powerpoint/2010/main" val="3365488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22154F9-88FA-9341-846C-E9AF960F79E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CH"/>
          </a:p>
        </p:txBody>
      </p:sp>
      <p:sp>
        <p:nvSpPr>
          <p:cNvPr id="3" name="Text Placeholder 2">
            <a:extLst>
              <a:ext uri="{FF2B5EF4-FFF2-40B4-BE49-F238E27FC236}">
                <a16:creationId xmlns:a16="http://schemas.microsoft.com/office/drawing/2014/main" id="{BB11AD76-2233-7C40-A547-AD7E6B430A6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CH"/>
          </a:p>
        </p:txBody>
      </p:sp>
      <p:sp>
        <p:nvSpPr>
          <p:cNvPr id="4" name="Date Placeholder 3">
            <a:extLst>
              <a:ext uri="{FF2B5EF4-FFF2-40B4-BE49-F238E27FC236}">
                <a16:creationId xmlns:a16="http://schemas.microsoft.com/office/drawing/2014/main" id="{B0B4B329-4F1F-1F4A-B4B5-4EAA925F25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CABD79-4416-0D4B-8FC8-CC6E92E07101}" type="datetimeFigureOut">
              <a:rPr lang="en-CH" smtClean="0"/>
              <a:t>01.12.21</a:t>
            </a:fld>
            <a:endParaRPr lang="en-CH"/>
          </a:p>
        </p:txBody>
      </p:sp>
      <p:sp>
        <p:nvSpPr>
          <p:cNvPr id="5" name="Footer Placeholder 4">
            <a:extLst>
              <a:ext uri="{FF2B5EF4-FFF2-40B4-BE49-F238E27FC236}">
                <a16:creationId xmlns:a16="http://schemas.microsoft.com/office/drawing/2014/main" id="{0CE6C007-0D09-EF4B-880A-A40C91C01F3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E925B76D-A92E-EC48-A8F6-D5BE2AB3A72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38FE76-0644-064C-AA7E-2E9E11A5FB84}" type="slidenum">
              <a:rPr lang="en-CH" smtClean="0"/>
              <a:t>‹#›</a:t>
            </a:fld>
            <a:endParaRPr lang="en-CH"/>
          </a:p>
        </p:txBody>
      </p:sp>
    </p:spTree>
    <p:extLst>
      <p:ext uri="{BB962C8B-B14F-4D97-AF65-F5344CB8AC3E}">
        <p14:creationId xmlns:p14="http://schemas.microsoft.com/office/powerpoint/2010/main" val="39820810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 Id="rId5" Type="http://schemas.openxmlformats.org/officeDocument/2006/relationships/image" Target="../media/image32.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36.png"/><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5" Type="http://schemas.openxmlformats.org/officeDocument/2006/relationships/image" Target="../media/image7.emf"/><Relationship Id="rId4" Type="http://schemas.openxmlformats.org/officeDocument/2006/relationships/image" Target="../media/image6.emf"/></Relationships>
</file>

<file path=ppt/slides/_rels/slide4.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Layout" Target="../slideLayouts/slideLayout2.xml"/><Relationship Id="rId4" Type="http://schemas.openxmlformats.org/officeDocument/2006/relationships/image" Target="../media/image10.emf"/></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29710B5-1BED-3B49-9C46-210295A1DD5C}"/>
              </a:ext>
            </a:extLst>
          </p:cNvPr>
          <p:cNvSpPr/>
          <p:nvPr/>
        </p:nvSpPr>
        <p:spPr>
          <a:xfrm>
            <a:off x="8478128" y="158078"/>
            <a:ext cx="3657600" cy="2677656"/>
          </a:xfrm>
          <a:prstGeom prst="rect">
            <a:avLst/>
          </a:prstGeom>
        </p:spPr>
        <p:txBody>
          <a:bodyPr wrap="square">
            <a:spAutoFit/>
          </a:bodyPr>
          <a:lstStyle/>
          <a:p>
            <a:pPr algn="just">
              <a:spcBef>
                <a:spcPts val="600"/>
              </a:spcBef>
              <a:spcAft>
                <a:spcPts val="1200"/>
              </a:spcAft>
            </a:pPr>
            <a:r>
              <a:rPr lang="en-US" sz="1400" b="1" dirty="0">
                <a:latin typeface="Times New Roman" panose="02020603050405020304" pitchFamily="18" charset="0"/>
                <a:ea typeface="Calibri" panose="020F0502020204030204" pitchFamily="34" charset="0"/>
                <a:cs typeface="Times New Roman" panose="02020603050405020304" pitchFamily="18" charset="0"/>
              </a:rPr>
              <a:t>Supplementary Figure</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 1.</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1400" i="1" dirty="0">
                <a:latin typeface="Times New Roman" panose="02020603050405020304" pitchFamily="18" charset="0"/>
                <a:ea typeface="Times New Roman" panose="02020603050405020304" pitchFamily="18" charset="0"/>
                <a:cs typeface="Times New Roman" panose="02020603050405020304" pitchFamily="18" charset="0"/>
              </a:rPr>
              <a:t>L. monocytogenes</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virulence in zebrafish varies with strain, serotype and genotype. Presented are Box plots showing virulence comparison based on lineage, serotype, and clonal complex using the zebrafish embryo infection model at 16 </a:t>
            </a:r>
            <a:r>
              <a:rPr lang="en-US" sz="1400" dirty="0" err="1">
                <a:latin typeface="Times New Roman" panose="02020603050405020304" pitchFamily="18" charset="0"/>
                <a:ea typeface="Times New Roman" panose="02020603050405020304" pitchFamily="18" charset="0"/>
                <a:cs typeface="Times New Roman" panose="02020603050405020304" pitchFamily="18" charset="0"/>
              </a:rPr>
              <a:t>hpi</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A</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B</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&amp;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C</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at 48 </a:t>
            </a:r>
            <a:r>
              <a:rPr lang="en-US" sz="1400" dirty="0" err="1">
                <a:latin typeface="Times New Roman" panose="02020603050405020304" pitchFamily="18" charset="0"/>
                <a:ea typeface="Times New Roman" panose="02020603050405020304" pitchFamily="18" charset="0"/>
                <a:cs typeface="Times New Roman" panose="02020603050405020304" pitchFamily="18" charset="0"/>
              </a:rPr>
              <a:t>hpi</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D</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E</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&amp;</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 F</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72 </a:t>
            </a:r>
            <a:r>
              <a:rPr lang="en-US" sz="1400" dirty="0" err="1">
                <a:latin typeface="Times New Roman" panose="02020603050405020304" pitchFamily="18" charset="0"/>
                <a:ea typeface="Times New Roman" panose="02020603050405020304" pitchFamily="18" charset="0"/>
                <a:cs typeface="Times New Roman" panose="02020603050405020304" pitchFamily="18" charset="0"/>
              </a:rPr>
              <a:t>hpi</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G</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H</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&amp; </a:t>
            </a:r>
            <a:r>
              <a:rPr lang="en-US" sz="1400" b="1" dirty="0">
                <a:latin typeface="Times New Roman" panose="02020603050405020304" pitchFamily="18" charset="0"/>
                <a:ea typeface="Times New Roman" panose="02020603050405020304" pitchFamily="18" charset="0"/>
                <a:cs typeface="Times New Roman" panose="02020603050405020304" pitchFamily="18" charset="0"/>
              </a:rPr>
              <a:t>I</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 Indicates significant difference between groups (P &lt; 0.05). Results are based on three independent biological repeats. Key; Lin: lineage. red: LI strains, blue: LII strains, green: LIII strains. </a:t>
            </a:r>
            <a:endParaRPr lang="en-CH"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8" name="Picture 7">
            <a:extLst>
              <a:ext uri="{FF2B5EF4-FFF2-40B4-BE49-F238E27FC236}">
                <a16:creationId xmlns:a16="http://schemas.microsoft.com/office/drawing/2014/main" id="{A17BF1B5-4E28-9345-A40A-E24BF4A80605}"/>
              </a:ext>
            </a:extLst>
          </p:cNvPr>
          <p:cNvPicPr>
            <a:picLocks noChangeAspect="1"/>
          </p:cNvPicPr>
          <p:nvPr/>
        </p:nvPicPr>
        <p:blipFill>
          <a:blip r:embed="rId2"/>
          <a:stretch>
            <a:fillRect/>
          </a:stretch>
        </p:blipFill>
        <p:spPr>
          <a:xfrm>
            <a:off x="254000" y="0"/>
            <a:ext cx="7804962" cy="6858000"/>
          </a:xfrm>
          <a:prstGeom prst="rect">
            <a:avLst/>
          </a:prstGeom>
        </p:spPr>
      </p:pic>
    </p:spTree>
    <p:extLst>
      <p:ext uri="{BB962C8B-B14F-4D97-AF65-F5344CB8AC3E}">
        <p14:creationId xmlns:p14="http://schemas.microsoft.com/office/powerpoint/2010/main" val="5303742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C760073B-CB18-9A4F-BE83-63B3448DEBF1}"/>
              </a:ext>
            </a:extLst>
          </p:cNvPr>
          <p:cNvSpPr/>
          <p:nvPr/>
        </p:nvSpPr>
        <p:spPr>
          <a:xfrm>
            <a:off x="117982" y="6159329"/>
            <a:ext cx="11697781" cy="646331"/>
          </a:xfrm>
          <a:prstGeom prst="rect">
            <a:avLst/>
          </a:prstGeom>
        </p:spPr>
        <p:txBody>
          <a:bodyPr wrap="square">
            <a:spAutoFit/>
          </a:bodyPr>
          <a:lstStyle/>
          <a:p>
            <a:pPr algn="just">
              <a:spcBef>
                <a:spcPts val="600"/>
              </a:spcBef>
              <a:spcAft>
                <a:spcPts val="930"/>
              </a:spcAft>
              <a:tabLst>
                <a:tab pos="139700" algn="l"/>
                <a:tab pos="457200" algn="l"/>
              </a:tabLst>
            </a:pPr>
            <a:r>
              <a:rPr lang="en-CH" sz="1200" b="1" dirty="0">
                <a:latin typeface="Times New Roman" panose="02020603050405020304" pitchFamily="18" charset="0"/>
                <a:cs typeface="Times New Roman" panose="02020603050405020304" pitchFamily="18" charset="0"/>
              </a:rPr>
              <a:t>Supplementary </a:t>
            </a:r>
            <a:r>
              <a:rPr lang="en-US" sz="1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Figure 10</a:t>
            </a:r>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Consequences of SNPs on Lmo2085 protein structure. The black arrows highlight the areas of most significant change. For the lineage-based protein structure comparison, </a:t>
            </a:r>
            <a:r>
              <a:rPr lang="en-US" sz="12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 monocytogenes </a:t>
            </a:r>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strains LL195, EGDe, and LMNC318 were used to represent LI, LII, and LIII strains, respectively. (</a:t>
            </a:r>
            <a:r>
              <a:rPr lang="en-US" sz="1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a:t>
            </a:r>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3D protein structure alignment: Conserved chain regions are colored magenta. TM-score LI (0.9828) and LIII (0.9633) relative to LII.</a:t>
            </a:r>
            <a:endParaRPr lang="en-CH"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pSp>
        <p:nvGrpSpPr>
          <p:cNvPr id="4" name="Group 3">
            <a:extLst>
              <a:ext uri="{FF2B5EF4-FFF2-40B4-BE49-F238E27FC236}">
                <a16:creationId xmlns:a16="http://schemas.microsoft.com/office/drawing/2014/main" id="{C9EDBF53-C1E3-0B48-991B-AFE84606AF97}"/>
              </a:ext>
            </a:extLst>
          </p:cNvPr>
          <p:cNvGrpSpPr>
            <a:grpSpLocks noChangeAspect="1"/>
          </p:cNvGrpSpPr>
          <p:nvPr/>
        </p:nvGrpSpPr>
        <p:grpSpPr>
          <a:xfrm>
            <a:off x="540566" y="339754"/>
            <a:ext cx="10823315" cy="5508000"/>
            <a:chOff x="117982" y="488202"/>
            <a:chExt cx="12113803" cy="6164734"/>
          </a:xfrm>
        </p:grpSpPr>
        <p:pic>
          <p:nvPicPr>
            <p:cNvPr id="5" name="Picture 4">
              <a:extLst>
                <a:ext uri="{FF2B5EF4-FFF2-40B4-BE49-F238E27FC236}">
                  <a16:creationId xmlns:a16="http://schemas.microsoft.com/office/drawing/2014/main" id="{654C353E-165F-A848-9DBD-BD8823FA90E9}"/>
                </a:ext>
              </a:extLst>
            </p:cNvPr>
            <p:cNvPicPr>
              <a:picLocks noChangeAspect="1"/>
            </p:cNvPicPr>
            <p:nvPr/>
          </p:nvPicPr>
          <p:blipFill>
            <a:blip r:embed="rId2"/>
            <a:stretch>
              <a:fillRect/>
            </a:stretch>
          </p:blipFill>
          <p:spPr>
            <a:xfrm>
              <a:off x="6796824" y="636306"/>
              <a:ext cx="5434961" cy="2880000"/>
            </a:xfrm>
            <a:prstGeom prst="rect">
              <a:avLst/>
            </a:prstGeom>
            <a:ln>
              <a:noFill/>
            </a:ln>
          </p:spPr>
        </p:pic>
        <p:pic>
          <p:nvPicPr>
            <p:cNvPr id="7" name="Picture 6">
              <a:extLst>
                <a:ext uri="{FF2B5EF4-FFF2-40B4-BE49-F238E27FC236}">
                  <a16:creationId xmlns:a16="http://schemas.microsoft.com/office/drawing/2014/main" id="{B85526A1-185B-0C4B-9C85-EE312990DDDE}"/>
                </a:ext>
              </a:extLst>
            </p:cNvPr>
            <p:cNvPicPr>
              <a:picLocks noChangeAspect="1"/>
            </p:cNvPicPr>
            <p:nvPr/>
          </p:nvPicPr>
          <p:blipFill>
            <a:blip r:embed="rId3"/>
            <a:stretch>
              <a:fillRect/>
            </a:stretch>
          </p:blipFill>
          <p:spPr>
            <a:xfrm>
              <a:off x="458383" y="3772936"/>
              <a:ext cx="5253885" cy="2880000"/>
            </a:xfrm>
            <a:prstGeom prst="rect">
              <a:avLst/>
            </a:prstGeom>
            <a:ln>
              <a:noFill/>
            </a:ln>
          </p:spPr>
        </p:pic>
        <p:pic>
          <p:nvPicPr>
            <p:cNvPr id="11" name="Picture 10">
              <a:extLst>
                <a:ext uri="{FF2B5EF4-FFF2-40B4-BE49-F238E27FC236}">
                  <a16:creationId xmlns:a16="http://schemas.microsoft.com/office/drawing/2014/main" id="{1A5C3147-71D6-DC41-9888-5F99D46D9AC7}"/>
                </a:ext>
              </a:extLst>
            </p:cNvPr>
            <p:cNvPicPr>
              <a:picLocks noChangeAspect="1"/>
            </p:cNvPicPr>
            <p:nvPr/>
          </p:nvPicPr>
          <p:blipFill>
            <a:blip r:embed="rId4"/>
            <a:stretch>
              <a:fillRect/>
            </a:stretch>
          </p:blipFill>
          <p:spPr>
            <a:xfrm>
              <a:off x="478659" y="640188"/>
              <a:ext cx="5208893" cy="2880000"/>
            </a:xfrm>
            <a:prstGeom prst="rect">
              <a:avLst/>
            </a:prstGeom>
            <a:ln>
              <a:noFill/>
            </a:ln>
          </p:spPr>
        </p:pic>
        <p:sp>
          <p:nvSpPr>
            <p:cNvPr id="13" name="Up Arrow 12">
              <a:extLst>
                <a:ext uri="{FF2B5EF4-FFF2-40B4-BE49-F238E27FC236}">
                  <a16:creationId xmlns:a16="http://schemas.microsoft.com/office/drawing/2014/main" id="{4D951889-3E90-6647-A5EC-CEFE57876715}"/>
                </a:ext>
              </a:extLst>
            </p:cNvPr>
            <p:cNvSpPr/>
            <p:nvPr/>
          </p:nvSpPr>
          <p:spPr>
            <a:xfrm rot="13824511" flipV="1">
              <a:off x="500058" y="1207415"/>
              <a:ext cx="163020" cy="401906"/>
            </a:xfrm>
            <a:prstGeom prst="upArrow">
              <a:avLst>
                <a:gd name="adj1" fmla="val 50000"/>
                <a:gd name="adj2" fmla="val 94261"/>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Up Arrow 13">
              <a:extLst>
                <a:ext uri="{FF2B5EF4-FFF2-40B4-BE49-F238E27FC236}">
                  <a16:creationId xmlns:a16="http://schemas.microsoft.com/office/drawing/2014/main" id="{B33BD556-8ED3-B94B-9760-348160CBAAC2}"/>
                </a:ext>
              </a:extLst>
            </p:cNvPr>
            <p:cNvSpPr/>
            <p:nvPr/>
          </p:nvSpPr>
          <p:spPr>
            <a:xfrm rot="14730211">
              <a:off x="5615471" y="1974590"/>
              <a:ext cx="241991" cy="402559"/>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 name="TextBox 7">
              <a:extLst>
                <a:ext uri="{FF2B5EF4-FFF2-40B4-BE49-F238E27FC236}">
                  <a16:creationId xmlns:a16="http://schemas.microsoft.com/office/drawing/2014/main" id="{5D0F27AA-1794-8B41-8758-9A1B3D458D98}"/>
                </a:ext>
              </a:extLst>
            </p:cNvPr>
            <p:cNvSpPr txBox="1"/>
            <p:nvPr/>
          </p:nvSpPr>
          <p:spPr>
            <a:xfrm>
              <a:off x="590682" y="3019415"/>
              <a:ext cx="579864" cy="413368"/>
            </a:xfrm>
            <a:prstGeom prst="rect">
              <a:avLst/>
            </a:prstGeom>
            <a:noFill/>
          </p:spPr>
          <p:txBody>
            <a:bodyPr wrap="none" rtlCol="0">
              <a:spAutoFit/>
            </a:bodyPr>
            <a:lstStyle/>
            <a:p>
              <a:r>
                <a:rPr lang="en-CH" b="1" dirty="0">
                  <a:latin typeface="Times New Roman" panose="02020603050405020304" pitchFamily="18" charset="0"/>
                  <a:cs typeface="Times New Roman" panose="02020603050405020304" pitchFamily="18" charset="0"/>
                </a:rPr>
                <a:t>LII</a:t>
              </a:r>
            </a:p>
          </p:txBody>
        </p:sp>
        <p:sp>
          <p:nvSpPr>
            <p:cNvPr id="9" name="TextBox 8">
              <a:extLst>
                <a:ext uri="{FF2B5EF4-FFF2-40B4-BE49-F238E27FC236}">
                  <a16:creationId xmlns:a16="http://schemas.microsoft.com/office/drawing/2014/main" id="{368D1C09-AD67-AA40-8E33-A1405A3FD2F8}"/>
                </a:ext>
              </a:extLst>
            </p:cNvPr>
            <p:cNvSpPr txBox="1"/>
            <p:nvPr/>
          </p:nvSpPr>
          <p:spPr>
            <a:xfrm>
              <a:off x="7198132" y="3019416"/>
              <a:ext cx="479392" cy="413368"/>
            </a:xfrm>
            <a:prstGeom prst="rect">
              <a:avLst/>
            </a:prstGeom>
            <a:noFill/>
          </p:spPr>
          <p:txBody>
            <a:bodyPr wrap="none" rtlCol="0">
              <a:spAutoFit/>
            </a:bodyPr>
            <a:lstStyle/>
            <a:p>
              <a:r>
                <a:rPr lang="en-CH" b="1" dirty="0">
                  <a:latin typeface="Times New Roman" panose="02020603050405020304" pitchFamily="18" charset="0"/>
                  <a:cs typeface="Times New Roman" panose="02020603050405020304" pitchFamily="18" charset="0"/>
                </a:rPr>
                <a:t>LI</a:t>
              </a:r>
            </a:p>
          </p:txBody>
        </p:sp>
        <p:sp>
          <p:nvSpPr>
            <p:cNvPr id="10" name="TextBox 9">
              <a:extLst>
                <a:ext uri="{FF2B5EF4-FFF2-40B4-BE49-F238E27FC236}">
                  <a16:creationId xmlns:a16="http://schemas.microsoft.com/office/drawing/2014/main" id="{FFA50029-6CF0-CA42-A3E8-C0A67C7A2050}"/>
                </a:ext>
              </a:extLst>
            </p:cNvPr>
            <p:cNvSpPr txBox="1"/>
            <p:nvPr/>
          </p:nvSpPr>
          <p:spPr>
            <a:xfrm>
              <a:off x="590682" y="6101600"/>
              <a:ext cx="1351652" cy="369332"/>
            </a:xfrm>
            <a:prstGeom prst="rect">
              <a:avLst/>
            </a:prstGeom>
            <a:noFill/>
          </p:spPr>
          <p:txBody>
            <a:bodyPr wrap="none" rtlCol="0">
              <a:spAutoFit/>
            </a:bodyPr>
            <a:lstStyle/>
            <a:p>
              <a:r>
                <a:rPr lang="en-CH" b="1" dirty="0">
                  <a:latin typeface="Times New Roman" panose="02020603050405020304" pitchFamily="18" charset="0"/>
                  <a:cs typeface="Times New Roman" panose="02020603050405020304" pitchFamily="18" charset="0"/>
                </a:rPr>
                <a:t>Lineage  III</a:t>
              </a:r>
            </a:p>
          </p:txBody>
        </p:sp>
        <p:sp>
          <p:nvSpPr>
            <p:cNvPr id="15" name="TextBox 14">
              <a:extLst>
                <a:ext uri="{FF2B5EF4-FFF2-40B4-BE49-F238E27FC236}">
                  <a16:creationId xmlns:a16="http://schemas.microsoft.com/office/drawing/2014/main" id="{DA5EFC5D-D112-E941-B9C5-54E8BB0A7B1F}"/>
                </a:ext>
              </a:extLst>
            </p:cNvPr>
            <p:cNvSpPr txBox="1"/>
            <p:nvPr/>
          </p:nvSpPr>
          <p:spPr>
            <a:xfrm>
              <a:off x="117982" y="488202"/>
              <a:ext cx="676184" cy="482263"/>
            </a:xfrm>
            <a:prstGeom prst="rect">
              <a:avLst/>
            </a:prstGeom>
            <a:noFill/>
          </p:spPr>
          <p:txBody>
            <a:bodyPr wrap="square" rtlCol="0">
              <a:spAutoFit/>
            </a:bodyPr>
            <a:lstStyle/>
            <a:p>
              <a:r>
                <a:rPr lang="en-CH" sz="2200" b="1" dirty="0">
                  <a:latin typeface="Times New Roman" panose="02020603050405020304" pitchFamily="18" charset="0"/>
                  <a:cs typeface="Times New Roman" panose="02020603050405020304" pitchFamily="18" charset="0"/>
                </a:rPr>
                <a:t>(A)</a:t>
              </a:r>
            </a:p>
          </p:txBody>
        </p:sp>
        <p:sp>
          <p:nvSpPr>
            <p:cNvPr id="16" name="TextBox 15">
              <a:extLst>
                <a:ext uri="{FF2B5EF4-FFF2-40B4-BE49-F238E27FC236}">
                  <a16:creationId xmlns:a16="http://schemas.microsoft.com/office/drawing/2014/main" id="{2E6A2E5A-C347-C341-9032-9F4D4AFCC682}"/>
                </a:ext>
              </a:extLst>
            </p:cNvPr>
            <p:cNvSpPr txBox="1"/>
            <p:nvPr/>
          </p:nvSpPr>
          <p:spPr>
            <a:xfrm>
              <a:off x="6136898" y="490016"/>
              <a:ext cx="656723" cy="482263"/>
            </a:xfrm>
            <a:prstGeom prst="rect">
              <a:avLst/>
            </a:prstGeom>
            <a:noFill/>
          </p:spPr>
          <p:txBody>
            <a:bodyPr wrap="square" rtlCol="0">
              <a:spAutoFit/>
            </a:bodyPr>
            <a:lstStyle/>
            <a:p>
              <a:r>
                <a:rPr lang="en-CH" sz="2200" b="1" dirty="0">
                  <a:latin typeface="Times New Roman" panose="02020603050405020304" pitchFamily="18" charset="0"/>
                  <a:cs typeface="Times New Roman" panose="02020603050405020304" pitchFamily="18" charset="0"/>
                </a:rPr>
                <a:t>(B)</a:t>
              </a:r>
            </a:p>
          </p:txBody>
        </p:sp>
        <p:sp>
          <p:nvSpPr>
            <p:cNvPr id="17" name="TextBox 16">
              <a:extLst>
                <a:ext uri="{FF2B5EF4-FFF2-40B4-BE49-F238E27FC236}">
                  <a16:creationId xmlns:a16="http://schemas.microsoft.com/office/drawing/2014/main" id="{AAE75651-2B99-8941-AE85-4D885392A115}"/>
                </a:ext>
              </a:extLst>
            </p:cNvPr>
            <p:cNvSpPr txBox="1"/>
            <p:nvPr/>
          </p:nvSpPr>
          <p:spPr>
            <a:xfrm>
              <a:off x="117982" y="3537773"/>
              <a:ext cx="676184" cy="482263"/>
            </a:xfrm>
            <a:prstGeom prst="rect">
              <a:avLst/>
            </a:prstGeom>
            <a:noFill/>
          </p:spPr>
          <p:txBody>
            <a:bodyPr wrap="square" rtlCol="0">
              <a:spAutoFit/>
            </a:bodyPr>
            <a:lstStyle/>
            <a:p>
              <a:r>
                <a:rPr lang="en-CH" sz="2200" b="1" dirty="0">
                  <a:latin typeface="Times New Roman" panose="02020603050405020304" pitchFamily="18" charset="0"/>
                  <a:cs typeface="Times New Roman" panose="02020603050405020304" pitchFamily="18" charset="0"/>
                </a:rPr>
                <a:t>(C)</a:t>
              </a:r>
            </a:p>
          </p:txBody>
        </p:sp>
        <p:sp>
          <p:nvSpPr>
            <p:cNvPr id="20" name="Up Arrow 19">
              <a:extLst>
                <a:ext uri="{FF2B5EF4-FFF2-40B4-BE49-F238E27FC236}">
                  <a16:creationId xmlns:a16="http://schemas.microsoft.com/office/drawing/2014/main" id="{FF31B553-E2F9-A042-941B-0B50C69EB006}"/>
                </a:ext>
              </a:extLst>
            </p:cNvPr>
            <p:cNvSpPr/>
            <p:nvPr/>
          </p:nvSpPr>
          <p:spPr>
            <a:xfrm rot="14730211">
              <a:off x="2703817" y="1013527"/>
              <a:ext cx="241991" cy="402559"/>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3" name="Picture 2">
              <a:extLst>
                <a:ext uri="{FF2B5EF4-FFF2-40B4-BE49-F238E27FC236}">
                  <a16:creationId xmlns:a16="http://schemas.microsoft.com/office/drawing/2014/main" id="{D3CC2A4F-306A-3947-8084-FD7550A22465}"/>
                </a:ext>
              </a:extLst>
            </p:cNvPr>
            <p:cNvPicPr>
              <a:picLocks noChangeAspect="1"/>
            </p:cNvPicPr>
            <p:nvPr/>
          </p:nvPicPr>
          <p:blipFill>
            <a:blip r:embed="rId5"/>
            <a:stretch>
              <a:fillRect/>
            </a:stretch>
          </p:blipFill>
          <p:spPr>
            <a:xfrm>
              <a:off x="6772108" y="3768605"/>
              <a:ext cx="4938368" cy="2880000"/>
            </a:xfrm>
            <a:prstGeom prst="rect">
              <a:avLst/>
            </a:prstGeom>
          </p:spPr>
        </p:pic>
        <p:sp>
          <p:nvSpPr>
            <p:cNvPr id="21" name="TextBox 20">
              <a:extLst>
                <a:ext uri="{FF2B5EF4-FFF2-40B4-BE49-F238E27FC236}">
                  <a16:creationId xmlns:a16="http://schemas.microsoft.com/office/drawing/2014/main" id="{EDD37618-9B97-204E-8760-8C877772DE08}"/>
                </a:ext>
              </a:extLst>
            </p:cNvPr>
            <p:cNvSpPr txBox="1"/>
            <p:nvPr/>
          </p:nvSpPr>
          <p:spPr>
            <a:xfrm>
              <a:off x="6136897" y="3568591"/>
              <a:ext cx="656723" cy="482263"/>
            </a:xfrm>
            <a:prstGeom prst="rect">
              <a:avLst/>
            </a:prstGeom>
            <a:noFill/>
          </p:spPr>
          <p:txBody>
            <a:bodyPr wrap="square" rtlCol="0">
              <a:spAutoFit/>
            </a:bodyPr>
            <a:lstStyle/>
            <a:p>
              <a:r>
                <a:rPr lang="en-CH" sz="2200" b="1" dirty="0">
                  <a:latin typeface="Times New Roman" panose="02020603050405020304" pitchFamily="18" charset="0"/>
                  <a:cs typeface="Times New Roman" panose="02020603050405020304" pitchFamily="18" charset="0"/>
                </a:rPr>
                <a:t>(D)</a:t>
              </a:r>
            </a:p>
          </p:txBody>
        </p:sp>
        <p:sp>
          <p:nvSpPr>
            <p:cNvPr id="22" name="TextBox 21">
              <a:extLst>
                <a:ext uri="{FF2B5EF4-FFF2-40B4-BE49-F238E27FC236}">
                  <a16:creationId xmlns:a16="http://schemas.microsoft.com/office/drawing/2014/main" id="{F0C5CA95-4DF3-3C41-97DD-A1F0026C1BF6}"/>
                </a:ext>
              </a:extLst>
            </p:cNvPr>
            <p:cNvSpPr txBox="1"/>
            <p:nvPr/>
          </p:nvSpPr>
          <p:spPr>
            <a:xfrm>
              <a:off x="6962405" y="6101600"/>
              <a:ext cx="1643567" cy="369332"/>
            </a:xfrm>
            <a:prstGeom prst="rect">
              <a:avLst/>
            </a:prstGeom>
            <a:noFill/>
          </p:spPr>
          <p:txBody>
            <a:bodyPr wrap="square" rtlCol="0">
              <a:spAutoFit/>
            </a:bodyPr>
            <a:lstStyle/>
            <a:p>
              <a:pPr algn="ctr"/>
              <a:r>
                <a:rPr lang="en-GB" b="1" dirty="0">
                  <a:latin typeface="Times New Roman" panose="02020603050405020304" pitchFamily="18" charset="0"/>
                  <a:cs typeface="Times New Roman" panose="02020603050405020304" pitchFamily="18" charset="0"/>
                </a:rPr>
                <a:t>Alignment</a:t>
              </a:r>
              <a:endParaRPr lang="en-CH" b="1"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1108477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6D6098C6-A949-0946-8840-60DD1C775EC0}"/>
              </a:ext>
            </a:extLst>
          </p:cNvPr>
          <p:cNvSpPr/>
          <p:nvPr/>
        </p:nvSpPr>
        <p:spPr>
          <a:xfrm>
            <a:off x="328482" y="5971712"/>
            <a:ext cx="11679488" cy="738664"/>
          </a:xfrm>
          <a:prstGeom prst="rect">
            <a:avLst/>
          </a:prstGeom>
        </p:spPr>
        <p:txBody>
          <a:bodyPr wrap="square">
            <a:spAutoFit/>
          </a:bodyPr>
          <a:lstStyle/>
          <a:p>
            <a:pPr algn="just">
              <a:spcBef>
                <a:spcPts val="600"/>
              </a:spcBef>
              <a:spcAft>
                <a:spcPts val="930"/>
              </a:spcAft>
              <a:tabLst>
                <a:tab pos="139700" algn="l"/>
                <a:tab pos="457200" algn="l"/>
              </a:tabLst>
            </a:pPr>
            <a:r>
              <a:rPr lang="en-CH" sz="1400" b="1" dirty="0">
                <a:latin typeface="Times New Roman" panose="02020603050405020304" pitchFamily="18" charset="0"/>
                <a:cs typeface="Times New Roman" panose="02020603050405020304" pitchFamily="18" charset="0"/>
              </a:rPr>
              <a:t>Supplementary </a:t>
            </a:r>
            <a:r>
              <a:rPr lang="en-US" sz="1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Figure 11</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Consequences of SNPs on </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PlcB</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protein structure. The black arrows highlight the areas of most significant change. For the lineage-based protein structure comparison, </a:t>
            </a:r>
            <a:r>
              <a:rPr lang="en-US" sz="14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 monocytogenes </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strains LL195, EGDe, and LMNC318 were used to represent LI, LII, and LIII strains, respectively. (</a:t>
            </a:r>
            <a:r>
              <a:rPr lang="en-US" sz="1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3D protein structure alignment: (D) LI (green), LII (blue), and LIII (red). TM-score LI (0.9431) and LIII (0.7627) relative to LII.</a:t>
            </a:r>
            <a:endParaRPr lang="en-CH"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pSp>
        <p:nvGrpSpPr>
          <p:cNvPr id="8" name="Group 7">
            <a:extLst>
              <a:ext uri="{FF2B5EF4-FFF2-40B4-BE49-F238E27FC236}">
                <a16:creationId xmlns:a16="http://schemas.microsoft.com/office/drawing/2014/main" id="{89CB86D8-4AD2-3F47-A15B-BD3C682955FD}"/>
              </a:ext>
            </a:extLst>
          </p:cNvPr>
          <p:cNvGrpSpPr/>
          <p:nvPr/>
        </p:nvGrpSpPr>
        <p:grpSpPr>
          <a:xfrm>
            <a:off x="345063" y="1152971"/>
            <a:ext cx="11518455" cy="3937558"/>
            <a:chOff x="84442" y="1133306"/>
            <a:chExt cx="11518455" cy="3937558"/>
          </a:xfrm>
        </p:grpSpPr>
        <p:pic>
          <p:nvPicPr>
            <p:cNvPr id="3" name="Picture 2">
              <a:extLst>
                <a:ext uri="{FF2B5EF4-FFF2-40B4-BE49-F238E27FC236}">
                  <a16:creationId xmlns:a16="http://schemas.microsoft.com/office/drawing/2014/main" id="{9263D01E-18CD-1E4B-A085-781C249B3734}"/>
                </a:ext>
              </a:extLst>
            </p:cNvPr>
            <p:cNvPicPr>
              <a:picLocks noChangeAspect="1"/>
            </p:cNvPicPr>
            <p:nvPr/>
          </p:nvPicPr>
          <p:blipFill rotWithShape="1">
            <a:blip r:embed="rId2"/>
            <a:srcRect l="8032" r="14427" b="198"/>
            <a:stretch/>
          </p:blipFill>
          <p:spPr>
            <a:xfrm>
              <a:off x="105491" y="1561044"/>
              <a:ext cx="2616132" cy="2805235"/>
            </a:xfrm>
            <a:prstGeom prst="rect">
              <a:avLst/>
            </a:prstGeom>
            <a:ln>
              <a:noFill/>
            </a:ln>
          </p:spPr>
        </p:pic>
        <p:pic>
          <p:nvPicPr>
            <p:cNvPr id="5" name="Picture 4" descr="A picture containing accessory&#10;&#10;Description automatically generated">
              <a:extLst>
                <a:ext uri="{FF2B5EF4-FFF2-40B4-BE49-F238E27FC236}">
                  <a16:creationId xmlns:a16="http://schemas.microsoft.com/office/drawing/2014/main" id="{FCB7D5C0-ED71-BA49-B334-9D1AD8723980}"/>
                </a:ext>
              </a:extLst>
            </p:cNvPr>
            <p:cNvPicPr>
              <a:picLocks noChangeAspect="1"/>
            </p:cNvPicPr>
            <p:nvPr/>
          </p:nvPicPr>
          <p:blipFill rotWithShape="1">
            <a:blip r:embed="rId3"/>
            <a:srcRect t="8296"/>
            <a:stretch/>
          </p:blipFill>
          <p:spPr>
            <a:xfrm>
              <a:off x="5771341" y="1561044"/>
              <a:ext cx="2887133" cy="2805234"/>
            </a:xfrm>
            <a:prstGeom prst="rect">
              <a:avLst/>
            </a:prstGeom>
            <a:ln>
              <a:noFill/>
            </a:ln>
          </p:spPr>
        </p:pic>
        <p:pic>
          <p:nvPicPr>
            <p:cNvPr id="7" name="Picture 6">
              <a:extLst>
                <a:ext uri="{FF2B5EF4-FFF2-40B4-BE49-F238E27FC236}">
                  <a16:creationId xmlns:a16="http://schemas.microsoft.com/office/drawing/2014/main" id="{F07B2BA6-5A75-834A-BD40-779D1C0544FF}"/>
                </a:ext>
              </a:extLst>
            </p:cNvPr>
            <p:cNvPicPr>
              <a:picLocks noChangeAspect="1"/>
            </p:cNvPicPr>
            <p:nvPr/>
          </p:nvPicPr>
          <p:blipFill rotWithShape="1">
            <a:blip r:embed="rId4"/>
            <a:srcRect l="11444" t="6538" r="9275"/>
            <a:stretch/>
          </p:blipFill>
          <p:spPr>
            <a:xfrm>
              <a:off x="2866701" y="1561044"/>
              <a:ext cx="2759561" cy="2805234"/>
            </a:xfrm>
            <a:prstGeom prst="rect">
              <a:avLst/>
            </a:prstGeom>
            <a:ln>
              <a:noFill/>
            </a:ln>
          </p:spPr>
        </p:pic>
        <p:sp>
          <p:nvSpPr>
            <p:cNvPr id="9" name="TextBox 8">
              <a:extLst>
                <a:ext uri="{FF2B5EF4-FFF2-40B4-BE49-F238E27FC236}">
                  <a16:creationId xmlns:a16="http://schemas.microsoft.com/office/drawing/2014/main" id="{3EC35E31-B2B4-BE4B-8BBA-4A54921A4421}"/>
                </a:ext>
              </a:extLst>
            </p:cNvPr>
            <p:cNvSpPr txBox="1"/>
            <p:nvPr/>
          </p:nvSpPr>
          <p:spPr>
            <a:xfrm>
              <a:off x="877428" y="4701531"/>
              <a:ext cx="518091" cy="369332"/>
            </a:xfrm>
            <a:prstGeom prst="rect">
              <a:avLst/>
            </a:prstGeom>
            <a:noFill/>
          </p:spPr>
          <p:txBody>
            <a:bodyPr wrap="none" rtlCol="0">
              <a:spAutoFit/>
            </a:bodyPr>
            <a:lstStyle/>
            <a:p>
              <a:r>
                <a:rPr lang="en-CH" b="1" dirty="0">
                  <a:latin typeface="Times New Roman" panose="02020603050405020304" pitchFamily="18" charset="0"/>
                  <a:cs typeface="Times New Roman" panose="02020603050405020304" pitchFamily="18" charset="0"/>
                </a:rPr>
                <a:t>LII</a:t>
              </a:r>
            </a:p>
          </p:txBody>
        </p:sp>
        <p:sp>
          <p:nvSpPr>
            <p:cNvPr id="10" name="TextBox 9">
              <a:extLst>
                <a:ext uri="{FF2B5EF4-FFF2-40B4-BE49-F238E27FC236}">
                  <a16:creationId xmlns:a16="http://schemas.microsoft.com/office/drawing/2014/main" id="{BC6725DC-1CE5-6E4F-B83F-9B5079951332}"/>
                </a:ext>
              </a:extLst>
            </p:cNvPr>
            <p:cNvSpPr txBox="1"/>
            <p:nvPr/>
          </p:nvSpPr>
          <p:spPr>
            <a:xfrm>
              <a:off x="3739064" y="4701531"/>
              <a:ext cx="428322" cy="369332"/>
            </a:xfrm>
            <a:prstGeom prst="rect">
              <a:avLst/>
            </a:prstGeom>
            <a:noFill/>
          </p:spPr>
          <p:txBody>
            <a:bodyPr wrap="none" rtlCol="0">
              <a:spAutoFit/>
            </a:bodyPr>
            <a:lstStyle/>
            <a:p>
              <a:r>
                <a:rPr lang="en-CH" b="1" dirty="0">
                  <a:latin typeface="Times New Roman" panose="02020603050405020304" pitchFamily="18" charset="0"/>
                  <a:cs typeface="Times New Roman" panose="02020603050405020304" pitchFamily="18" charset="0"/>
                </a:rPr>
                <a:t>LI</a:t>
              </a:r>
            </a:p>
          </p:txBody>
        </p:sp>
        <p:sp>
          <p:nvSpPr>
            <p:cNvPr id="11" name="TextBox 10">
              <a:extLst>
                <a:ext uri="{FF2B5EF4-FFF2-40B4-BE49-F238E27FC236}">
                  <a16:creationId xmlns:a16="http://schemas.microsoft.com/office/drawing/2014/main" id="{02218F21-A2C5-5945-A39F-D85CBAABA5EE}"/>
                </a:ext>
              </a:extLst>
            </p:cNvPr>
            <p:cNvSpPr txBox="1"/>
            <p:nvPr/>
          </p:nvSpPr>
          <p:spPr>
            <a:xfrm>
              <a:off x="6629767" y="4701532"/>
              <a:ext cx="607859" cy="369332"/>
            </a:xfrm>
            <a:prstGeom prst="rect">
              <a:avLst/>
            </a:prstGeom>
            <a:noFill/>
          </p:spPr>
          <p:txBody>
            <a:bodyPr wrap="none" rtlCol="0">
              <a:spAutoFit/>
            </a:bodyPr>
            <a:lstStyle/>
            <a:p>
              <a:r>
                <a:rPr lang="en-CH" b="1" dirty="0">
                  <a:latin typeface="Times New Roman" panose="02020603050405020304" pitchFamily="18" charset="0"/>
                  <a:cs typeface="Times New Roman" panose="02020603050405020304" pitchFamily="18" charset="0"/>
                </a:rPr>
                <a:t>LIII</a:t>
              </a:r>
            </a:p>
          </p:txBody>
        </p:sp>
        <p:sp>
          <p:nvSpPr>
            <p:cNvPr id="12" name="TextBox 11">
              <a:extLst>
                <a:ext uri="{FF2B5EF4-FFF2-40B4-BE49-F238E27FC236}">
                  <a16:creationId xmlns:a16="http://schemas.microsoft.com/office/drawing/2014/main" id="{D76269E3-E4C4-3A4E-B876-5A414E254909}"/>
                </a:ext>
              </a:extLst>
            </p:cNvPr>
            <p:cNvSpPr txBox="1"/>
            <p:nvPr/>
          </p:nvSpPr>
          <p:spPr>
            <a:xfrm>
              <a:off x="84442" y="1133306"/>
              <a:ext cx="530456" cy="399716"/>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(A)</a:t>
              </a:r>
            </a:p>
          </p:txBody>
        </p:sp>
        <p:sp>
          <p:nvSpPr>
            <p:cNvPr id="13" name="TextBox 12">
              <a:extLst>
                <a:ext uri="{FF2B5EF4-FFF2-40B4-BE49-F238E27FC236}">
                  <a16:creationId xmlns:a16="http://schemas.microsoft.com/office/drawing/2014/main" id="{3FD5F828-259B-4B42-B175-4D0C7CF6A113}"/>
                </a:ext>
              </a:extLst>
            </p:cNvPr>
            <p:cNvSpPr txBox="1"/>
            <p:nvPr/>
          </p:nvSpPr>
          <p:spPr>
            <a:xfrm>
              <a:off x="2786465" y="1133307"/>
              <a:ext cx="515189" cy="399716"/>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(B)</a:t>
              </a:r>
            </a:p>
          </p:txBody>
        </p:sp>
        <p:sp>
          <p:nvSpPr>
            <p:cNvPr id="14" name="TextBox 13">
              <a:extLst>
                <a:ext uri="{FF2B5EF4-FFF2-40B4-BE49-F238E27FC236}">
                  <a16:creationId xmlns:a16="http://schemas.microsoft.com/office/drawing/2014/main" id="{E25C9F3E-9C09-C64E-B783-EA8731307D7F}"/>
                </a:ext>
              </a:extLst>
            </p:cNvPr>
            <p:cNvSpPr txBox="1"/>
            <p:nvPr/>
          </p:nvSpPr>
          <p:spPr>
            <a:xfrm>
              <a:off x="5738448" y="1133306"/>
              <a:ext cx="530456" cy="399716"/>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(C)</a:t>
              </a:r>
            </a:p>
          </p:txBody>
        </p:sp>
        <p:sp>
          <p:nvSpPr>
            <p:cNvPr id="18" name="TextBox 17">
              <a:extLst>
                <a:ext uri="{FF2B5EF4-FFF2-40B4-BE49-F238E27FC236}">
                  <a16:creationId xmlns:a16="http://schemas.microsoft.com/office/drawing/2014/main" id="{D708F832-9C07-384D-BB9B-65397DC57EDA}"/>
                </a:ext>
              </a:extLst>
            </p:cNvPr>
            <p:cNvSpPr txBox="1"/>
            <p:nvPr/>
          </p:nvSpPr>
          <p:spPr>
            <a:xfrm>
              <a:off x="8705699" y="1133306"/>
              <a:ext cx="530456" cy="399716"/>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(D)</a:t>
              </a:r>
            </a:p>
          </p:txBody>
        </p:sp>
        <p:pic>
          <p:nvPicPr>
            <p:cNvPr id="4" name="Picture 3">
              <a:extLst>
                <a:ext uri="{FF2B5EF4-FFF2-40B4-BE49-F238E27FC236}">
                  <a16:creationId xmlns:a16="http://schemas.microsoft.com/office/drawing/2014/main" id="{ADDF19F4-5C0B-A748-9559-C9F94BF0CE9F}"/>
                </a:ext>
              </a:extLst>
            </p:cNvPr>
            <p:cNvPicPr>
              <a:picLocks noChangeAspect="1"/>
            </p:cNvPicPr>
            <p:nvPr/>
          </p:nvPicPr>
          <p:blipFill rotWithShape="1">
            <a:blip r:embed="rId5"/>
            <a:srcRect l="12226" t="8161" r="7841" b="2720"/>
            <a:stretch/>
          </p:blipFill>
          <p:spPr>
            <a:xfrm>
              <a:off x="8803553" y="1561044"/>
              <a:ext cx="2799344" cy="2805234"/>
            </a:xfrm>
            <a:prstGeom prst="rect">
              <a:avLst/>
            </a:prstGeom>
            <a:ln>
              <a:noFill/>
            </a:ln>
          </p:spPr>
        </p:pic>
        <p:sp>
          <p:nvSpPr>
            <p:cNvPr id="19" name="TextBox 18">
              <a:extLst>
                <a:ext uri="{FF2B5EF4-FFF2-40B4-BE49-F238E27FC236}">
                  <a16:creationId xmlns:a16="http://schemas.microsoft.com/office/drawing/2014/main" id="{4100A7BA-DBBF-6543-ACA0-97355803B898}"/>
                </a:ext>
              </a:extLst>
            </p:cNvPr>
            <p:cNvSpPr txBox="1"/>
            <p:nvPr/>
          </p:nvSpPr>
          <p:spPr>
            <a:xfrm>
              <a:off x="9491713" y="4701534"/>
              <a:ext cx="1423023" cy="319772"/>
            </a:xfrm>
            <a:prstGeom prst="rect">
              <a:avLst/>
            </a:prstGeom>
            <a:noFill/>
          </p:spPr>
          <p:txBody>
            <a:bodyPr wrap="square" rtlCol="0">
              <a:spAutoFit/>
            </a:bodyPr>
            <a:lstStyle/>
            <a:p>
              <a:pPr algn="ctr"/>
              <a:r>
                <a:rPr lang="en-GB" b="1" dirty="0">
                  <a:latin typeface="Times New Roman" panose="02020603050405020304" pitchFamily="18" charset="0"/>
                  <a:cs typeface="Times New Roman" panose="02020603050405020304" pitchFamily="18" charset="0"/>
                </a:rPr>
                <a:t>Alignment</a:t>
              </a:r>
              <a:endParaRPr lang="en-CH" b="1" dirty="0">
                <a:latin typeface="Times New Roman" panose="02020603050405020304" pitchFamily="18" charset="0"/>
                <a:cs typeface="Times New Roman" panose="02020603050405020304" pitchFamily="18" charset="0"/>
              </a:endParaRPr>
            </a:p>
          </p:txBody>
        </p:sp>
        <p:sp>
          <p:nvSpPr>
            <p:cNvPr id="20" name="Up Arrow 19">
              <a:extLst>
                <a:ext uri="{FF2B5EF4-FFF2-40B4-BE49-F238E27FC236}">
                  <a16:creationId xmlns:a16="http://schemas.microsoft.com/office/drawing/2014/main" id="{E6F7442E-8CDC-EE45-B36A-AFE4E9DA16E0}"/>
                </a:ext>
              </a:extLst>
            </p:cNvPr>
            <p:cNvSpPr/>
            <p:nvPr/>
          </p:nvSpPr>
          <p:spPr>
            <a:xfrm rot="8897137">
              <a:off x="1718194" y="1463183"/>
              <a:ext cx="230202" cy="397061"/>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Up Arrow 20">
              <a:extLst>
                <a:ext uri="{FF2B5EF4-FFF2-40B4-BE49-F238E27FC236}">
                  <a16:creationId xmlns:a16="http://schemas.microsoft.com/office/drawing/2014/main" id="{9E1D859E-0635-3D4C-9D17-89814B65476D}"/>
                </a:ext>
              </a:extLst>
            </p:cNvPr>
            <p:cNvSpPr/>
            <p:nvPr/>
          </p:nvSpPr>
          <p:spPr>
            <a:xfrm rot="3274850">
              <a:off x="3061708" y="3988840"/>
              <a:ext cx="230202" cy="397061"/>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Up Arrow 22">
              <a:extLst>
                <a:ext uri="{FF2B5EF4-FFF2-40B4-BE49-F238E27FC236}">
                  <a16:creationId xmlns:a16="http://schemas.microsoft.com/office/drawing/2014/main" id="{6500CF97-5ED6-5742-9656-96AB19EE5319}"/>
                </a:ext>
              </a:extLst>
            </p:cNvPr>
            <p:cNvSpPr/>
            <p:nvPr/>
          </p:nvSpPr>
          <p:spPr>
            <a:xfrm rot="6564644">
              <a:off x="4860170" y="1408329"/>
              <a:ext cx="230202" cy="397061"/>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spTree>
    <p:extLst>
      <p:ext uri="{BB962C8B-B14F-4D97-AF65-F5344CB8AC3E}">
        <p14:creationId xmlns:p14="http://schemas.microsoft.com/office/powerpoint/2010/main" val="10066672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4FB320D-D38A-F645-9B9D-A9A04FE4832E}"/>
              </a:ext>
            </a:extLst>
          </p:cNvPr>
          <p:cNvSpPr/>
          <p:nvPr/>
        </p:nvSpPr>
        <p:spPr>
          <a:xfrm>
            <a:off x="247109" y="6235342"/>
            <a:ext cx="11697781" cy="646331"/>
          </a:xfrm>
          <a:prstGeom prst="rect">
            <a:avLst/>
          </a:prstGeom>
        </p:spPr>
        <p:txBody>
          <a:bodyPr wrap="square">
            <a:spAutoFit/>
          </a:bodyPr>
          <a:lstStyle/>
          <a:p>
            <a:pPr algn="just">
              <a:spcBef>
                <a:spcPts val="600"/>
              </a:spcBef>
              <a:spcAft>
                <a:spcPts val="930"/>
              </a:spcAft>
              <a:tabLst>
                <a:tab pos="139700" algn="l"/>
                <a:tab pos="457200" algn="l"/>
              </a:tabLst>
            </a:pPr>
            <a:r>
              <a:rPr lang="en-CH" sz="1200" b="1" dirty="0">
                <a:latin typeface="Times New Roman" panose="02020603050405020304" pitchFamily="18" charset="0"/>
                <a:cs typeface="Times New Roman" panose="02020603050405020304" pitchFamily="18" charset="0"/>
              </a:rPr>
              <a:t>Supplementary </a:t>
            </a:r>
            <a:r>
              <a:rPr lang="en-US" sz="1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Figure 12</a:t>
            </a:r>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Consequences of SNPs on </a:t>
            </a:r>
            <a:r>
              <a:rPr lang="en-US" sz="12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Mpl</a:t>
            </a:r>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protein structure. The black arrows highlight the areas of most significant change. For the lineage-based protein structure comparison, </a:t>
            </a:r>
            <a:r>
              <a:rPr lang="en-US" sz="12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 monocytogenes </a:t>
            </a:r>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strains LL195, EGDe, and LMNC318 were used to represent LI, LII, and LIII strains, respectively. (</a:t>
            </a:r>
            <a:r>
              <a:rPr lang="en-US" sz="1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a:t>
            </a:r>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3D protein structure alignment: Conserved chain regions are colored magenta. TM-score LI (0.9481) and LIII (0.9502) relative to LII.</a:t>
            </a:r>
            <a:endParaRPr lang="en-CH"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pSp>
        <p:nvGrpSpPr>
          <p:cNvPr id="24" name="Group 23">
            <a:extLst>
              <a:ext uri="{FF2B5EF4-FFF2-40B4-BE49-F238E27FC236}">
                <a16:creationId xmlns:a16="http://schemas.microsoft.com/office/drawing/2014/main" id="{694EECE1-CCCD-0F49-9A80-B443124B49F4}"/>
              </a:ext>
            </a:extLst>
          </p:cNvPr>
          <p:cNvGrpSpPr/>
          <p:nvPr/>
        </p:nvGrpSpPr>
        <p:grpSpPr>
          <a:xfrm>
            <a:off x="2130961" y="353275"/>
            <a:ext cx="9590711" cy="5867999"/>
            <a:chOff x="424903" y="103919"/>
            <a:chExt cx="9590711" cy="5867999"/>
          </a:xfrm>
        </p:grpSpPr>
        <p:grpSp>
          <p:nvGrpSpPr>
            <p:cNvPr id="21" name="Group 20">
              <a:extLst>
                <a:ext uri="{FF2B5EF4-FFF2-40B4-BE49-F238E27FC236}">
                  <a16:creationId xmlns:a16="http://schemas.microsoft.com/office/drawing/2014/main" id="{1A8D0FD4-1C39-3A47-9527-69273830BDBD}"/>
                </a:ext>
              </a:extLst>
            </p:cNvPr>
            <p:cNvGrpSpPr>
              <a:grpSpLocks noChangeAspect="1"/>
            </p:cNvGrpSpPr>
            <p:nvPr/>
          </p:nvGrpSpPr>
          <p:grpSpPr>
            <a:xfrm>
              <a:off x="424903" y="103919"/>
              <a:ext cx="9590711" cy="5867999"/>
              <a:chOff x="424900" y="103919"/>
              <a:chExt cx="10167870" cy="6221128"/>
            </a:xfrm>
          </p:grpSpPr>
          <p:pic>
            <p:nvPicPr>
              <p:cNvPr id="6" name="Picture 5">
                <a:extLst>
                  <a:ext uri="{FF2B5EF4-FFF2-40B4-BE49-F238E27FC236}">
                    <a16:creationId xmlns:a16="http://schemas.microsoft.com/office/drawing/2014/main" id="{EEF9DCA5-0E2C-A741-BB14-1AA86B117C09}"/>
                  </a:ext>
                </a:extLst>
              </p:cNvPr>
              <p:cNvPicPr>
                <a:picLocks noChangeAspect="1"/>
              </p:cNvPicPr>
              <p:nvPr/>
            </p:nvPicPr>
            <p:blipFill rotWithShape="1">
              <a:blip r:embed="rId2"/>
              <a:srcRect l="1954" t="6372" r="6666" b="691"/>
              <a:stretch/>
            </p:blipFill>
            <p:spPr>
              <a:xfrm>
                <a:off x="6982523" y="3277262"/>
                <a:ext cx="3412441" cy="2556000"/>
              </a:xfrm>
              <a:prstGeom prst="rect">
                <a:avLst/>
              </a:prstGeom>
              <a:ln>
                <a:noFill/>
              </a:ln>
            </p:spPr>
          </p:pic>
          <p:pic>
            <p:nvPicPr>
              <p:cNvPr id="8" name="Picture 7">
                <a:extLst>
                  <a:ext uri="{FF2B5EF4-FFF2-40B4-BE49-F238E27FC236}">
                    <a16:creationId xmlns:a16="http://schemas.microsoft.com/office/drawing/2014/main" id="{0F6FE21C-5DB1-EC42-9FEF-99320E3EAC78}"/>
                  </a:ext>
                </a:extLst>
              </p:cNvPr>
              <p:cNvPicPr>
                <a:picLocks noChangeAspect="1"/>
              </p:cNvPicPr>
              <p:nvPr/>
            </p:nvPicPr>
            <p:blipFill rotWithShape="1">
              <a:blip r:embed="rId3"/>
              <a:srcRect l="3114" t="3604" r="5114" b="10188"/>
              <a:stretch/>
            </p:blipFill>
            <p:spPr>
              <a:xfrm>
                <a:off x="1087440" y="105540"/>
                <a:ext cx="4081403" cy="2556000"/>
              </a:xfrm>
              <a:prstGeom prst="rect">
                <a:avLst/>
              </a:prstGeom>
              <a:ln>
                <a:noFill/>
              </a:ln>
            </p:spPr>
          </p:pic>
          <p:pic>
            <p:nvPicPr>
              <p:cNvPr id="10" name="Picture 9">
                <a:extLst>
                  <a:ext uri="{FF2B5EF4-FFF2-40B4-BE49-F238E27FC236}">
                    <a16:creationId xmlns:a16="http://schemas.microsoft.com/office/drawing/2014/main" id="{E14A162D-17C5-B44E-AE01-2B933B751532}"/>
                  </a:ext>
                </a:extLst>
              </p:cNvPr>
              <p:cNvPicPr>
                <a:picLocks noChangeAspect="1"/>
              </p:cNvPicPr>
              <p:nvPr/>
            </p:nvPicPr>
            <p:blipFill rotWithShape="1">
              <a:blip r:embed="rId4"/>
              <a:srcRect l="4965" t="3964" r="5541" b="3423"/>
              <a:stretch/>
            </p:blipFill>
            <p:spPr>
              <a:xfrm>
                <a:off x="6982524" y="105540"/>
                <a:ext cx="3610246" cy="2556000"/>
              </a:xfrm>
              <a:prstGeom prst="rect">
                <a:avLst/>
              </a:prstGeom>
              <a:ln>
                <a:noFill/>
              </a:ln>
            </p:spPr>
          </p:pic>
          <p:pic>
            <p:nvPicPr>
              <p:cNvPr id="12" name="Picture 11">
                <a:extLst>
                  <a:ext uri="{FF2B5EF4-FFF2-40B4-BE49-F238E27FC236}">
                    <a16:creationId xmlns:a16="http://schemas.microsoft.com/office/drawing/2014/main" id="{6A500BE0-17E5-8948-BF4F-188438431199}"/>
                  </a:ext>
                </a:extLst>
              </p:cNvPr>
              <p:cNvPicPr>
                <a:picLocks noChangeAspect="1"/>
              </p:cNvPicPr>
              <p:nvPr/>
            </p:nvPicPr>
            <p:blipFill rotWithShape="1">
              <a:blip r:embed="rId5"/>
              <a:srcRect l="5095" t="7388" r="5866" b="7568"/>
              <a:stretch/>
            </p:blipFill>
            <p:spPr>
              <a:xfrm>
                <a:off x="1087440" y="3274539"/>
                <a:ext cx="4169731" cy="2556000"/>
              </a:xfrm>
              <a:prstGeom prst="rect">
                <a:avLst/>
              </a:prstGeom>
              <a:ln>
                <a:noFill/>
              </a:ln>
            </p:spPr>
          </p:pic>
          <p:sp>
            <p:nvSpPr>
              <p:cNvPr id="13" name="TextBox 12">
                <a:extLst>
                  <a:ext uri="{FF2B5EF4-FFF2-40B4-BE49-F238E27FC236}">
                    <a16:creationId xmlns:a16="http://schemas.microsoft.com/office/drawing/2014/main" id="{493C1DE6-D95D-8744-9719-FA117ECC1210}"/>
                  </a:ext>
                </a:extLst>
              </p:cNvPr>
              <p:cNvSpPr txBox="1"/>
              <p:nvPr/>
            </p:nvSpPr>
            <p:spPr>
              <a:xfrm>
                <a:off x="424900" y="103919"/>
                <a:ext cx="604150" cy="440502"/>
              </a:xfrm>
              <a:prstGeom prst="rect">
                <a:avLst/>
              </a:prstGeom>
              <a:noFill/>
            </p:spPr>
            <p:txBody>
              <a:bodyPr wrap="square" rtlCol="0">
                <a:spAutoFit/>
              </a:bodyPr>
              <a:lstStyle/>
              <a:p>
                <a:r>
                  <a:rPr lang="en-CH" sz="2100" b="1" dirty="0">
                    <a:latin typeface="Times New Roman" panose="02020603050405020304" pitchFamily="18" charset="0"/>
                    <a:cs typeface="Times New Roman" panose="02020603050405020304" pitchFamily="18" charset="0"/>
                  </a:rPr>
                  <a:t>(A)</a:t>
                </a:r>
              </a:p>
            </p:txBody>
          </p:sp>
          <p:sp>
            <p:nvSpPr>
              <p:cNvPr id="14" name="TextBox 13">
                <a:extLst>
                  <a:ext uri="{FF2B5EF4-FFF2-40B4-BE49-F238E27FC236}">
                    <a16:creationId xmlns:a16="http://schemas.microsoft.com/office/drawing/2014/main" id="{AEEA035C-A0F5-D34B-A263-100FB104B06A}"/>
                  </a:ext>
                </a:extLst>
              </p:cNvPr>
              <p:cNvSpPr txBox="1"/>
              <p:nvPr/>
            </p:nvSpPr>
            <p:spPr>
              <a:xfrm>
                <a:off x="6170812" y="123128"/>
                <a:ext cx="694411" cy="456817"/>
              </a:xfrm>
              <a:prstGeom prst="rect">
                <a:avLst/>
              </a:prstGeom>
              <a:noFill/>
            </p:spPr>
            <p:txBody>
              <a:bodyPr wrap="square" rtlCol="0">
                <a:spAutoFit/>
              </a:bodyPr>
              <a:lstStyle/>
              <a:p>
                <a:r>
                  <a:rPr lang="en-CH" sz="2100" b="1" dirty="0">
                    <a:latin typeface="Times New Roman" panose="02020603050405020304" pitchFamily="18" charset="0"/>
                    <a:cs typeface="Times New Roman" panose="02020603050405020304" pitchFamily="18" charset="0"/>
                  </a:rPr>
                  <a:t>(B)</a:t>
                </a:r>
              </a:p>
            </p:txBody>
          </p:sp>
          <p:sp>
            <p:nvSpPr>
              <p:cNvPr id="15" name="TextBox 14">
                <a:extLst>
                  <a:ext uri="{FF2B5EF4-FFF2-40B4-BE49-F238E27FC236}">
                    <a16:creationId xmlns:a16="http://schemas.microsoft.com/office/drawing/2014/main" id="{01D6AF64-8F0D-3B41-9D77-8D97A81E5BC8}"/>
                  </a:ext>
                </a:extLst>
              </p:cNvPr>
              <p:cNvSpPr txBox="1"/>
              <p:nvPr/>
            </p:nvSpPr>
            <p:spPr>
              <a:xfrm>
                <a:off x="424900" y="3013972"/>
                <a:ext cx="604150" cy="440502"/>
              </a:xfrm>
              <a:prstGeom prst="rect">
                <a:avLst/>
              </a:prstGeom>
              <a:noFill/>
            </p:spPr>
            <p:txBody>
              <a:bodyPr wrap="square" rtlCol="0">
                <a:spAutoFit/>
              </a:bodyPr>
              <a:lstStyle/>
              <a:p>
                <a:r>
                  <a:rPr lang="en-CH" sz="2100" b="1" dirty="0">
                    <a:latin typeface="Times New Roman" panose="02020603050405020304" pitchFamily="18" charset="0"/>
                    <a:cs typeface="Times New Roman" panose="02020603050405020304" pitchFamily="18" charset="0"/>
                  </a:rPr>
                  <a:t>(C)</a:t>
                </a:r>
              </a:p>
            </p:txBody>
          </p:sp>
          <p:sp>
            <p:nvSpPr>
              <p:cNvPr id="16" name="TextBox 15">
                <a:extLst>
                  <a:ext uri="{FF2B5EF4-FFF2-40B4-BE49-F238E27FC236}">
                    <a16:creationId xmlns:a16="http://schemas.microsoft.com/office/drawing/2014/main" id="{FD6EBA52-2B3B-5A4F-BDC5-78C548F04BB8}"/>
                  </a:ext>
                </a:extLst>
              </p:cNvPr>
              <p:cNvSpPr txBox="1"/>
              <p:nvPr/>
            </p:nvSpPr>
            <p:spPr>
              <a:xfrm>
                <a:off x="6170811" y="3059095"/>
                <a:ext cx="586762" cy="440502"/>
              </a:xfrm>
              <a:prstGeom prst="rect">
                <a:avLst/>
              </a:prstGeom>
              <a:noFill/>
            </p:spPr>
            <p:txBody>
              <a:bodyPr wrap="square" rtlCol="0">
                <a:spAutoFit/>
              </a:bodyPr>
              <a:lstStyle/>
              <a:p>
                <a:r>
                  <a:rPr lang="en-CH" sz="2100" b="1" dirty="0">
                    <a:latin typeface="Times New Roman" panose="02020603050405020304" pitchFamily="18" charset="0"/>
                    <a:cs typeface="Times New Roman" panose="02020603050405020304" pitchFamily="18" charset="0"/>
                  </a:rPr>
                  <a:t>(D)</a:t>
                </a:r>
              </a:p>
            </p:txBody>
          </p:sp>
          <p:sp>
            <p:nvSpPr>
              <p:cNvPr id="17" name="TextBox 16">
                <a:extLst>
                  <a:ext uri="{FF2B5EF4-FFF2-40B4-BE49-F238E27FC236}">
                    <a16:creationId xmlns:a16="http://schemas.microsoft.com/office/drawing/2014/main" id="{185A2098-DF47-1149-9500-495747417D9D}"/>
                  </a:ext>
                </a:extLst>
              </p:cNvPr>
              <p:cNvSpPr txBox="1"/>
              <p:nvPr/>
            </p:nvSpPr>
            <p:spPr>
              <a:xfrm>
                <a:off x="2541167" y="2783134"/>
                <a:ext cx="1415738" cy="326299"/>
              </a:xfrm>
              <a:prstGeom prst="rect">
                <a:avLst/>
              </a:prstGeom>
              <a:noFill/>
            </p:spPr>
            <p:txBody>
              <a:bodyPr wrap="square" rtlCol="0">
                <a:spAutoFit/>
              </a:bodyPr>
              <a:lstStyle/>
              <a:p>
                <a:r>
                  <a:rPr lang="en-CH" sz="1400" b="1" dirty="0">
                    <a:latin typeface="Times New Roman" panose="02020603050405020304" pitchFamily="18" charset="0"/>
                    <a:cs typeface="Times New Roman" panose="02020603050405020304" pitchFamily="18" charset="0"/>
                  </a:rPr>
                  <a:t>LII</a:t>
                </a:r>
              </a:p>
            </p:txBody>
          </p:sp>
          <p:sp>
            <p:nvSpPr>
              <p:cNvPr id="18" name="TextBox 17">
                <a:extLst>
                  <a:ext uri="{FF2B5EF4-FFF2-40B4-BE49-F238E27FC236}">
                    <a16:creationId xmlns:a16="http://schemas.microsoft.com/office/drawing/2014/main" id="{631F23A8-D010-0941-8038-C302DD9202A3}"/>
                  </a:ext>
                </a:extLst>
              </p:cNvPr>
              <p:cNvSpPr txBox="1"/>
              <p:nvPr/>
            </p:nvSpPr>
            <p:spPr>
              <a:xfrm>
                <a:off x="8584303" y="2783134"/>
                <a:ext cx="1411897" cy="326299"/>
              </a:xfrm>
              <a:prstGeom prst="rect">
                <a:avLst/>
              </a:prstGeom>
              <a:noFill/>
            </p:spPr>
            <p:txBody>
              <a:bodyPr wrap="square" rtlCol="0">
                <a:spAutoFit/>
              </a:bodyPr>
              <a:lstStyle/>
              <a:p>
                <a:r>
                  <a:rPr lang="en-CH" sz="1400" b="1" dirty="0">
                    <a:latin typeface="Times New Roman" panose="02020603050405020304" pitchFamily="18" charset="0"/>
                    <a:cs typeface="Times New Roman" panose="02020603050405020304" pitchFamily="18" charset="0"/>
                  </a:rPr>
                  <a:t>LI</a:t>
                </a:r>
              </a:p>
            </p:txBody>
          </p:sp>
          <p:sp>
            <p:nvSpPr>
              <p:cNvPr id="19" name="TextBox 18">
                <a:extLst>
                  <a:ext uri="{FF2B5EF4-FFF2-40B4-BE49-F238E27FC236}">
                    <a16:creationId xmlns:a16="http://schemas.microsoft.com/office/drawing/2014/main" id="{0C2FCD3F-FC53-CD4B-855C-D7D8FC4C728A}"/>
                  </a:ext>
                </a:extLst>
              </p:cNvPr>
              <p:cNvSpPr txBox="1"/>
              <p:nvPr/>
            </p:nvSpPr>
            <p:spPr>
              <a:xfrm>
                <a:off x="2645205" y="5995065"/>
                <a:ext cx="547570" cy="326299"/>
              </a:xfrm>
              <a:prstGeom prst="rect">
                <a:avLst/>
              </a:prstGeom>
              <a:noFill/>
            </p:spPr>
            <p:txBody>
              <a:bodyPr wrap="none" rtlCol="0">
                <a:spAutoFit/>
              </a:bodyPr>
              <a:lstStyle/>
              <a:p>
                <a:r>
                  <a:rPr lang="en-CH" sz="1400" b="1" dirty="0">
                    <a:latin typeface="Times New Roman" panose="02020603050405020304" pitchFamily="18" charset="0"/>
                    <a:cs typeface="Times New Roman" panose="02020603050405020304" pitchFamily="18" charset="0"/>
                  </a:rPr>
                  <a:t>LIII</a:t>
                </a:r>
              </a:p>
            </p:txBody>
          </p:sp>
          <p:sp>
            <p:nvSpPr>
              <p:cNvPr id="20" name="TextBox 19">
                <a:extLst>
                  <a:ext uri="{FF2B5EF4-FFF2-40B4-BE49-F238E27FC236}">
                    <a16:creationId xmlns:a16="http://schemas.microsoft.com/office/drawing/2014/main" id="{7F5ACAC8-99D1-8343-BBE0-8E1B46699ED8}"/>
                  </a:ext>
                </a:extLst>
              </p:cNvPr>
              <p:cNvSpPr txBox="1"/>
              <p:nvPr/>
            </p:nvSpPr>
            <p:spPr>
              <a:xfrm>
                <a:off x="7800597" y="5995060"/>
                <a:ext cx="1468477" cy="329987"/>
              </a:xfrm>
              <a:prstGeom prst="rect">
                <a:avLst/>
              </a:prstGeom>
              <a:noFill/>
            </p:spPr>
            <p:txBody>
              <a:bodyPr wrap="square" rtlCol="0">
                <a:spAutoFit/>
              </a:bodyPr>
              <a:lstStyle/>
              <a:p>
                <a:pPr algn="ctr"/>
                <a:r>
                  <a:rPr lang="en-GB" sz="1400" b="1" dirty="0">
                    <a:latin typeface="Times New Roman" panose="02020603050405020304" pitchFamily="18" charset="0"/>
                    <a:cs typeface="Times New Roman" panose="02020603050405020304" pitchFamily="18" charset="0"/>
                  </a:rPr>
                  <a:t>Alignment</a:t>
                </a:r>
                <a:endParaRPr lang="en-CH" sz="1400" b="1" dirty="0">
                  <a:latin typeface="Times New Roman" panose="02020603050405020304" pitchFamily="18" charset="0"/>
                  <a:cs typeface="Times New Roman" panose="02020603050405020304" pitchFamily="18" charset="0"/>
                </a:endParaRPr>
              </a:p>
            </p:txBody>
          </p:sp>
        </p:grpSp>
        <p:sp>
          <p:nvSpPr>
            <p:cNvPr id="22" name="Up Arrow 21">
              <a:extLst>
                <a:ext uri="{FF2B5EF4-FFF2-40B4-BE49-F238E27FC236}">
                  <a16:creationId xmlns:a16="http://schemas.microsoft.com/office/drawing/2014/main" id="{2ADC91D9-08BD-0A4B-ADBA-C13EF1750C36}"/>
                </a:ext>
              </a:extLst>
            </p:cNvPr>
            <p:cNvSpPr/>
            <p:nvPr/>
          </p:nvSpPr>
          <p:spPr>
            <a:xfrm rot="4814734">
              <a:off x="1256632" y="2256859"/>
              <a:ext cx="216212" cy="359674"/>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 name="Up Arrow 22">
              <a:extLst>
                <a:ext uri="{FF2B5EF4-FFF2-40B4-BE49-F238E27FC236}">
                  <a16:creationId xmlns:a16="http://schemas.microsoft.com/office/drawing/2014/main" id="{7F9ECEB0-53DB-FF44-9F66-3A19A5AB439F}"/>
                </a:ext>
              </a:extLst>
            </p:cNvPr>
            <p:cNvSpPr/>
            <p:nvPr/>
          </p:nvSpPr>
          <p:spPr>
            <a:xfrm rot="14724356">
              <a:off x="4791459" y="721401"/>
              <a:ext cx="216212" cy="359674"/>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spTree>
    <p:extLst>
      <p:ext uri="{BB962C8B-B14F-4D97-AF65-F5344CB8AC3E}">
        <p14:creationId xmlns:p14="http://schemas.microsoft.com/office/powerpoint/2010/main" val="26820836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84883B8-6A8D-1B4C-961C-596BBC09DD49}"/>
              </a:ext>
            </a:extLst>
          </p:cNvPr>
          <p:cNvPicPr>
            <a:picLocks noChangeAspect="1"/>
          </p:cNvPicPr>
          <p:nvPr/>
        </p:nvPicPr>
        <p:blipFill>
          <a:blip r:embed="rId2"/>
          <a:stretch>
            <a:fillRect/>
          </a:stretch>
        </p:blipFill>
        <p:spPr>
          <a:xfrm>
            <a:off x="315520" y="1830858"/>
            <a:ext cx="3416164" cy="3060000"/>
          </a:xfrm>
          <a:prstGeom prst="rect">
            <a:avLst/>
          </a:prstGeom>
        </p:spPr>
      </p:pic>
      <p:pic>
        <p:nvPicPr>
          <p:cNvPr id="6" name="Picture 5">
            <a:extLst>
              <a:ext uri="{FF2B5EF4-FFF2-40B4-BE49-F238E27FC236}">
                <a16:creationId xmlns:a16="http://schemas.microsoft.com/office/drawing/2014/main" id="{AB48BEDF-D8D3-5944-88A2-489765BE9BD7}"/>
              </a:ext>
            </a:extLst>
          </p:cNvPr>
          <p:cNvPicPr>
            <a:picLocks noChangeAspect="1"/>
          </p:cNvPicPr>
          <p:nvPr/>
        </p:nvPicPr>
        <p:blipFill rotWithShape="1">
          <a:blip r:embed="rId3"/>
          <a:srcRect l="9525"/>
          <a:stretch/>
        </p:blipFill>
        <p:spPr>
          <a:xfrm>
            <a:off x="4420603" y="1830858"/>
            <a:ext cx="3255500" cy="3060000"/>
          </a:xfrm>
          <a:prstGeom prst="rect">
            <a:avLst/>
          </a:prstGeom>
        </p:spPr>
      </p:pic>
      <p:pic>
        <p:nvPicPr>
          <p:cNvPr id="8" name="Picture 7">
            <a:extLst>
              <a:ext uri="{FF2B5EF4-FFF2-40B4-BE49-F238E27FC236}">
                <a16:creationId xmlns:a16="http://schemas.microsoft.com/office/drawing/2014/main" id="{6129F6CD-D158-E24D-9554-28B69A4E77E2}"/>
              </a:ext>
            </a:extLst>
          </p:cNvPr>
          <p:cNvPicPr>
            <a:picLocks noChangeAspect="1"/>
          </p:cNvPicPr>
          <p:nvPr/>
        </p:nvPicPr>
        <p:blipFill rotWithShape="1">
          <a:blip r:embed="rId4"/>
          <a:srcRect l="12749" r="5467"/>
          <a:stretch/>
        </p:blipFill>
        <p:spPr>
          <a:xfrm>
            <a:off x="8365022" y="1830858"/>
            <a:ext cx="3424570" cy="3060000"/>
          </a:xfrm>
          <a:prstGeom prst="rect">
            <a:avLst/>
          </a:prstGeom>
        </p:spPr>
      </p:pic>
      <p:sp>
        <p:nvSpPr>
          <p:cNvPr id="9" name="TextBox 8">
            <a:extLst>
              <a:ext uri="{FF2B5EF4-FFF2-40B4-BE49-F238E27FC236}">
                <a16:creationId xmlns:a16="http://schemas.microsoft.com/office/drawing/2014/main" id="{B7F1C0F8-872A-0A46-B275-0ADEA8E09027}"/>
              </a:ext>
            </a:extLst>
          </p:cNvPr>
          <p:cNvSpPr txBox="1"/>
          <p:nvPr/>
        </p:nvSpPr>
        <p:spPr>
          <a:xfrm>
            <a:off x="761718" y="4925329"/>
            <a:ext cx="518091" cy="369332"/>
          </a:xfrm>
          <a:prstGeom prst="rect">
            <a:avLst/>
          </a:prstGeom>
          <a:noFill/>
        </p:spPr>
        <p:txBody>
          <a:bodyPr wrap="none" rtlCol="0">
            <a:spAutoFit/>
          </a:bodyPr>
          <a:lstStyle/>
          <a:p>
            <a:r>
              <a:rPr lang="en-CH" b="1" dirty="0">
                <a:latin typeface="Times New Roman" panose="02020603050405020304" pitchFamily="18" charset="0"/>
                <a:cs typeface="Times New Roman" panose="02020603050405020304" pitchFamily="18" charset="0"/>
              </a:rPr>
              <a:t>LII</a:t>
            </a:r>
          </a:p>
        </p:txBody>
      </p:sp>
      <p:sp>
        <p:nvSpPr>
          <p:cNvPr id="10" name="TextBox 9">
            <a:extLst>
              <a:ext uri="{FF2B5EF4-FFF2-40B4-BE49-F238E27FC236}">
                <a16:creationId xmlns:a16="http://schemas.microsoft.com/office/drawing/2014/main" id="{7D2D2CF3-CC86-B846-B890-0DCE1D646D92}"/>
              </a:ext>
            </a:extLst>
          </p:cNvPr>
          <p:cNvSpPr txBox="1"/>
          <p:nvPr/>
        </p:nvSpPr>
        <p:spPr>
          <a:xfrm>
            <a:off x="5462295" y="4925329"/>
            <a:ext cx="428322" cy="369332"/>
          </a:xfrm>
          <a:prstGeom prst="rect">
            <a:avLst/>
          </a:prstGeom>
          <a:noFill/>
        </p:spPr>
        <p:txBody>
          <a:bodyPr wrap="none" rtlCol="0">
            <a:spAutoFit/>
          </a:bodyPr>
          <a:lstStyle/>
          <a:p>
            <a:r>
              <a:rPr lang="en-CH" b="1" dirty="0">
                <a:latin typeface="Times New Roman" panose="02020603050405020304" pitchFamily="18" charset="0"/>
                <a:cs typeface="Times New Roman" panose="02020603050405020304" pitchFamily="18" charset="0"/>
              </a:rPr>
              <a:t>LI</a:t>
            </a:r>
          </a:p>
        </p:txBody>
      </p:sp>
      <p:sp>
        <p:nvSpPr>
          <p:cNvPr id="11" name="TextBox 10">
            <a:extLst>
              <a:ext uri="{FF2B5EF4-FFF2-40B4-BE49-F238E27FC236}">
                <a16:creationId xmlns:a16="http://schemas.microsoft.com/office/drawing/2014/main" id="{44CE8596-12A6-3447-B1FB-75D2CF2EEA09}"/>
              </a:ext>
            </a:extLst>
          </p:cNvPr>
          <p:cNvSpPr txBox="1"/>
          <p:nvPr/>
        </p:nvSpPr>
        <p:spPr>
          <a:xfrm>
            <a:off x="9511375" y="4925329"/>
            <a:ext cx="607859" cy="369332"/>
          </a:xfrm>
          <a:prstGeom prst="rect">
            <a:avLst/>
          </a:prstGeom>
          <a:noFill/>
        </p:spPr>
        <p:txBody>
          <a:bodyPr wrap="none" rtlCol="0">
            <a:spAutoFit/>
          </a:bodyPr>
          <a:lstStyle/>
          <a:p>
            <a:r>
              <a:rPr lang="en-CH" b="1" dirty="0">
                <a:latin typeface="Times New Roman" panose="02020603050405020304" pitchFamily="18" charset="0"/>
                <a:cs typeface="Times New Roman" panose="02020603050405020304" pitchFamily="18" charset="0"/>
              </a:rPr>
              <a:t>LIII</a:t>
            </a:r>
          </a:p>
        </p:txBody>
      </p:sp>
      <p:sp>
        <p:nvSpPr>
          <p:cNvPr id="12" name="TextBox 11">
            <a:extLst>
              <a:ext uri="{FF2B5EF4-FFF2-40B4-BE49-F238E27FC236}">
                <a16:creationId xmlns:a16="http://schemas.microsoft.com/office/drawing/2014/main" id="{BE842295-B1CC-9C44-B2E6-56C002F93579}"/>
              </a:ext>
            </a:extLst>
          </p:cNvPr>
          <p:cNvSpPr txBox="1"/>
          <p:nvPr/>
        </p:nvSpPr>
        <p:spPr>
          <a:xfrm>
            <a:off x="444464" y="1369193"/>
            <a:ext cx="612668" cy="461665"/>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(A)</a:t>
            </a:r>
          </a:p>
        </p:txBody>
      </p:sp>
      <p:sp>
        <p:nvSpPr>
          <p:cNvPr id="13" name="TextBox 12">
            <a:extLst>
              <a:ext uri="{FF2B5EF4-FFF2-40B4-BE49-F238E27FC236}">
                <a16:creationId xmlns:a16="http://schemas.microsoft.com/office/drawing/2014/main" id="{5E4603FF-6CBD-F04E-9D9A-6C4B63A39B18}"/>
              </a:ext>
            </a:extLst>
          </p:cNvPr>
          <p:cNvSpPr txBox="1"/>
          <p:nvPr/>
        </p:nvSpPr>
        <p:spPr>
          <a:xfrm>
            <a:off x="4420603" y="1369193"/>
            <a:ext cx="595035" cy="461665"/>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(B)</a:t>
            </a:r>
          </a:p>
        </p:txBody>
      </p:sp>
      <p:sp>
        <p:nvSpPr>
          <p:cNvPr id="14" name="TextBox 13">
            <a:extLst>
              <a:ext uri="{FF2B5EF4-FFF2-40B4-BE49-F238E27FC236}">
                <a16:creationId xmlns:a16="http://schemas.microsoft.com/office/drawing/2014/main" id="{6E27055C-73A9-0B49-94F6-52D1DF88697D}"/>
              </a:ext>
            </a:extLst>
          </p:cNvPr>
          <p:cNvSpPr txBox="1"/>
          <p:nvPr/>
        </p:nvSpPr>
        <p:spPr>
          <a:xfrm>
            <a:off x="8437428" y="1369193"/>
            <a:ext cx="612668" cy="461665"/>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(C)</a:t>
            </a:r>
          </a:p>
        </p:txBody>
      </p:sp>
      <p:sp>
        <p:nvSpPr>
          <p:cNvPr id="15" name="Rectangle 14">
            <a:extLst>
              <a:ext uri="{FF2B5EF4-FFF2-40B4-BE49-F238E27FC236}">
                <a16:creationId xmlns:a16="http://schemas.microsoft.com/office/drawing/2014/main" id="{EFA20F91-9D96-C646-BEEF-C6D48B6EA3FA}"/>
              </a:ext>
            </a:extLst>
          </p:cNvPr>
          <p:cNvSpPr/>
          <p:nvPr/>
        </p:nvSpPr>
        <p:spPr>
          <a:xfrm>
            <a:off x="328482" y="6119336"/>
            <a:ext cx="11535036" cy="523220"/>
          </a:xfrm>
          <a:prstGeom prst="rect">
            <a:avLst/>
          </a:prstGeom>
        </p:spPr>
        <p:txBody>
          <a:bodyPr wrap="square">
            <a:spAutoFit/>
          </a:bodyPr>
          <a:lstStyle/>
          <a:p>
            <a:pPr algn="just">
              <a:spcBef>
                <a:spcPts val="600"/>
              </a:spcBef>
              <a:spcAft>
                <a:spcPts val="930"/>
              </a:spcAft>
              <a:tabLst>
                <a:tab pos="139700" algn="l"/>
                <a:tab pos="457200" algn="l"/>
              </a:tabLst>
            </a:pPr>
            <a:r>
              <a:rPr lang="en-CH" sz="1400" b="1" dirty="0">
                <a:latin typeface="Times New Roman" panose="02020603050405020304" pitchFamily="18" charset="0"/>
                <a:cs typeface="Times New Roman" panose="02020603050405020304" pitchFamily="18" charset="0"/>
              </a:rPr>
              <a:t>Supplementary </a:t>
            </a:r>
            <a:r>
              <a:rPr lang="en-US" sz="1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Figure 13</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Consequences of SNPs on </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PlcA</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protein structure. The 3D protein structure is conserved in all lineage TM-score 1. For the lineage-based protein structure comparison, </a:t>
            </a:r>
            <a:r>
              <a:rPr lang="en-US" sz="14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 monocytogenes </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strains LL195, EGDe, and LMNC318 were used to represent LI, LII, and LIII strains, respectively. </a:t>
            </a:r>
            <a:endParaRPr lang="en-CH"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800657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89614C5-0F59-4A4C-9705-AD23F646B434}"/>
              </a:ext>
            </a:extLst>
          </p:cNvPr>
          <p:cNvSpPr/>
          <p:nvPr/>
        </p:nvSpPr>
        <p:spPr>
          <a:xfrm>
            <a:off x="8992950" y="3429000"/>
            <a:ext cx="3199050" cy="1600438"/>
          </a:xfrm>
          <a:prstGeom prst="rect">
            <a:avLst/>
          </a:prstGeom>
        </p:spPr>
        <p:txBody>
          <a:bodyPr wrap="square">
            <a:spAutoFit/>
          </a:bodyPr>
          <a:lstStyle/>
          <a:p>
            <a:pPr algn="just">
              <a:spcBef>
                <a:spcPts val="600"/>
              </a:spcBef>
              <a:spcAft>
                <a:spcPts val="1200"/>
              </a:spcAft>
            </a:pPr>
            <a:r>
              <a:rPr lang="en-US" sz="1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Supplementary Figure 2. </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Strain based (</a:t>
            </a:r>
            <a:r>
              <a:rPr lang="en-US" sz="1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PI-PLC activity and (</a:t>
            </a:r>
            <a:r>
              <a:rPr lang="en-US" sz="1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sz="14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lysozyme stress sensitivity comparison. The dotted line denotes low PI-PLC activity and lysozyme resistant classification cutoff values. </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Results are based on three independent biological repeats. </a:t>
            </a:r>
            <a:endParaRPr lang="en-CH" sz="1400" dirty="0">
              <a:latin typeface="Times New Roman" panose="02020603050405020304" pitchFamily="18" charset="0"/>
              <a:ea typeface="Calibri" panose="020F0502020204030204" pitchFamily="34" charset="0"/>
              <a:cs typeface="Times New Roman" panose="02020603050405020304" pitchFamily="18" charset="0"/>
            </a:endParaRPr>
          </a:p>
        </p:txBody>
      </p:sp>
      <p:grpSp>
        <p:nvGrpSpPr>
          <p:cNvPr id="10" name="Group 9">
            <a:extLst>
              <a:ext uri="{FF2B5EF4-FFF2-40B4-BE49-F238E27FC236}">
                <a16:creationId xmlns:a16="http://schemas.microsoft.com/office/drawing/2014/main" id="{6214F6A3-DE1A-2341-A634-C931D5A2FC07}"/>
              </a:ext>
            </a:extLst>
          </p:cNvPr>
          <p:cNvGrpSpPr/>
          <p:nvPr/>
        </p:nvGrpSpPr>
        <p:grpSpPr>
          <a:xfrm>
            <a:off x="0" y="0"/>
            <a:ext cx="8743944" cy="6890354"/>
            <a:chOff x="0" y="0"/>
            <a:chExt cx="8743944" cy="6890354"/>
          </a:xfrm>
        </p:grpSpPr>
        <p:sp>
          <p:nvSpPr>
            <p:cNvPr id="13" name="TextBox 12">
              <a:extLst>
                <a:ext uri="{FF2B5EF4-FFF2-40B4-BE49-F238E27FC236}">
                  <a16:creationId xmlns:a16="http://schemas.microsoft.com/office/drawing/2014/main" id="{387F5780-2BA1-C34B-9C3D-1B4671522D8B}"/>
                </a:ext>
              </a:extLst>
            </p:cNvPr>
            <p:cNvSpPr txBox="1"/>
            <p:nvPr/>
          </p:nvSpPr>
          <p:spPr>
            <a:xfrm>
              <a:off x="8380147" y="1835711"/>
              <a:ext cx="282450" cy="369332"/>
            </a:xfrm>
            <a:prstGeom prst="rect">
              <a:avLst/>
            </a:prstGeom>
            <a:noFill/>
          </p:spPr>
          <p:txBody>
            <a:bodyPr wrap="none" rtlCol="0">
              <a:spAutoFit/>
            </a:bodyPr>
            <a:lstStyle/>
            <a:p>
              <a:r>
                <a:rPr lang="en-CH" b="1" dirty="0"/>
                <a:t>L</a:t>
              </a:r>
            </a:p>
          </p:txBody>
        </p:sp>
        <p:sp>
          <p:nvSpPr>
            <p:cNvPr id="14" name="TextBox 13">
              <a:extLst>
                <a:ext uri="{FF2B5EF4-FFF2-40B4-BE49-F238E27FC236}">
                  <a16:creationId xmlns:a16="http://schemas.microsoft.com/office/drawing/2014/main" id="{EE45EAA3-C0E2-0747-B883-46B5F8449ADB}"/>
                </a:ext>
              </a:extLst>
            </p:cNvPr>
            <p:cNvSpPr txBox="1"/>
            <p:nvPr/>
          </p:nvSpPr>
          <p:spPr>
            <a:xfrm>
              <a:off x="8429434" y="5264539"/>
              <a:ext cx="314510" cy="369332"/>
            </a:xfrm>
            <a:prstGeom prst="rect">
              <a:avLst/>
            </a:prstGeom>
            <a:noFill/>
          </p:spPr>
          <p:txBody>
            <a:bodyPr wrap="none" rtlCol="0">
              <a:spAutoFit/>
            </a:bodyPr>
            <a:lstStyle/>
            <a:p>
              <a:r>
                <a:rPr lang="en-CH" b="1" dirty="0"/>
                <a:t>R</a:t>
              </a:r>
            </a:p>
          </p:txBody>
        </p:sp>
        <p:sp>
          <p:nvSpPr>
            <p:cNvPr id="8" name="TextBox 7">
              <a:extLst>
                <a:ext uri="{FF2B5EF4-FFF2-40B4-BE49-F238E27FC236}">
                  <a16:creationId xmlns:a16="http://schemas.microsoft.com/office/drawing/2014/main" id="{7DD29527-6275-BB45-8E97-758C158F7D84}"/>
                </a:ext>
              </a:extLst>
            </p:cNvPr>
            <p:cNvSpPr txBox="1"/>
            <p:nvPr/>
          </p:nvSpPr>
          <p:spPr>
            <a:xfrm>
              <a:off x="0" y="0"/>
              <a:ext cx="612668" cy="461665"/>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(A)</a:t>
              </a:r>
            </a:p>
          </p:txBody>
        </p:sp>
        <p:sp>
          <p:nvSpPr>
            <p:cNvPr id="9" name="TextBox 8">
              <a:extLst>
                <a:ext uri="{FF2B5EF4-FFF2-40B4-BE49-F238E27FC236}">
                  <a16:creationId xmlns:a16="http://schemas.microsoft.com/office/drawing/2014/main" id="{B61279E1-1EF1-3845-9FA3-E66B335A68E1}"/>
                </a:ext>
              </a:extLst>
            </p:cNvPr>
            <p:cNvSpPr txBox="1"/>
            <p:nvPr/>
          </p:nvSpPr>
          <p:spPr>
            <a:xfrm>
              <a:off x="0" y="3489646"/>
              <a:ext cx="595035" cy="461665"/>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(B)</a:t>
              </a:r>
            </a:p>
          </p:txBody>
        </p:sp>
        <p:pic>
          <p:nvPicPr>
            <p:cNvPr id="4" name="Picture 3">
              <a:extLst>
                <a:ext uri="{FF2B5EF4-FFF2-40B4-BE49-F238E27FC236}">
                  <a16:creationId xmlns:a16="http://schemas.microsoft.com/office/drawing/2014/main" id="{57D7521A-B18D-3F4C-A12D-2990E2AD2706}"/>
                </a:ext>
              </a:extLst>
            </p:cNvPr>
            <p:cNvPicPr>
              <a:picLocks noChangeAspect="1"/>
            </p:cNvPicPr>
            <p:nvPr/>
          </p:nvPicPr>
          <p:blipFill>
            <a:blip r:embed="rId2"/>
            <a:stretch>
              <a:fillRect/>
            </a:stretch>
          </p:blipFill>
          <p:spPr>
            <a:xfrm>
              <a:off x="454149" y="3575693"/>
              <a:ext cx="8028000" cy="3314661"/>
            </a:xfrm>
            <a:prstGeom prst="rect">
              <a:avLst/>
            </a:prstGeom>
          </p:spPr>
        </p:pic>
        <p:pic>
          <p:nvPicPr>
            <p:cNvPr id="7" name="Picture 6">
              <a:extLst>
                <a:ext uri="{FF2B5EF4-FFF2-40B4-BE49-F238E27FC236}">
                  <a16:creationId xmlns:a16="http://schemas.microsoft.com/office/drawing/2014/main" id="{0F3BBB48-FE83-894E-927C-0E38D1366D33}"/>
                </a:ext>
              </a:extLst>
            </p:cNvPr>
            <p:cNvPicPr>
              <a:picLocks noChangeAspect="1"/>
            </p:cNvPicPr>
            <p:nvPr/>
          </p:nvPicPr>
          <p:blipFill>
            <a:blip r:embed="rId3"/>
            <a:stretch>
              <a:fillRect/>
            </a:stretch>
          </p:blipFill>
          <p:spPr>
            <a:xfrm>
              <a:off x="454149" y="20553"/>
              <a:ext cx="8028000" cy="3329140"/>
            </a:xfrm>
            <a:prstGeom prst="rect">
              <a:avLst/>
            </a:prstGeom>
          </p:spPr>
        </p:pic>
      </p:grpSp>
    </p:spTree>
    <p:extLst>
      <p:ext uri="{BB962C8B-B14F-4D97-AF65-F5344CB8AC3E}">
        <p14:creationId xmlns:p14="http://schemas.microsoft.com/office/powerpoint/2010/main" val="19725106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33787D01-550C-B942-900C-40DDEEFDD9EE}"/>
              </a:ext>
            </a:extLst>
          </p:cNvPr>
          <p:cNvSpPr txBox="1"/>
          <p:nvPr/>
        </p:nvSpPr>
        <p:spPr bwMode="auto">
          <a:xfrm>
            <a:off x="7241463" y="389728"/>
            <a:ext cx="1152128" cy="282573"/>
          </a:xfrm>
          <a:prstGeom prst="rect">
            <a:avLst/>
          </a:prstGeom>
          <a:solidFill>
            <a:schemeClr val="bg1"/>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36000" rIns="0" bIns="0" rtlCol="0">
            <a:spAutoFit/>
          </a:bodyPr>
          <a:lstStyle/>
          <a:p>
            <a:pPr algn="ctr" eaLnBrk="1" hangingPunct="1">
              <a:spcBef>
                <a:spcPct val="50000"/>
              </a:spcBef>
            </a:pPr>
            <a:r>
              <a:rPr lang="en-GB" sz="1600" b="1" dirty="0">
                <a:latin typeface="+mn-lt"/>
              </a:rPr>
              <a:t>Serotypes</a:t>
            </a:r>
            <a:endParaRPr lang="en-CH" sz="1600" b="1" dirty="0">
              <a:latin typeface="+mn-lt"/>
            </a:endParaRPr>
          </a:p>
        </p:txBody>
      </p:sp>
      <p:sp>
        <p:nvSpPr>
          <p:cNvPr id="4" name="TextBox 3">
            <a:extLst>
              <a:ext uri="{FF2B5EF4-FFF2-40B4-BE49-F238E27FC236}">
                <a16:creationId xmlns:a16="http://schemas.microsoft.com/office/drawing/2014/main" id="{D05B0800-82DB-B34E-9BC8-5E7F8A5AF451}"/>
              </a:ext>
            </a:extLst>
          </p:cNvPr>
          <p:cNvSpPr txBox="1"/>
          <p:nvPr/>
        </p:nvSpPr>
        <p:spPr bwMode="auto">
          <a:xfrm>
            <a:off x="1474534" y="389728"/>
            <a:ext cx="1152128" cy="282573"/>
          </a:xfrm>
          <a:prstGeom prst="rect">
            <a:avLst/>
          </a:prstGeom>
          <a:solidFill>
            <a:schemeClr val="bg1"/>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36000" rIns="0" bIns="0" rtlCol="0">
            <a:spAutoFit/>
          </a:bodyPr>
          <a:lstStyle/>
          <a:p>
            <a:pPr eaLnBrk="1" hangingPunct="1">
              <a:spcBef>
                <a:spcPct val="50000"/>
              </a:spcBef>
            </a:pPr>
            <a:r>
              <a:rPr lang="en-GB" sz="1600" b="1" dirty="0">
                <a:latin typeface="+mn-lt"/>
              </a:rPr>
              <a:t>Lineages</a:t>
            </a:r>
            <a:endParaRPr lang="en-CH" sz="1600" b="1" dirty="0">
              <a:latin typeface="+mn-lt"/>
            </a:endParaRPr>
          </a:p>
        </p:txBody>
      </p:sp>
      <p:sp>
        <p:nvSpPr>
          <p:cNvPr id="5" name="TextBox 4">
            <a:extLst>
              <a:ext uri="{FF2B5EF4-FFF2-40B4-BE49-F238E27FC236}">
                <a16:creationId xmlns:a16="http://schemas.microsoft.com/office/drawing/2014/main" id="{5FABE8C2-0CCA-BC4B-A968-C33AC7ABD5C8}"/>
              </a:ext>
            </a:extLst>
          </p:cNvPr>
          <p:cNvSpPr txBox="1"/>
          <p:nvPr/>
        </p:nvSpPr>
        <p:spPr bwMode="auto">
          <a:xfrm>
            <a:off x="1747130" y="3694928"/>
            <a:ext cx="2393284" cy="282573"/>
          </a:xfrm>
          <a:prstGeom prst="rect">
            <a:avLst/>
          </a:prstGeom>
          <a:solidFill>
            <a:schemeClr val="bg1"/>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0" tIns="36000" rIns="0" bIns="0" rtlCol="0">
            <a:spAutoFit/>
          </a:bodyPr>
          <a:lstStyle/>
          <a:p>
            <a:pPr eaLnBrk="1" hangingPunct="1">
              <a:spcBef>
                <a:spcPct val="50000"/>
              </a:spcBef>
            </a:pPr>
            <a:r>
              <a:rPr lang="en-GB" sz="1600" b="1" dirty="0">
                <a:latin typeface="+mn-lt"/>
              </a:rPr>
              <a:t>MLST Clonal Complexes</a:t>
            </a:r>
            <a:endParaRPr lang="en-CH" sz="1600" b="1" dirty="0">
              <a:latin typeface="+mn-lt"/>
            </a:endParaRPr>
          </a:p>
        </p:txBody>
      </p:sp>
      <p:sp>
        <p:nvSpPr>
          <p:cNvPr id="12" name="TextBox 11">
            <a:extLst>
              <a:ext uri="{FF2B5EF4-FFF2-40B4-BE49-F238E27FC236}">
                <a16:creationId xmlns:a16="http://schemas.microsoft.com/office/drawing/2014/main" id="{AFF8E318-0920-1F4A-9C12-F8D05E4A5C4E}"/>
              </a:ext>
            </a:extLst>
          </p:cNvPr>
          <p:cNvSpPr txBox="1"/>
          <p:nvPr/>
        </p:nvSpPr>
        <p:spPr>
          <a:xfrm>
            <a:off x="-20970" y="247846"/>
            <a:ext cx="540533" cy="400110"/>
          </a:xfrm>
          <a:prstGeom prst="rect">
            <a:avLst/>
          </a:prstGeom>
          <a:noFill/>
        </p:spPr>
        <p:txBody>
          <a:bodyPr wrap="none" rtlCol="0">
            <a:spAutoFit/>
          </a:bodyPr>
          <a:lstStyle/>
          <a:p>
            <a:r>
              <a:rPr lang="en-CH" sz="2000" b="1" dirty="0">
                <a:latin typeface="Times New Roman" panose="02020603050405020304" pitchFamily="18" charset="0"/>
                <a:cs typeface="Times New Roman" panose="02020603050405020304" pitchFamily="18" charset="0"/>
              </a:rPr>
              <a:t>(A)</a:t>
            </a:r>
          </a:p>
        </p:txBody>
      </p:sp>
      <p:sp>
        <p:nvSpPr>
          <p:cNvPr id="13" name="TextBox 12">
            <a:extLst>
              <a:ext uri="{FF2B5EF4-FFF2-40B4-BE49-F238E27FC236}">
                <a16:creationId xmlns:a16="http://schemas.microsoft.com/office/drawing/2014/main" id="{15D8B344-D055-5E4A-9208-D3C0A8245716}"/>
              </a:ext>
            </a:extLst>
          </p:cNvPr>
          <p:cNvSpPr txBox="1"/>
          <p:nvPr/>
        </p:nvSpPr>
        <p:spPr>
          <a:xfrm>
            <a:off x="5302906" y="247846"/>
            <a:ext cx="526106" cy="400110"/>
          </a:xfrm>
          <a:prstGeom prst="rect">
            <a:avLst/>
          </a:prstGeom>
          <a:noFill/>
        </p:spPr>
        <p:txBody>
          <a:bodyPr wrap="none" rtlCol="0">
            <a:spAutoFit/>
          </a:bodyPr>
          <a:lstStyle/>
          <a:p>
            <a:r>
              <a:rPr lang="en-CH" sz="2000" b="1" dirty="0">
                <a:latin typeface="Times New Roman" panose="02020603050405020304" pitchFamily="18" charset="0"/>
                <a:cs typeface="Times New Roman" panose="02020603050405020304" pitchFamily="18" charset="0"/>
              </a:rPr>
              <a:t>(B)</a:t>
            </a:r>
          </a:p>
        </p:txBody>
      </p:sp>
      <p:sp>
        <p:nvSpPr>
          <p:cNvPr id="14" name="TextBox 13">
            <a:extLst>
              <a:ext uri="{FF2B5EF4-FFF2-40B4-BE49-F238E27FC236}">
                <a16:creationId xmlns:a16="http://schemas.microsoft.com/office/drawing/2014/main" id="{8B2D26EC-90B3-1442-BB6A-456E5DEAA278}"/>
              </a:ext>
            </a:extLst>
          </p:cNvPr>
          <p:cNvSpPr txBox="1"/>
          <p:nvPr/>
        </p:nvSpPr>
        <p:spPr>
          <a:xfrm>
            <a:off x="78067" y="3505983"/>
            <a:ext cx="540533" cy="400110"/>
          </a:xfrm>
          <a:prstGeom prst="rect">
            <a:avLst/>
          </a:prstGeom>
          <a:noFill/>
        </p:spPr>
        <p:txBody>
          <a:bodyPr wrap="none" rtlCol="0">
            <a:spAutoFit/>
          </a:bodyPr>
          <a:lstStyle/>
          <a:p>
            <a:r>
              <a:rPr lang="en-CH" sz="2000" b="1" dirty="0">
                <a:latin typeface="Times New Roman" panose="02020603050405020304" pitchFamily="18" charset="0"/>
                <a:cs typeface="Times New Roman" panose="02020603050405020304" pitchFamily="18" charset="0"/>
              </a:rPr>
              <a:t>(C)</a:t>
            </a:r>
          </a:p>
        </p:txBody>
      </p:sp>
      <p:sp>
        <p:nvSpPr>
          <p:cNvPr id="15" name="TextBox 14">
            <a:extLst>
              <a:ext uri="{FF2B5EF4-FFF2-40B4-BE49-F238E27FC236}">
                <a16:creationId xmlns:a16="http://schemas.microsoft.com/office/drawing/2014/main" id="{FA49D718-BBA1-8C47-9C5B-880AA5FA0313}"/>
              </a:ext>
            </a:extLst>
          </p:cNvPr>
          <p:cNvSpPr txBox="1"/>
          <p:nvPr/>
        </p:nvSpPr>
        <p:spPr bwMode="auto">
          <a:xfrm>
            <a:off x="6854390" y="3692981"/>
            <a:ext cx="1327026" cy="28257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36000" rIns="0" bIns="0" rtlCol="0">
            <a:spAutoFit/>
          </a:bodyPr>
          <a:lstStyle/>
          <a:p>
            <a:pPr algn="ctr" eaLnBrk="1" hangingPunct="1">
              <a:spcBef>
                <a:spcPct val="50000"/>
              </a:spcBef>
            </a:pPr>
            <a:r>
              <a:rPr lang="en-GB" sz="1600" b="1" dirty="0"/>
              <a:t>CC9 strains </a:t>
            </a:r>
            <a:endParaRPr lang="en-CH" sz="1600" b="1" dirty="0"/>
          </a:p>
        </p:txBody>
      </p:sp>
      <p:sp>
        <p:nvSpPr>
          <p:cNvPr id="17" name="TextBox 16">
            <a:extLst>
              <a:ext uri="{FF2B5EF4-FFF2-40B4-BE49-F238E27FC236}">
                <a16:creationId xmlns:a16="http://schemas.microsoft.com/office/drawing/2014/main" id="{570B6423-CDCE-A04A-96CC-3CC77E9972FA}"/>
              </a:ext>
            </a:extLst>
          </p:cNvPr>
          <p:cNvSpPr txBox="1"/>
          <p:nvPr/>
        </p:nvSpPr>
        <p:spPr>
          <a:xfrm>
            <a:off x="5307165" y="3492926"/>
            <a:ext cx="540533" cy="400110"/>
          </a:xfrm>
          <a:prstGeom prst="rect">
            <a:avLst/>
          </a:prstGeom>
          <a:noFill/>
        </p:spPr>
        <p:txBody>
          <a:bodyPr wrap="none" rtlCol="0">
            <a:spAutoFit/>
          </a:bodyPr>
          <a:lstStyle/>
          <a:p>
            <a:r>
              <a:rPr lang="en-CH" sz="2000" b="1" dirty="0">
                <a:latin typeface="Times New Roman" panose="02020603050405020304" pitchFamily="18" charset="0"/>
                <a:cs typeface="Times New Roman" panose="02020603050405020304" pitchFamily="18" charset="0"/>
              </a:rPr>
              <a:t>(D)</a:t>
            </a:r>
          </a:p>
        </p:txBody>
      </p:sp>
      <p:pic>
        <p:nvPicPr>
          <p:cNvPr id="22" name="Picture 21">
            <a:extLst>
              <a:ext uri="{FF2B5EF4-FFF2-40B4-BE49-F238E27FC236}">
                <a16:creationId xmlns:a16="http://schemas.microsoft.com/office/drawing/2014/main" id="{AA939E4E-5515-E24A-A869-AD38C37208B5}"/>
              </a:ext>
            </a:extLst>
          </p:cNvPr>
          <p:cNvPicPr>
            <a:picLocks noChangeAspect="1"/>
          </p:cNvPicPr>
          <p:nvPr/>
        </p:nvPicPr>
        <p:blipFill>
          <a:blip r:embed="rId2"/>
          <a:stretch>
            <a:fillRect/>
          </a:stretch>
        </p:blipFill>
        <p:spPr>
          <a:xfrm>
            <a:off x="449931" y="900429"/>
            <a:ext cx="3030425" cy="2448000"/>
          </a:xfrm>
          <a:prstGeom prst="rect">
            <a:avLst/>
          </a:prstGeom>
        </p:spPr>
      </p:pic>
      <p:pic>
        <p:nvPicPr>
          <p:cNvPr id="23" name="Picture 22">
            <a:extLst>
              <a:ext uri="{FF2B5EF4-FFF2-40B4-BE49-F238E27FC236}">
                <a16:creationId xmlns:a16="http://schemas.microsoft.com/office/drawing/2014/main" id="{0ABEADD3-2625-7D44-B2C8-056A5460E433}"/>
              </a:ext>
            </a:extLst>
          </p:cNvPr>
          <p:cNvPicPr>
            <a:picLocks noChangeAspect="1"/>
          </p:cNvPicPr>
          <p:nvPr/>
        </p:nvPicPr>
        <p:blipFill rotWithShape="1">
          <a:blip r:embed="rId3"/>
          <a:srcRect r="6328"/>
          <a:stretch/>
        </p:blipFill>
        <p:spPr>
          <a:xfrm>
            <a:off x="5619643" y="900429"/>
            <a:ext cx="4036190" cy="2448000"/>
          </a:xfrm>
          <a:prstGeom prst="rect">
            <a:avLst/>
          </a:prstGeom>
        </p:spPr>
      </p:pic>
      <p:pic>
        <p:nvPicPr>
          <p:cNvPr id="26" name="Picture 25">
            <a:extLst>
              <a:ext uri="{FF2B5EF4-FFF2-40B4-BE49-F238E27FC236}">
                <a16:creationId xmlns:a16="http://schemas.microsoft.com/office/drawing/2014/main" id="{4A212EFB-1279-6F40-821D-11564DB99A32}"/>
              </a:ext>
            </a:extLst>
          </p:cNvPr>
          <p:cNvPicPr>
            <a:picLocks noChangeAspect="1"/>
          </p:cNvPicPr>
          <p:nvPr/>
        </p:nvPicPr>
        <p:blipFill rotWithShape="1">
          <a:blip r:embed="rId4"/>
          <a:srcRect r="8092"/>
          <a:stretch/>
        </p:blipFill>
        <p:spPr>
          <a:xfrm>
            <a:off x="449931" y="4123279"/>
            <a:ext cx="5196654" cy="2448000"/>
          </a:xfrm>
          <a:prstGeom prst="rect">
            <a:avLst/>
          </a:prstGeom>
        </p:spPr>
      </p:pic>
      <p:pic>
        <p:nvPicPr>
          <p:cNvPr id="28" name="Picture 27">
            <a:extLst>
              <a:ext uri="{FF2B5EF4-FFF2-40B4-BE49-F238E27FC236}">
                <a16:creationId xmlns:a16="http://schemas.microsoft.com/office/drawing/2014/main" id="{D65A3076-7728-FA45-8D16-EEB8F3F79C97}"/>
              </a:ext>
            </a:extLst>
          </p:cNvPr>
          <p:cNvPicPr>
            <a:picLocks noChangeAspect="1"/>
          </p:cNvPicPr>
          <p:nvPr/>
        </p:nvPicPr>
        <p:blipFill>
          <a:blip r:embed="rId5"/>
          <a:stretch>
            <a:fillRect/>
          </a:stretch>
        </p:blipFill>
        <p:spPr>
          <a:xfrm>
            <a:off x="6330572" y="4123279"/>
            <a:ext cx="2374661" cy="2448000"/>
          </a:xfrm>
          <a:prstGeom prst="rect">
            <a:avLst/>
          </a:prstGeom>
        </p:spPr>
      </p:pic>
      <p:sp>
        <p:nvSpPr>
          <p:cNvPr id="2" name="Rectangle 1">
            <a:extLst>
              <a:ext uri="{FF2B5EF4-FFF2-40B4-BE49-F238E27FC236}">
                <a16:creationId xmlns:a16="http://schemas.microsoft.com/office/drawing/2014/main" id="{57A54C39-B477-C443-8D71-E8D6C239916C}"/>
              </a:ext>
            </a:extLst>
          </p:cNvPr>
          <p:cNvSpPr/>
          <p:nvPr/>
        </p:nvSpPr>
        <p:spPr>
          <a:xfrm>
            <a:off x="9389220" y="4275340"/>
            <a:ext cx="2787312" cy="2369880"/>
          </a:xfrm>
          <a:prstGeom prst="rect">
            <a:avLst/>
          </a:prstGeom>
        </p:spPr>
        <p:txBody>
          <a:bodyPr wrap="square">
            <a:spAutoFit/>
          </a:bodyPr>
          <a:lstStyle/>
          <a:p>
            <a:pPr algn="just">
              <a:spcBef>
                <a:spcPts val="600"/>
              </a:spcBef>
              <a:spcAft>
                <a:spcPts val="1200"/>
              </a:spcAft>
            </a:pPr>
            <a:r>
              <a:rPr lang="en-US" sz="1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Supplementary Figure 3</a:t>
            </a:r>
            <a:r>
              <a:rPr lang="en-US"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2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Lysozyme stress sensitivity of </a:t>
            </a:r>
            <a:r>
              <a:rPr lang="en-US" sz="1200" i="1"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L. monocytogenes</a:t>
            </a:r>
            <a:r>
              <a:rPr lang="en-US" sz="12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 varies with strain and molecular subtype. </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Presented are box plots showing relative area under the curve (AUC) based </a:t>
            </a:r>
            <a:r>
              <a:rPr lang="en-US" sz="12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lysozyme stress sensitivity </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comparison based on (</a:t>
            </a:r>
            <a:r>
              <a:rPr lang="en-US"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lineage, (</a:t>
            </a:r>
            <a:r>
              <a:rPr lang="en-US"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serotype, (</a:t>
            </a:r>
            <a:r>
              <a:rPr lang="en-US"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clonal complex. And (</a:t>
            </a:r>
            <a:r>
              <a:rPr lang="en-US" sz="1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CC9 serotype 1/21 vs 1/2c strains. LI strains, blue: LII strains, green: LIII strains.</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 * P &lt; 0.05. Results are based on three independent biological repeats. </a:t>
            </a:r>
            <a:endParaRPr lang="en-CH" sz="12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217224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3E1F1BB-8B2E-F04E-BDA8-CD53AC699020}"/>
              </a:ext>
            </a:extLst>
          </p:cNvPr>
          <p:cNvSpPr/>
          <p:nvPr/>
        </p:nvSpPr>
        <p:spPr>
          <a:xfrm>
            <a:off x="462455" y="5404686"/>
            <a:ext cx="11267090" cy="954107"/>
          </a:xfrm>
          <a:prstGeom prst="rect">
            <a:avLst/>
          </a:prstGeom>
        </p:spPr>
        <p:txBody>
          <a:bodyPr wrap="square">
            <a:spAutoFit/>
          </a:bodyPr>
          <a:lstStyle/>
          <a:p>
            <a:pPr algn="just">
              <a:spcBef>
                <a:spcPts val="600"/>
              </a:spcBef>
              <a:spcAft>
                <a:spcPts val="1200"/>
              </a:spcAft>
            </a:pPr>
            <a:r>
              <a:rPr lang="en-US" sz="1400" b="1"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Supplementary Figure 4</a:t>
            </a:r>
            <a:r>
              <a:rPr lang="en-US" sz="14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 Salt stress sensitivity of </a:t>
            </a:r>
            <a:r>
              <a:rPr lang="en-US" sz="1400" i="1"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L. monocytogenes</a:t>
            </a:r>
            <a:r>
              <a:rPr lang="en-US" sz="14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 varies with strain and molecular subtypes. </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Presented are box plots showing </a:t>
            </a:r>
            <a:r>
              <a:rPr lang="en-US" sz="1400" dirty="0">
                <a:solidFill>
                  <a:srgbClr val="000000"/>
                </a:solidFill>
                <a:latin typeface="Times New Roman" panose="02020603050405020304" pitchFamily="18" charset="0"/>
                <a:ea typeface="MS Mincho" panose="02020609040205080304" pitchFamily="49" charset="-128"/>
                <a:cs typeface="Times New Roman" panose="02020603050405020304" pitchFamily="18" charset="0"/>
              </a:rPr>
              <a:t>relative area under the curve (AUC)</a:t>
            </a:r>
            <a:r>
              <a:rPr lang="en-US" sz="1400" dirty="0">
                <a:latin typeface="Times New Roman" panose="02020603050405020304" pitchFamily="18" charset="0"/>
                <a:ea typeface="Times New Roman" panose="02020603050405020304" pitchFamily="18" charset="0"/>
                <a:cs typeface="Times New Roman" panose="02020603050405020304" pitchFamily="18" charset="0"/>
              </a:rPr>
              <a:t> comparison based on lineage, serotype, and clonal complex of strains grown in BHI supplemented with 8% NaCl. * or different letters indicate significant difference between groups (P &lt; 0.05). Results are based on three independent biological repeats. Key; Lin: lineage. red: LI strains, blue: LII strains, green: LIII strains. </a:t>
            </a:r>
            <a:endParaRPr lang="en-CH"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E164C30A-CC10-C24B-B57E-384E87B25EF1}"/>
              </a:ext>
            </a:extLst>
          </p:cNvPr>
          <p:cNvSpPr txBox="1"/>
          <p:nvPr/>
        </p:nvSpPr>
        <p:spPr bwMode="auto">
          <a:xfrm>
            <a:off x="1019624" y="2063343"/>
            <a:ext cx="1692000" cy="283113"/>
          </a:xfrm>
          <a:prstGeom prst="rect">
            <a:avLst/>
          </a:prstGeom>
          <a:solidFill>
            <a:schemeClr val="bg1"/>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36000" rIns="0" bIns="0" rtlCol="0">
            <a:spAutoFit/>
          </a:bodyPr>
          <a:lstStyle/>
          <a:p>
            <a:pPr algn="ctr" eaLnBrk="1" hangingPunct="1">
              <a:spcBef>
                <a:spcPct val="50000"/>
              </a:spcBef>
            </a:pPr>
            <a:r>
              <a:rPr lang="en-GB" sz="1600" b="1" dirty="0">
                <a:latin typeface="Palatino Linotype" panose="02040502050505030304" pitchFamily="18" charset="0"/>
              </a:rPr>
              <a:t>Lineages</a:t>
            </a:r>
            <a:endParaRPr lang="en-CH" sz="1600" b="1" dirty="0">
              <a:latin typeface="Palatino Linotype" panose="02040502050505030304" pitchFamily="18" charset="0"/>
            </a:endParaRPr>
          </a:p>
        </p:txBody>
      </p:sp>
      <p:sp>
        <p:nvSpPr>
          <p:cNvPr id="8" name="TextBox 7">
            <a:extLst>
              <a:ext uri="{FF2B5EF4-FFF2-40B4-BE49-F238E27FC236}">
                <a16:creationId xmlns:a16="http://schemas.microsoft.com/office/drawing/2014/main" id="{D0CD33B8-32AA-E14C-8F94-707D8DDFD09C}"/>
              </a:ext>
            </a:extLst>
          </p:cNvPr>
          <p:cNvSpPr txBox="1"/>
          <p:nvPr/>
        </p:nvSpPr>
        <p:spPr bwMode="auto">
          <a:xfrm>
            <a:off x="8402851" y="2063343"/>
            <a:ext cx="2393284" cy="282573"/>
          </a:xfrm>
          <a:prstGeom prst="rect">
            <a:avLst/>
          </a:prstGeom>
          <a:solidFill>
            <a:schemeClr val="bg1"/>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36000" rIns="0" bIns="0" rtlCol="0">
            <a:spAutoFit/>
          </a:bodyPr>
          <a:lstStyle/>
          <a:p>
            <a:pPr eaLnBrk="1" hangingPunct="1">
              <a:spcBef>
                <a:spcPct val="50000"/>
              </a:spcBef>
            </a:pPr>
            <a:r>
              <a:rPr lang="en-GB" sz="1600" b="1" dirty="0">
                <a:latin typeface="Palatino Linotype" panose="02040502050505030304" pitchFamily="18" charset="0"/>
              </a:rPr>
              <a:t>MLST Clonal Complexes</a:t>
            </a:r>
            <a:endParaRPr lang="en-CH" sz="1600" b="1" dirty="0">
              <a:latin typeface="Palatino Linotype" panose="02040502050505030304" pitchFamily="18" charset="0"/>
            </a:endParaRPr>
          </a:p>
        </p:txBody>
      </p:sp>
      <p:sp>
        <p:nvSpPr>
          <p:cNvPr id="9" name="TextBox 8">
            <a:extLst>
              <a:ext uri="{FF2B5EF4-FFF2-40B4-BE49-F238E27FC236}">
                <a16:creationId xmlns:a16="http://schemas.microsoft.com/office/drawing/2014/main" id="{5D68012A-7584-F84B-BA65-21A90F70EBD9}"/>
              </a:ext>
            </a:extLst>
          </p:cNvPr>
          <p:cNvSpPr txBox="1"/>
          <p:nvPr/>
        </p:nvSpPr>
        <p:spPr bwMode="auto">
          <a:xfrm>
            <a:off x="3927379" y="2063343"/>
            <a:ext cx="2592288" cy="282573"/>
          </a:xfrm>
          <a:prstGeom prst="rect">
            <a:avLst/>
          </a:prstGeom>
          <a:solidFill>
            <a:schemeClr val="bg1"/>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tIns="36000" rIns="0" bIns="0" rtlCol="0">
            <a:spAutoFit/>
          </a:bodyPr>
          <a:lstStyle/>
          <a:p>
            <a:pPr algn="ctr" eaLnBrk="1" hangingPunct="1">
              <a:spcBef>
                <a:spcPct val="50000"/>
              </a:spcBef>
            </a:pPr>
            <a:r>
              <a:rPr lang="en-GB" sz="1600" b="1" dirty="0">
                <a:latin typeface="Palatino Linotype" panose="02040502050505030304" pitchFamily="18" charset="0"/>
              </a:rPr>
              <a:t>Serotypes</a:t>
            </a:r>
            <a:endParaRPr lang="en-CH" sz="1600" b="1" dirty="0">
              <a:latin typeface="Palatino Linotype" panose="02040502050505030304" pitchFamily="18" charset="0"/>
            </a:endParaRPr>
          </a:p>
        </p:txBody>
      </p:sp>
      <p:pic>
        <p:nvPicPr>
          <p:cNvPr id="4" name="Picture 3">
            <a:extLst>
              <a:ext uri="{FF2B5EF4-FFF2-40B4-BE49-F238E27FC236}">
                <a16:creationId xmlns:a16="http://schemas.microsoft.com/office/drawing/2014/main" id="{D20D84A1-3923-F34F-B379-3BF4353F2FAF}"/>
              </a:ext>
            </a:extLst>
          </p:cNvPr>
          <p:cNvPicPr>
            <a:picLocks noChangeAspect="1"/>
          </p:cNvPicPr>
          <p:nvPr/>
        </p:nvPicPr>
        <p:blipFill>
          <a:blip r:embed="rId2"/>
          <a:stretch>
            <a:fillRect/>
          </a:stretch>
        </p:blipFill>
        <p:spPr>
          <a:xfrm>
            <a:off x="160691" y="2451360"/>
            <a:ext cx="2876608" cy="2340000"/>
          </a:xfrm>
          <a:prstGeom prst="rect">
            <a:avLst/>
          </a:prstGeom>
        </p:spPr>
      </p:pic>
      <p:pic>
        <p:nvPicPr>
          <p:cNvPr id="5" name="Picture 4">
            <a:extLst>
              <a:ext uri="{FF2B5EF4-FFF2-40B4-BE49-F238E27FC236}">
                <a16:creationId xmlns:a16="http://schemas.microsoft.com/office/drawing/2014/main" id="{7FB8ADD2-3333-0644-B253-B9AD93F4C91C}"/>
              </a:ext>
            </a:extLst>
          </p:cNvPr>
          <p:cNvPicPr>
            <a:picLocks noChangeAspect="1"/>
          </p:cNvPicPr>
          <p:nvPr/>
        </p:nvPicPr>
        <p:blipFill>
          <a:blip r:embed="rId3"/>
          <a:stretch>
            <a:fillRect/>
          </a:stretch>
        </p:blipFill>
        <p:spPr>
          <a:xfrm>
            <a:off x="3180034" y="2451360"/>
            <a:ext cx="4103741" cy="2340000"/>
          </a:xfrm>
          <a:prstGeom prst="rect">
            <a:avLst/>
          </a:prstGeom>
        </p:spPr>
      </p:pic>
      <p:pic>
        <p:nvPicPr>
          <p:cNvPr id="6" name="Picture 5">
            <a:extLst>
              <a:ext uri="{FF2B5EF4-FFF2-40B4-BE49-F238E27FC236}">
                <a16:creationId xmlns:a16="http://schemas.microsoft.com/office/drawing/2014/main" id="{A0940778-C64B-1B44-A6E0-02C93B27A7CE}"/>
              </a:ext>
            </a:extLst>
          </p:cNvPr>
          <p:cNvPicPr>
            <a:picLocks noChangeAspect="1"/>
          </p:cNvPicPr>
          <p:nvPr/>
        </p:nvPicPr>
        <p:blipFill>
          <a:blip r:embed="rId4"/>
          <a:stretch>
            <a:fillRect/>
          </a:stretch>
        </p:blipFill>
        <p:spPr>
          <a:xfrm>
            <a:off x="7082367" y="2451360"/>
            <a:ext cx="5356000" cy="2340000"/>
          </a:xfrm>
          <a:prstGeom prst="rect">
            <a:avLst/>
          </a:prstGeom>
        </p:spPr>
      </p:pic>
      <p:sp>
        <p:nvSpPr>
          <p:cNvPr id="10" name="TextBox 9">
            <a:extLst>
              <a:ext uri="{FF2B5EF4-FFF2-40B4-BE49-F238E27FC236}">
                <a16:creationId xmlns:a16="http://schemas.microsoft.com/office/drawing/2014/main" id="{650621F1-7271-6E43-B739-706F7C2F644C}"/>
              </a:ext>
            </a:extLst>
          </p:cNvPr>
          <p:cNvSpPr txBox="1"/>
          <p:nvPr/>
        </p:nvSpPr>
        <p:spPr>
          <a:xfrm>
            <a:off x="217129" y="1539866"/>
            <a:ext cx="729763" cy="461665"/>
          </a:xfrm>
          <a:prstGeom prst="rect">
            <a:avLst/>
          </a:prstGeom>
          <a:noFill/>
        </p:spPr>
        <p:txBody>
          <a:bodyPr wrap="square" rtlCol="0">
            <a:spAutoFit/>
          </a:bodyPr>
          <a:lstStyle/>
          <a:p>
            <a:r>
              <a:rPr lang="en-CH" sz="2400" b="1" dirty="0">
                <a:latin typeface="Times New Roman" panose="02020603050405020304" pitchFamily="18" charset="0"/>
                <a:cs typeface="Times New Roman" panose="02020603050405020304" pitchFamily="18" charset="0"/>
              </a:rPr>
              <a:t>(A)</a:t>
            </a:r>
          </a:p>
        </p:txBody>
      </p:sp>
      <p:sp>
        <p:nvSpPr>
          <p:cNvPr id="11" name="TextBox 10">
            <a:extLst>
              <a:ext uri="{FF2B5EF4-FFF2-40B4-BE49-F238E27FC236}">
                <a16:creationId xmlns:a16="http://schemas.microsoft.com/office/drawing/2014/main" id="{388E7D07-666B-104F-B428-7FC5A4CB71FA}"/>
              </a:ext>
            </a:extLst>
          </p:cNvPr>
          <p:cNvSpPr txBox="1"/>
          <p:nvPr/>
        </p:nvSpPr>
        <p:spPr>
          <a:xfrm>
            <a:off x="3123098" y="1539866"/>
            <a:ext cx="431626" cy="334900"/>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(B)</a:t>
            </a:r>
          </a:p>
        </p:txBody>
      </p:sp>
      <p:sp>
        <p:nvSpPr>
          <p:cNvPr id="12" name="TextBox 11">
            <a:extLst>
              <a:ext uri="{FF2B5EF4-FFF2-40B4-BE49-F238E27FC236}">
                <a16:creationId xmlns:a16="http://schemas.microsoft.com/office/drawing/2014/main" id="{45C12B03-4F56-2643-9281-56DFCB023137}"/>
              </a:ext>
            </a:extLst>
          </p:cNvPr>
          <p:cNvSpPr txBox="1"/>
          <p:nvPr/>
        </p:nvSpPr>
        <p:spPr>
          <a:xfrm>
            <a:off x="7059383" y="1539866"/>
            <a:ext cx="444416" cy="334900"/>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(C)</a:t>
            </a:r>
          </a:p>
        </p:txBody>
      </p:sp>
    </p:spTree>
    <p:extLst>
      <p:ext uri="{BB962C8B-B14F-4D97-AF65-F5344CB8AC3E}">
        <p14:creationId xmlns:p14="http://schemas.microsoft.com/office/powerpoint/2010/main" val="13063167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38ECAF8-1AD1-2A4B-AA81-ED567868D8CE}"/>
              </a:ext>
            </a:extLst>
          </p:cNvPr>
          <p:cNvSpPr/>
          <p:nvPr/>
        </p:nvSpPr>
        <p:spPr>
          <a:xfrm>
            <a:off x="8243668" y="1808482"/>
            <a:ext cx="3703401" cy="1815882"/>
          </a:xfrm>
          <a:prstGeom prst="rect">
            <a:avLst/>
          </a:prstGeom>
        </p:spPr>
        <p:txBody>
          <a:bodyPr wrap="square">
            <a:spAutoFit/>
          </a:bodyPr>
          <a:lstStyle/>
          <a:p>
            <a:pPr algn="just">
              <a:spcBef>
                <a:spcPts val="600"/>
              </a:spcBef>
              <a:spcAft>
                <a:spcPts val="930"/>
              </a:spcAft>
              <a:tabLst>
                <a:tab pos="139700" algn="l"/>
                <a:tab pos="457200" algn="l"/>
              </a:tabLst>
            </a:pPr>
            <a:r>
              <a:rPr lang="en-US" sz="1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Supplementary Figure 5</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Minimum-spanning tree based on </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cgMLST</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allelic profiles of the study strains. Each circle represents an allelic profile based on sequence analysis of 1701 </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cgMLST</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target genes. The numbers on connecting lines represent the number of allelic differences between two strains. Each circle contains the strain ID. The CCs are color coded.</a:t>
            </a:r>
            <a:endParaRPr lang="en-CH"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pSp>
        <p:nvGrpSpPr>
          <p:cNvPr id="4" name="Group 3">
            <a:extLst>
              <a:ext uri="{FF2B5EF4-FFF2-40B4-BE49-F238E27FC236}">
                <a16:creationId xmlns:a16="http://schemas.microsoft.com/office/drawing/2014/main" id="{9B1FA2CB-04CF-DA4A-A63E-35786A8447FB}"/>
              </a:ext>
            </a:extLst>
          </p:cNvPr>
          <p:cNvGrpSpPr/>
          <p:nvPr/>
        </p:nvGrpSpPr>
        <p:grpSpPr>
          <a:xfrm>
            <a:off x="809276" y="0"/>
            <a:ext cx="6495288" cy="6858000"/>
            <a:chOff x="2597852" y="0"/>
            <a:chExt cx="6495288" cy="6858000"/>
          </a:xfrm>
        </p:grpSpPr>
        <p:pic>
          <p:nvPicPr>
            <p:cNvPr id="5" name="Picture 4" descr="Chart, scatter chart&#10;&#10;Description automatically generated">
              <a:extLst>
                <a:ext uri="{FF2B5EF4-FFF2-40B4-BE49-F238E27FC236}">
                  <a16:creationId xmlns:a16="http://schemas.microsoft.com/office/drawing/2014/main" id="{7282AD82-B4FB-A443-98FD-CAF7BC82E6AC}"/>
                </a:ext>
              </a:extLst>
            </p:cNvPr>
            <p:cNvPicPr>
              <a:picLocks noChangeAspect="1"/>
            </p:cNvPicPr>
            <p:nvPr/>
          </p:nvPicPr>
          <p:blipFill rotWithShape="1">
            <a:blip r:embed="rId2"/>
            <a:srcRect l="34093" r="323" b="30622"/>
            <a:stretch/>
          </p:blipFill>
          <p:spPr>
            <a:xfrm rot="16200000">
              <a:off x="2416496" y="181356"/>
              <a:ext cx="6858000" cy="6495288"/>
            </a:xfrm>
            <a:prstGeom prst="rect">
              <a:avLst/>
            </a:prstGeom>
          </p:spPr>
        </p:pic>
        <p:grpSp>
          <p:nvGrpSpPr>
            <p:cNvPr id="7" name="Group 6">
              <a:extLst>
                <a:ext uri="{FF2B5EF4-FFF2-40B4-BE49-F238E27FC236}">
                  <a16:creationId xmlns:a16="http://schemas.microsoft.com/office/drawing/2014/main" id="{D4C3C3DA-8CCE-E949-953B-9E65DB66A117}"/>
                </a:ext>
              </a:extLst>
            </p:cNvPr>
            <p:cNvGrpSpPr/>
            <p:nvPr/>
          </p:nvGrpSpPr>
          <p:grpSpPr>
            <a:xfrm>
              <a:off x="7226287" y="3429000"/>
              <a:ext cx="1728000" cy="3225194"/>
              <a:chOff x="6326171" y="3428999"/>
              <a:chExt cx="1728000" cy="3225194"/>
            </a:xfrm>
          </p:grpSpPr>
          <p:pic>
            <p:nvPicPr>
              <p:cNvPr id="8" name="Picture 7" descr="Chart, scatter chart&#10;&#10;Description automatically generated">
                <a:extLst>
                  <a:ext uri="{FF2B5EF4-FFF2-40B4-BE49-F238E27FC236}">
                    <a16:creationId xmlns:a16="http://schemas.microsoft.com/office/drawing/2014/main" id="{D6CE9315-503B-2042-9902-2219D801AF0F}"/>
                  </a:ext>
                </a:extLst>
              </p:cNvPr>
              <p:cNvPicPr>
                <a:picLocks noChangeAspect="1"/>
              </p:cNvPicPr>
              <p:nvPr/>
            </p:nvPicPr>
            <p:blipFill rotWithShape="1">
              <a:blip r:embed="rId2"/>
              <a:srcRect l="2114" r="74958" b="97180"/>
              <a:stretch/>
            </p:blipFill>
            <p:spPr>
              <a:xfrm rot="16200000">
                <a:off x="5649574" y="4943924"/>
                <a:ext cx="3081195" cy="339344"/>
              </a:xfrm>
              <a:prstGeom prst="rect">
                <a:avLst/>
              </a:prstGeom>
            </p:spPr>
          </p:pic>
          <p:sp>
            <p:nvSpPr>
              <p:cNvPr id="9" name="TextBox 8">
                <a:extLst>
                  <a:ext uri="{FF2B5EF4-FFF2-40B4-BE49-F238E27FC236}">
                    <a16:creationId xmlns:a16="http://schemas.microsoft.com/office/drawing/2014/main" id="{5D396B46-4DAB-5044-B16B-10732E2A4DB1}"/>
                  </a:ext>
                </a:extLst>
              </p:cNvPr>
              <p:cNvSpPr txBox="1"/>
              <p:nvPr/>
            </p:nvSpPr>
            <p:spPr>
              <a:xfrm>
                <a:off x="6326171" y="3428999"/>
                <a:ext cx="1728000" cy="144000"/>
              </a:xfrm>
              <a:prstGeom prst="rect">
                <a:avLst/>
              </a:prstGeom>
              <a:solidFill>
                <a:schemeClr val="bg1"/>
              </a:solidFill>
              <a:ln>
                <a:noFill/>
              </a:ln>
            </p:spPr>
            <p:txBody>
              <a:bodyPr wrap="none" rtlCol="0">
                <a:spAutoFit/>
              </a:bodyPr>
              <a:lstStyle/>
              <a:p>
                <a:pPr algn="ctr"/>
                <a:r>
                  <a:rPr lang="en-CH" sz="600" dirty="0"/>
                  <a:t>Color grouped by column “ST”</a:t>
                </a:r>
              </a:p>
            </p:txBody>
          </p:sp>
        </p:grpSp>
      </p:grpSp>
    </p:spTree>
    <p:extLst>
      <p:ext uri="{BB962C8B-B14F-4D97-AF65-F5344CB8AC3E}">
        <p14:creationId xmlns:p14="http://schemas.microsoft.com/office/powerpoint/2010/main" val="21415977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A9F2520-410E-7F46-9D94-F37565298752}"/>
              </a:ext>
            </a:extLst>
          </p:cNvPr>
          <p:cNvSpPr/>
          <p:nvPr/>
        </p:nvSpPr>
        <p:spPr>
          <a:xfrm>
            <a:off x="394336" y="5543012"/>
            <a:ext cx="11535036" cy="738664"/>
          </a:xfrm>
          <a:prstGeom prst="rect">
            <a:avLst/>
          </a:prstGeom>
        </p:spPr>
        <p:txBody>
          <a:bodyPr wrap="square">
            <a:spAutoFit/>
          </a:bodyPr>
          <a:lstStyle/>
          <a:p>
            <a:pPr algn="just">
              <a:spcBef>
                <a:spcPts val="600"/>
              </a:spcBef>
              <a:spcAft>
                <a:spcPts val="930"/>
              </a:spcAft>
              <a:tabLst>
                <a:tab pos="139700" algn="l"/>
                <a:tab pos="457200" algn="l"/>
              </a:tabLst>
            </a:pPr>
            <a:r>
              <a:rPr lang="en-CH" sz="1400" b="1" dirty="0">
                <a:latin typeface="Times New Roman" panose="02020603050405020304" pitchFamily="18" charset="0"/>
                <a:cs typeface="Times New Roman" panose="02020603050405020304" pitchFamily="18" charset="0"/>
              </a:rPr>
              <a:t>Supplementary </a:t>
            </a:r>
            <a:r>
              <a:rPr lang="en-US" sz="1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Figure 6</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Consequences of SNPs on </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BetL</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protein structure. The black arrows highlight the areas of most significant change. For the lineage-based protein structure comparison, </a:t>
            </a:r>
            <a:r>
              <a:rPr lang="en-US" sz="14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 monocytogenes </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strains LL195, EGDe, and LMNC318 were used to represent LI, LII, and LIII strains, respectively. (</a:t>
            </a:r>
            <a:r>
              <a:rPr lang="en-US" sz="1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3D protein structure alignment: Conserved chain regions are colored magenta. TM-score LI (0.9996) and LIII (0.9837) relative to LII.</a:t>
            </a:r>
            <a:endParaRPr lang="en-CH"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pSp>
        <p:nvGrpSpPr>
          <p:cNvPr id="7" name="Group 6">
            <a:extLst>
              <a:ext uri="{FF2B5EF4-FFF2-40B4-BE49-F238E27FC236}">
                <a16:creationId xmlns:a16="http://schemas.microsoft.com/office/drawing/2014/main" id="{3B02B1F8-F1A9-AC4D-BED9-30E2CF9CDE60}"/>
              </a:ext>
            </a:extLst>
          </p:cNvPr>
          <p:cNvGrpSpPr>
            <a:grpSpLocks noChangeAspect="1"/>
          </p:cNvGrpSpPr>
          <p:nvPr/>
        </p:nvGrpSpPr>
        <p:grpSpPr>
          <a:xfrm>
            <a:off x="375762" y="1085390"/>
            <a:ext cx="11572184" cy="3031365"/>
            <a:chOff x="-58100" y="1037967"/>
            <a:chExt cx="13235558" cy="3467090"/>
          </a:xfrm>
        </p:grpSpPr>
        <p:pic>
          <p:nvPicPr>
            <p:cNvPr id="6" name="Picture 5" descr="A picture containing diagram&#10;&#10;Description automatically generated">
              <a:extLst>
                <a:ext uri="{FF2B5EF4-FFF2-40B4-BE49-F238E27FC236}">
                  <a16:creationId xmlns:a16="http://schemas.microsoft.com/office/drawing/2014/main" id="{8DC92695-1291-874C-BE2F-7D5AAF69A9F1}"/>
                </a:ext>
              </a:extLst>
            </p:cNvPr>
            <p:cNvPicPr>
              <a:picLocks noChangeAspect="1"/>
            </p:cNvPicPr>
            <p:nvPr/>
          </p:nvPicPr>
          <p:blipFill rotWithShape="1">
            <a:blip r:embed="rId2"/>
            <a:srcRect l="8551" t="3893"/>
            <a:stretch/>
          </p:blipFill>
          <p:spPr>
            <a:xfrm>
              <a:off x="-58100" y="1169543"/>
              <a:ext cx="3174754" cy="2837535"/>
            </a:xfrm>
            <a:prstGeom prst="rect">
              <a:avLst/>
            </a:prstGeom>
          </p:spPr>
        </p:pic>
        <p:pic>
          <p:nvPicPr>
            <p:cNvPr id="9" name="Picture 8" descr="A picture containing shape&#10;&#10;Description automatically generated">
              <a:extLst>
                <a:ext uri="{FF2B5EF4-FFF2-40B4-BE49-F238E27FC236}">
                  <a16:creationId xmlns:a16="http://schemas.microsoft.com/office/drawing/2014/main" id="{7C143F0D-FE66-3B49-BDBC-CDCF30B914B3}"/>
                </a:ext>
              </a:extLst>
            </p:cNvPr>
            <p:cNvPicPr>
              <a:picLocks noChangeAspect="1"/>
            </p:cNvPicPr>
            <p:nvPr/>
          </p:nvPicPr>
          <p:blipFill rotWithShape="1">
            <a:blip r:embed="rId3"/>
            <a:srcRect t="1982" r="4485" b="4445"/>
            <a:stretch/>
          </p:blipFill>
          <p:spPr>
            <a:xfrm>
              <a:off x="3231325" y="1169543"/>
              <a:ext cx="3301995" cy="2837535"/>
            </a:xfrm>
            <a:prstGeom prst="rect">
              <a:avLst/>
            </a:prstGeom>
          </p:spPr>
        </p:pic>
        <p:pic>
          <p:nvPicPr>
            <p:cNvPr id="14" name="Picture 13">
              <a:extLst>
                <a:ext uri="{FF2B5EF4-FFF2-40B4-BE49-F238E27FC236}">
                  <a16:creationId xmlns:a16="http://schemas.microsoft.com/office/drawing/2014/main" id="{5852327D-7BDF-0448-B05C-02C529DAD3C1}"/>
                </a:ext>
              </a:extLst>
            </p:cNvPr>
            <p:cNvPicPr>
              <a:picLocks noChangeAspect="1"/>
            </p:cNvPicPr>
            <p:nvPr/>
          </p:nvPicPr>
          <p:blipFill rotWithShape="1">
            <a:blip r:embed="rId4"/>
            <a:srcRect l="5605" t="4445" r="5605"/>
            <a:stretch/>
          </p:blipFill>
          <p:spPr>
            <a:xfrm>
              <a:off x="6666567" y="1169543"/>
              <a:ext cx="3081674" cy="2837535"/>
            </a:xfrm>
            <a:prstGeom prst="rect">
              <a:avLst/>
            </a:prstGeom>
          </p:spPr>
        </p:pic>
        <p:sp>
          <p:nvSpPr>
            <p:cNvPr id="15" name="Up Arrow 14">
              <a:extLst>
                <a:ext uri="{FF2B5EF4-FFF2-40B4-BE49-F238E27FC236}">
                  <a16:creationId xmlns:a16="http://schemas.microsoft.com/office/drawing/2014/main" id="{65B9D8E6-E59B-7945-A1DC-AE440A081BA1}"/>
                </a:ext>
              </a:extLst>
            </p:cNvPr>
            <p:cNvSpPr/>
            <p:nvPr/>
          </p:nvSpPr>
          <p:spPr>
            <a:xfrm rot="9518903">
              <a:off x="7557453" y="1037967"/>
              <a:ext cx="170937" cy="263152"/>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b="1">
                <a:latin typeface="Times New Roman" panose="02020603050405020304" pitchFamily="18" charset="0"/>
                <a:cs typeface="Times New Roman" panose="02020603050405020304" pitchFamily="18" charset="0"/>
              </a:endParaRPr>
            </a:p>
          </p:txBody>
        </p:sp>
        <p:sp>
          <p:nvSpPr>
            <p:cNvPr id="16" name="TextBox 15">
              <a:extLst>
                <a:ext uri="{FF2B5EF4-FFF2-40B4-BE49-F238E27FC236}">
                  <a16:creationId xmlns:a16="http://schemas.microsoft.com/office/drawing/2014/main" id="{117B2733-DCF3-FC44-987F-3A8899E59FD8}"/>
                </a:ext>
              </a:extLst>
            </p:cNvPr>
            <p:cNvSpPr txBox="1"/>
            <p:nvPr/>
          </p:nvSpPr>
          <p:spPr>
            <a:xfrm>
              <a:off x="718553" y="4082638"/>
              <a:ext cx="1502774" cy="422419"/>
            </a:xfrm>
            <a:prstGeom prst="rect">
              <a:avLst/>
            </a:prstGeom>
            <a:noFill/>
          </p:spPr>
          <p:txBody>
            <a:bodyPr wrap="square" rtlCol="0">
              <a:spAutoFit/>
            </a:bodyPr>
            <a:lstStyle/>
            <a:p>
              <a:r>
                <a:rPr lang="en-CH" b="1" dirty="0">
                  <a:latin typeface="Times New Roman" panose="02020603050405020304" pitchFamily="18" charset="0"/>
                  <a:cs typeface="Times New Roman" panose="02020603050405020304" pitchFamily="18" charset="0"/>
                </a:rPr>
                <a:t>LII</a:t>
              </a:r>
            </a:p>
          </p:txBody>
        </p:sp>
        <p:sp>
          <p:nvSpPr>
            <p:cNvPr id="17" name="TextBox 16">
              <a:extLst>
                <a:ext uri="{FF2B5EF4-FFF2-40B4-BE49-F238E27FC236}">
                  <a16:creationId xmlns:a16="http://schemas.microsoft.com/office/drawing/2014/main" id="{77F27AA7-590E-7841-8484-8B3753D47626}"/>
                </a:ext>
              </a:extLst>
            </p:cNvPr>
            <p:cNvSpPr txBox="1"/>
            <p:nvPr/>
          </p:nvSpPr>
          <p:spPr>
            <a:xfrm>
              <a:off x="4545161" y="4082638"/>
              <a:ext cx="1435005" cy="422419"/>
            </a:xfrm>
            <a:prstGeom prst="rect">
              <a:avLst/>
            </a:prstGeom>
            <a:noFill/>
          </p:spPr>
          <p:txBody>
            <a:bodyPr wrap="square" rtlCol="0">
              <a:spAutoFit/>
            </a:bodyPr>
            <a:lstStyle/>
            <a:p>
              <a:r>
                <a:rPr lang="en-CH" b="1" dirty="0">
                  <a:latin typeface="Times New Roman" panose="02020603050405020304" pitchFamily="18" charset="0"/>
                  <a:cs typeface="Times New Roman" panose="02020603050405020304" pitchFamily="18" charset="0"/>
                </a:rPr>
                <a:t>LI</a:t>
              </a:r>
            </a:p>
          </p:txBody>
        </p:sp>
        <p:sp>
          <p:nvSpPr>
            <p:cNvPr id="18" name="TextBox 17">
              <a:extLst>
                <a:ext uri="{FF2B5EF4-FFF2-40B4-BE49-F238E27FC236}">
                  <a16:creationId xmlns:a16="http://schemas.microsoft.com/office/drawing/2014/main" id="{610B0F5B-8655-5F47-BC69-6C7BE1215169}"/>
                </a:ext>
              </a:extLst>
            </p:cNvPr>
            <p:cNvSpPr txBox="1"/>
            <p:nvPr/>
          </p:nvSpPr>
          <p:spPr>
            <a:xfrm>
              <a:off x="7793978" y="4082638"/>
              <a:ext cx="1643568" cy="422419"/>
            </a:xfrm>
            <a:prstGeom prst="rect">
              <a:avLst/>
            </a:prstGeom>
            <a:noFill/>
          </p:spPr>
          <p:txBody>
            <a:bodyPr wrap="square" rtlCol="0">
              <a:spAutoFit/>
            </a:bodyPr>
            <a:lstStyle/>
            <a:p>
              <a:r>
                <a:rPr lang="en-CH" b="1" dirty="0">
                  <a:latin typeface="Times New Roman" panose="02020603050405020304" pitchFamily="18" charset="0"/>
                  <a:cs typeface="Times New Roman" panose="02020603050405020304" pitchFamily="18" charset="0"/>
                </a:rPr>
                <a:t>LIII</a:t>
              </a:r>
            </a:p>
          </p:txBody>
        </p:sp>
        <p:sp>
          <p:nvSpPr>
            <p:cNvPr id="10" name="TextBox 9">
              <a:extLst>
                <a:ext uri="{FF2B5EF4-FFF2-40B4-BE49-F238E27FC236}">
                  <a16:creationId xmlns:a16="http://schemas.microsoft.com/office/drawing/2014/main" id="{050A844F-4E3D-6541-84DF-ECC7DEF7DA2D}"/>
                </a:ext>
              </a:extLst>
            </p:cNvPr>
            <p:cNvSpPr txBox="1"/>
            <p:nvPr/>
          </p:nvSpPr>
          <p:spPr>
            <a:xfrm>
              <a:off x="70341" y="1131690"/>
              <a:ext cx="834658" cy="528024"/>
            </a:xfrm>
            <a:prstGeom prst="rect">
              <a:avLst/>
            </a:prstGeom>
            <a:noFill/>
          </p:spPr>
          <p:txBody>
            <a:bodyPr wrap="square" rtlCol="0">
              <a:spAutoFit/>
            </a:bodyPr>
            <a:lstStyle/>
            <a:p>
              <a:r>
                <a:rPr lang="en-CH" sz="2400" b="1" dirty="0">
                  <a:latin typeface="Times New Roman" panose="02020603050405020304" pitchFamily="18" charset="0"/>
                  <a:cs typeface="Times New Roman" panose="02020603050405020304" pitchFamily="18" charset="0"/>
                </a:rPr>
                <a:t>(A)</a:t>
              </a:r>
            </a:p>
          </p:txBody>
        </p:sp>
        <p:sp>
          <p:nvSpPr>
            <p:cNvPr id="12" name="TextBox 11">
              <a:extLst>
                <a:ext uri="{FF2B5EF4-FFF2-40B4-BE49-F238E27FC236}">
                  <a16:creationId xmlns:a16="http://schemas.microsoft.com/office/drawing/2014/main" id="{8824A6C3-7026-7E4F-80B9-15C540DD3AC1}"/>
                </a:ext>
              </a:extLst>
            </p:cNvPr>
            <p:cNvSpPr txBox="1"/>
            <p:nvPr/>
          </p:nvSpPr>
          <p:spPr>
            <a:xfrm>
              <a:off x="3452114" y="1131689"/>
              <a:ext cx="493667" cy="383038"/>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(B)</a:t>
              </a:r>
            </a:p>
          </p:txBody>
        </p:sp>
        <p:sp>
          <p:nvSpPr>
            <p:cNvPr id="13" name="TextBox 12">
              <a:extLst>
                <a:ext uri="{FF2B5EF4-FFF2-40B4-BE49-F238E27FC236}">
                  <a16:creationId xmlns:a16="http://schemas.microsoft.com/office/drawing/2014/main" id="{450906F0-8682-FD49-9661-F03320917538}"/>
                </a:ext>
              </a:extLst>
            </p:cNvPr>
            <p:cNvSpPr txBox="1"/>
            <p:nvPr/>
          </p:nvSpPr>
          <p:spPr>
            <a:xfrm>
              <a:off x="6675960" y="1131690"/>
              <a:ext cx="508296" cy="383038"/>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(C)</a:t>
              </a:r>
            </a:p>
          </p:txBody>
        </p:sp>
        <p:pic>
          <p:nvPicPr>
            <p:cNvPr id="5" name="Picture 4">
              <a:extLst>
                <a:ext uri="{FF2B5EF4-FFF2-40B4-BE49-F238E27FC236}">
                  <a16:creationId xmlns:a16="http://schemas.microsoft.com/office/drawing/2014/main" id="{C45203D4-7EDD-7045-871C-EB5993CE5735}"/>
                </a:ext>
              </a:extLst>
            </p:cNvPr>
            <p:cNvPicPr>
              <a:picLocks noChangeAspect="1"/>
            </p:cNvPicPr>
            <p:nvPr/>
          </p:nvPicPr>
          <p:blipFill rotWithShape="1">
            <a:blip r:embed="rId5"/>
            <a:srcRect l="6230" t="7570"/>
            <a:stretch/>
          </p:blipFill>
          <p:spPr>
            <a:xfrm>
              <a:off x="10007084" y="1170278"/>
              <a:ext cx="3170374" cy="2836800"/>
            </a:xfrm>
            <a:prstGeom prst="rect">
              <a:avLst/>
            </a:prstGeom>
          </p:spPr>
        </p:pic>
        <p:sp>
          <p:nvSpPr>
            <p:cNvPr id="20" name="TextBox 19">
              <a:extLst>
                <a:ext uri="{FF2B5EF4-FFF2-40B4-BE49-F238E27FC236}">
                  <a16:creationId xmlns:a16="http://schemas.microsoft.com/office/drawing/2014/main" id="{FCF61F21-1604-E54F-AE3C-C0EEED0A6851}"/>
                </a:ext>
              </a:extLst>
            </p:cNvPr>
            <p:cNvSpPr txBox="1"/>
            <p:nvPr/>
          </p:nvSpPr>
          <p:spPr>
            <a:xfrm>
              <a:off x="10045817" y="1106568"/>
              <a:ext cx="612668" cy="461664"/>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(D)</a:t>
              </a:r>
            </a:p>
          </p:txBody>
        </p:sp>
        <p:sp>
          <p:nvSpPr>
            <p:cNvPr id="21" name="TextBox 20">
              <a:extLst>
                <a:ext uri="{FF2B5EF4-FFF2-40B4-BE49-F238E27FC236}">
                  <a16:creationId xmlns:a16="http://schemas.microsoft.com/office/drawing/2014/main" id="{9B067CEC-443D-2C41-8831-7DF39C43D25C}"/>
                </a:ext>
              </a:extLst>
            </p:cNvPr>
            <p:cNvSpPr txBox="1"/>
            <p:nvPr/>
          </p:nvSpPr>
          <p:spPr>
            <a:xfrm>
              <a:off x="10969988" y="4086127"/>
              <a:ext cx="1643568" cy="369332"/>
            </a:xfrm>
            <a:prstGeom prst="rect">
              <a:avLst/>
            </a:prstGeom>
            <a:noFill/>
          </p:spPr>
          <p:txBody>
            <a:bodyPr wrap="square" rtlCol="0">
              <a:spAutoFit/>
            </a:bodyPr>
            <a:lstStyle/>
            <a:p>
              <a:pPr algn="ctr"/>
              <a:r>
                <a:rPr lang="en-GB" b="1" dirty="0">
                  <a:latin typeface="Times New Roman" panose="02020603050405020304" pitchFamily="18" charset="0"/>
                  <a:cs typeface="Times New Roman" panose="02020603050405020304" pitchFamily="18" charset="0"/>
                </a:rPr>
                <a:t>Alignment</a:t>
              </a:r>
              <a:endParaRPr lang="en-CH" b="1"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37800632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7EA393F4-AC1D-A843-8702-C633A7D13428}"/>
              </a:ext>
            </a:extLst>
          </p:cNvPr>
          <p:cNvSpPr/>
          <p:nvPr/>
        </p:nvSpPr>
        <p:spPr>
          <a:xfrm>
            <a:off x="8508371" y="4001703"/>
            <a:ext cx="3591400" cy="2246769"/>
          </a:xfrm>
          <a:prstGeom prst="rect">
            <a:avLst/>
          </a:prstGeom>
        </p:spPr>
        <p:txBody>
          <a:bodyPr wrap="square">
            <a:spAutoFit/>
          </a:bodyPr>
          <a:lstStyle/>
          <a:p>
            <a:pPr algn="just">
              <a:spcBef>
                <a:spcPts val="600"/>
              </a:spcBef>
              <a:spcAft>
                <a:spcPts val="930"/>
              </a:spcAft>
              <a:tabLst>
                <a:tab pos="139700" algn="l"/>
                <a:tab pos="457200" algn="l"/>
              </a:tabLst>
            </a:pPr>
            <a:r>
              <a:rPr lang="en-CH" sz="1400" b="1" dirty="0">
                <a:latin typeface="Times New Roman" panose="02020603050405020304" pitchFamily="18" charset="0"/>
                <a:cs typeface="Times New Roman" panose="02020603050405020304" pitchFamily="18" charset="0"/>
              </a:rPr>
              <a:t>Supplementary </a:t>
            </a:r>
            <a:r>
              <a:rPr lang="en-US" sz="1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Figure 7</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Consequences of SNPs on </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Iap</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protein structure. The black arrows highlight the areas of most significant change. For the lineage-based protein structure comparison, </a:t>
            </a:r>
            <a:r>
              <a:rPr lang="en-US" sz="14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 monocytogenes </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strains LL195, EGDe, and LMNC318 were used to represent LI, LII, and LIII strains, respectively. (</a:t>
            </a:r>
            <a:r>
              <a:rPr lang="en-US" sz="1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3D protein structure alignment: LI (green), LII (blue), and LIII (red).  TM-score LI (0.9965) and LIII (0.9967) relative to LII: </a:t>
            </a:r>
            <a:endParaRPr lang="en-CH"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pSp>
        <p:nvGrpSpPr>
          <p:cNvPr id="6" name="Group 5">
            <a:extLst>
              <a:ext uri="{FF2B5EF4-FFF2-40B4-BE49-F238E27FC236}">
                <a16:creationId xmlns:a16="http://schemas.microsoft.com/office/drawing/2014/main" id="{BCE6B3B8-5821-534F-95F3-3DB4F141B166}"/>
              </a:ext>
            </a:extLst>
          </p:cNvPr>
          <p:cNvGrpSpPr/>
          <p:nvPr/>
        </p:nvGrpSpPr>
        <p:grpSpPr>
          <a:xfrm>
            <a:off x="495522" y="643319"/>
            <a:ext cx="7511175" cy="5918509"/>
            <a:chOff x="602615" y="518722"/>
            <a:chExt cx="7511175" cy="5918509"/>
          </a:xfrm>
        </p:grpSpPr>
        <p:sp>
          <p:nvSpPr>
            <p:cNvPr id="7" name="TextBox 6">
              <a:extLst>
                <a:ext uri="{FF2B5EF4-FFF2-40B4-BE49-F238E27FC236}">
                  <a16:creationId xmlns:a16="http://schemas.microsoft.com/office/drawing/2014/main" id="{54312786-D04F-1448-8E9B-81BA70B83982}"/>
                </a:ext>
              </a:extLst>
            </p:cNvPr>
            <p:cNvSpPr txBox="1"/>
            <p:nvPr/>
          </p:nvSpPr>
          <p:spPr>
            <a:xfrm>
              <a:off x="1920638" y="3132835"/>
              <a:ext cx="1263021" cy="369332"/>
            </a:xfrm>
            <a:prstGeom prst="rect">
              <a:avLst/>
            </a:prstGeom>
            <a:noFill/>
          </p:spPr>
          <p:txBody>
            <a:bodyPr wrap="square" rtlCol="0">
              <a:spAutoFit/>
            </a:bodyPr>
            <a:lstStyle/>
            <a:p>
              <a:r>
                <a:rPr lang="en-CH" b="1" dirty="0">
                  <a:latin typeface="Times New Roman" panose="02020603050405020304" pitchFamily="18" charset="0"/>
                  <a:cs typeface="Times New Roman" panose="02020603050405020304" pitchFamily="18" charset="0"/>
                </a:rPr>
                <a:t>LII</a:t>
              </a:r>
            </a:p>
          </p:txBody>
        </p:sp>
        <p:sp>
          <p:nvSpPr>
            <p:cNvPr id="10" name="TextBox 9">
              <a:extLst>
                <a:ext uri="{FF2B5EF4-FFF2-40B4-BE49-F238E27FC236}">
                  <a16:creationId xmlns:a16="http://schemas.microsoft.com/office/drawing/2014/main" id="{7FFAE59A-1722-004A-9CC0-9B59E7375B8F}"/>
                </a:ext>
              </a:extLst>
            </p:cNvPr>
            <p:cNvSpPr txBox="1"/>
            <p:nvPr/>
          </p:nvSpPr>
          <p:spPr>
            <a:xfrm>
              <a:off x="6188622" y="3132835"/>
              <a:ext cx="1643568" cy="369332"/>
            </a:xfrm>
            <a:prstGeom prst="rect">
              <a:avLst/>
            </a:prstGeom>
            <a:noFill/>
          </p:spPr>
          <p:txBody>
            <a:bodyPr wrap="square" rtlCol="0">
              <a:spAutoFit/>
            </a:bodyPr>
            <a:lstStyle/>
            <a:p>
              <a:r>
                <a:rPr lang="en-CH" b="1" dirty="0">
                  <a:latin typeface="Times New Roman" panose="02020603050405020304" pitchFamily="18" charset="0"/>
                  <a:cs typeface="Times New Roman" panose="02020603050405020304" pitchFamily="18" charset="0"/>
                </a:rPr>
                <a:t>LI</a:t>
              </a:r>
            </a:p>
          </p:txBody>
        </p:sp>
        <p:sp>
          <p:nvSpPr>
            <p:cNvPr id="11" name="TextBox 10">
              <a:extLst>
                <a:ext uri="{FF2B5EF4-FFF2-40B4-BE49-F238E27FC236}">
                  <a16:creationId xmlns:a16="http://schemas.microsoft.com/office/drawing/2014/main" id="{0315711C-F47C-ED4A-ACDC-6ED76CF08ADB}"/>
                </a:ext>
              </a:extLst>
            </p:cNvPr>
            <p:cNvSpPr txBox="1"/>
            <p:nvPr/>
          </p:nvSpPr>
          <p:spPr>
            <a:xfrm>
              <a:off x="1554878" y="6067899"/>
              <a:ext cx="1355451" cy="369332"/>
            </a:xfrm>
            <a:prstGeom prst="rect">
              <a:avLst/>
            </a:prstGeom>
            <a:noFill/>
          </p:spPr>
          <p:txBody>
            <a:bodyPr wrap="square" rtlCol="0">
              <a:spAutoFit/>
            </a:bodyPr>
            <a:lstStyle/>
            <a:p>
              <a:r>
                <a:rPr lang="en-CH" b="1" dirty="0">
                  <a:latin typeface="Times New Roman" panose="02020603050405020304" pitchFamily="18" charset="0"/>
                  <a:cs typeface="Times New Roman" panose="02020603050405020304" pitchFamily="18" charset="0"/>
                </a:rPr>
                <a:t>LIII</a:t>
              </a:r>
            </a:p>
          </p:txBody>
        </p:sp>
        <p:pic>
          <p:nvPicPr>
            <p:cNvPr id="13" name="Picture 12" descr="Diagram&#10;&#10;Description automatically generated">
              <a:extLst>
                <a:ext uri="{FF2B5EF4-FFF2-40B4-BE49-F238E27FC236}">
                  <a16:creationId xmlns:a16="http://schemas.microsoft.com/office/drawing/2014/main" id="{3297728E-6EBE-474B-B4F4-17E67C1D0079}"/>
                </a:ext>
              </a:extLst>
            </p:cNvPr>
            <p:cNvPicPr>
              <a:picLocks noChangeAspect="1"/>
            </p:cNvPicPr>
            <p:nvPr/>
          </p:nvPicPr>
          <p:blipFill rotWithShape="1">
            <a:blip r:embed="rId2"/>
            <a:srcRect t="2750" r="6659"/>
            <a:stretch/>
          </p:blipFill>
          <p:spPr>
            <a:xfrm>
              <a:off x="1190004" y="942042"/>
              <a:ext cx="2960841" cy="2034801"/>
            </a:xfrm>
            <a:prstGeom prst="rect">
              <a:avLst/>
            </a:prstGeom>
            <a:ln>
              <a:noFill/>
            </a:ln>
          </p:spPr>
        </p:pic>
        <p:pic>
          <p:nvPicPr>
            <p:cNvPr id="17" name="Picture 16" descr="Diagram&#10;&#10;Description automatically generated">
              <a:extLst>
                <a:ext uri="{FF2B5EF4-FFF2-40B4-BE49-F238E27FC236}">
                  <a16:creationId xmlns:a16="http://schemas.microsoft.com/office/drawing/2014/main" id="{9A201B13-0C83-FD46-ACFC-ADE7477D8E05}"/>
                </a:ext>
              </a:extLst>
            </p:cNvPr>
            <p:cNvPicPr>
              <a:picLocks noChangeAspect="1"/>
            </p:cNvPicPr>
            <p:nvPr/>
          </p:nvPicPr>
          <p:blipFill rotWithShape="1">
            <a:blip r:embed="rId3"/>
            <a:srcRect l="4361" t="2750" r="4559"/>
            <a:stretch/>
          </p:blipFill>
          <p:spPr>
            <a:xfrm>
              <a:off x="5274977" y="942041"/>
              <a:ext cx="2838813" cy="2034801"/>
            </a:xfrm>
            <a:prstGeom prst="rect">
              <a:avLst/>
            </a:prstGeom>
            <a:ln>
              <a:noFill/>
            </a:ln>
          </p:spPr>
        </p:pic>
        <p:sp>
          <p:nvSpPr>
            <p:cNvPr id="18" name="Up Arrow 17">
              <a:extLst>
                <a:ext uri="{FF2B5EF4-FFF2-40B4-BE49-F238E27FC236}">
                  <a16:creationId xmlns:a16="http://schemas.microsoft.com/office/drawing/2014/main" id="{56ECD8DB-921E-D345-A09E-82875BC6B226}"/>
                </a:ext>
              </a:extLst>
            </p:cNvPr>
            <p:cNvSpPr/>
            <p:nvPr/>
          </p:nvSpPr>
          <p:spPr>
            <a:xfrm rot="8764635">
              <a:off x="5481425" y="1803588"/>
              <a:ext cx="180716" cy="311705"/>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4" name="Picture 3" descr="Diagram&#10;&#10;Description automatically generated">
              <a:extLst>
                <a:ext uri="{FF2B5EF4-FFF2-40B4-BE49-F238E27FC236}">
                  <a16:creationId xmlns:a16="http://schemas.microsoft.com/office/drawing/2014/main" id="{B7E2C320-A017-CC49-B304-B515840F4619}"/>
                </a:ext>
              </a:extLst>
            </p:cNvPr>
            <p:cNvPicPr>
              <a:picLocks noChangeAspect="1"/>
            </p:cNvPicPr>
            <p:nvPr/>
          </p:nvPicPr>
          <p:blipFill rotWithShape="1">
            <a:blip r:embed="rId4"/>
            <a:srcRect l="5017" t="2750" b="4063"/>
            <a:stretch/>
          </p:blipFill>
          <p:spPr>
            <a:xfrm>
              <a:off x="1190004" y="3877106"/>
              <a:ext cx="3003063" cy="2034801"/>
            </a:xfrm>
            <a:prstGeom prst="rect">
              <a:avLst/>
            </a:prstGeom>
            <a:ln>
              <a:noFill/>
            </a:ln>
          </p:spPr>
        </p:pic>
        <p:sp>
          <p:nvSpPr>
            <p:cNvPr id="12" name="Up Arrow 11">
              <a:extLst>
                <a:ext uri="{FF2B5EF4-FFF2-40B4-BE49-F238E27FC236}">
                  <a16:creationId xmlns:a16="http://schemas.microsoft.com/office/drawing/2014/main" id="{A4DB5DF3-7BBA-0F45-84A5-2C0A3238D12E}"/>
                </a:ext>
              </a:extLst>
            </p:cNvPr>
            <p:cNvSpPr/>
            <p:nvPr/>
          </p:nvSpPr>
          <p:spPr>
            <a:xfrm rot="3108569">
              <a:off x="1286159" y="5523620"/>
              <a:ext cx="180716" cy="311706"/>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TextBox 13">
              <a:extLst>
                <a:ext uri="{FF2B5EF4-FFF2-40B4-BE49-F238E27FC236}">
                  <a16:creationId xmlns:a16="http://schemas.microsoft.com/office/drawing/2014/main" id="{70444690-F156-3743-9E59-EB22B48BC5DB}"/>
                </a:ext>
              </a:extLst>
            </p:cNvPr>
            <p:cNvSpPr txBox="1"/>
            <p:nvPr/>
          </p:nvSpPr>
          <p:spPr>
            <a:xfrm>
              <a:off x="602615" y="518722"/>
              <a:ext cx="480965" cy="362422"/>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(A)</a:t>
              </a:r>
            </a:p>
          </p:txBody>
        </p:sp>
        <p:sp>
          <p:nvSpPr>
            <p:cNvPr id="15" name="TextBox 14">
              <a:extLst>
                <a:ext uri="{FF2B5EF4-FFF2-40B4-BE49-F238E27FC236}">
                  <a16:creationId xmlns:a16="http://schemas.microsoft.com/office/drawing/2014/main" id="{BBE1F2D9-8488-9546-AAFD-8968BE314ECA}"/>
                </a:ext>
              </a:extLst>
            </p:cNvPr>
            <p:cNvSpPr txBox="1"/>
            <p:nvPr/>
          </p:nvSpPr>
          <p:spPr>
            <a:xfrm>
              <a:off x="4557057" y="518722"/>
              <a:ext cx="467122" cy="362422"/>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(B)</a:t>
              </a:r>
            </a:p>
          </p:txBody>
        </p:sp>
        <p:sp>
          <p:nvSpPr>
            <p:cNvPr id="16" name="TextBox 15">
              <a:extLst>
                <a:ext uri="{FF2B5EF4-FFF2-40B4-BE49-F238E27FC236}">
                  <a16:creationId xmlns:a16="http://schemas.microsoft.com/office/drawing/2014/main" id="{5AFF4F19-D85F-644A-89D0-4989118C803D}"/>
                </a:ext>
              </a:extLst>
            </p:cNvPr>
            <p:cNvSpPr txBox="1"/>
            <p:nvPr/>
          </p:nvSpPr>
          <p:spPr>
            <a:xfrm>
              <a:off x="602615" y="3695896"/>
              <a:ext cx="480965" cy="362422"/>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(C)</a:t>
              </a:r>
            </a:p>
          </p:txBody>
        </p:sp>
        <p:pic>
          <p:nvPicPr>
            <p:cNvPr id="5" name="Picture 4" descr="Shape, arrow&#10;&#10;Description automatically generated">
              <a:extLst>
                <a:ext uri="{FF2B5EF4-FFF2-40B4-BE49-F238E27FC236}">
                  <a16:creationId xmlns:a16="http://schemas.microsoft.com/office/drawing/2014/main" id="{235D9F53-8899-8E42-B442-27F665BE3183}"/>
                </a:ext>
              </a:extLst>
            </p:cNvPr>
            <p:cNvPicPr>
              <a:picLocks noChangeAspect="1"/>
            </p:cNvPicPr>
            <p:nvPr/>
          </p:nvPicPr>
          <p:blipFill rotWithShape="1">
            <a:blip r:embed="rId5"/>
            <a:srcRect l="5380" t="10860"/>
            <a:stretch/>
          </p:blipFill>
          <p:spPr>
            <a:xfrm>
              <a:off x="5274977" y="3877907"/>
              <a:ext cx="2802485" cy="2034000"/>
            </a:xfrm>
            <a:prstGeom prst="rect">
              <a:avLst/>
            </a:prstGeom>
          </p:spPr>
        </p:pic>
        <p:sp>
          <p:nvSpPr>
            <p:cNvPr id="21" name="TextBox 20">
              <a:extLst>
                <a:ext uri="{FF2B5EF4-FFF2-40B4-BE49-F238E27FC236}">
                  <a16:creationId xmlns:a16="http://schemas.microsoft.com/office/drawing/2014/main" id="{52160ADE-1E42-0D47-B087-F7D5B97CC15F}"/>
                </a:ext>
              </a:extLst>
            </p:cNvPr>
            <p:cNvSpPr txBox="1"/>
            <p:nvPr/>
          </p:nvSpPr>
          <p:spPr>
            <a:xfrm>
              <a:off x="5854435" y="6067899"/>
              <a:ext cx="1643568" cy="369332"/>
            </a:xfrm>
            <a:prstGeom prst="rect">
              <a:avLst/>
            </a:prstGeom>
            <a:noFill/>
          </p:spPr>
          <p:txBody>
            <a:bodyPr wrap="square" rtlCol="0">
              <a:spAutoFit/>
            </a:bodyPr>
            <a:lstStyle/>
            <a:p>
              <a:pPr algn="ctr"/>
              <a:r>
                <a:rPr lang="en-GB" b="1" dirty="0">
                  <a:latin typeface="Times New Roman" panose="02020603050405020304" pitchFamily="18" charset="0"/>
                  <a:cs typeface="Times New Roman" panose="02020603050405020304" pitchFamily="18" charset="0"/>
                </a:rPr>
                <a:t>Alignment</a:t>
              </a:r>
              <a:endParaRPr lang="en-CH" b="1" dirty="0">
                <a:latin typeface="Times New Roman" panose="02020603050405020304" pitchFamily="18" charset="0"/>
                <a:cs typeface="Times New Roman" panose="02020603050405020304" pitchFamily="18" charset="0"/>
              </a:endParaRPr>
            </a:p>
          </p:txBody>
        </p:sp>
        <p:sp>
          <p:nvSpPr>
            <p:cNvPr id="22" name="TextBox 21">
              <a:extLst>
                <a:ext uri="{FF2B5EF4-FFF2-40B4-BE49-F238E27FC236}">
                  <a16:creationId xmlns:a16="http://schemas.microsoft.com/office/drawing/2014/main" id="{1811D868-119F-1549-950D-2AD68EC7B73F}"/>
                </a:ext>
              </a:extLst>
            </p:cNvPr>
            <p:cNvSpPr txBox="1"/>
            <p:nvPr/>
          </p:nvSpPr>
          <p:spPr>
            <a:xfrm>
              <a:off x="4543188" y="3703449"/>
              <a:ext cx="612668" cy="461665"/>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(D)</a:t>
              </a:r>
            </a:p>
          </p:txBody>
        </p:sp>
      </p:grpSp>
    </p:spTree>
    <p:extLst>
      <p:ext uri="{BB962C8B-B14F-4D97-AF65-F5344CB8AC3E}">
        <p14:creationId xmlns:p14="http://schemas.microsoft.com/office/powerpoint/2010/main" val="1494736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54312786-D04F-1448-8E9B-81BA70B83982}"/>
              </a:ext>
            </a:extLst>
          </p:cNvPr>
          <p:cNvSpPr txBox="1"/>
          <p:nvPr/>
        </p:nvSpPr>
        <p:spPr>
          <a:xfrm>
            <a:off x="900220" y="5089849"/>
            <a:ext cx="1236236" cy="369332"/>
          </a:xfrm>
          <a:prstGeom prst="rect">
            <a:avLst/>
          </a:prstGeom>
          <a:noFill/>
        </p:spPr>
        <p:txBody>
          <a:bodyPr wrap="none" rtlCol="0">
            <a:spAutoFit/>
          </a:bodyPr>
          <a:lstStyle/>
          <a:p>
            <a:r>
              <a:rPr lang="en-CH" b="1" dirty="0">
                <a:latin typeface="Times New Roman" panose="02020603050405020304" pitchFamily="18" charset="0"/>
                <a:cs typeface="Times New Roman" panose="02020603050405020304" pitchFamily="18" charset="0"/>
              </a:rPr>
              <a:t>LMNC318</a:t>
            </a:r>
          </a:p>
        </p:txBody>
      </p:sp>
      <p:sp>
        <p:nvSpPr>
          <p:cNvPr id="11" name="TextBox 10">
            <a:extLst>
              <a:ext uri="{FF2B5EF4-FFF2-40B4-BE49-F238E27FC236}">
                <a16:creationId xmlns:a16="http://schemas.microsoft.com/office/drawing/2014/main" id="{0315711C-F47C-ED4A-ACDC-6ED76CF08ADB}"/>
              </a:ext>
            </a:extLst>
          </p:cNvPr>
          <p:cNvSpPr txBox="1"/>
          <p:nvPr/>
        </p:nvSpPr>
        <p:spPr>
          <a:xfrm>
            <a:off x="7184571" y="5089849"/>
            <a:ext cx="1326004" cy="369332"/>
          </a:xfrm>
          <a:prstGeom prst="rect">
            <a:avLst/>
          </a:prstGeom>
          <a:noFill/>
        </p:spPr>
        <p:txBody>
          <a:bodyPr wrap="none" rtlCol="0">
            <a:spAutoFit/>
          </a:bodyPr>
          <a:lstStyle/>
          <a:p>
            <a:r>
              <a:rPr lang="en-CH" b="1" dirty="0">
                <a:latin typeface="Times New Roman" panose="02020603050405020304" pitchFamily="18" charset="0"/>
                <a:cs typeface="Times New Roman" panose="02020603050405020304" pitchFamily="18" charset="0"/>
              </a:rPr>
              <a:t>WLSC1020</a:t>
            </a:r>
          </a:p>
        </p:txBody>
      </p:sp>
      <p:pic>
        <p:nvPicPr>
          <p:cNvPr id="15" name="Picture 14" descr="Diagram&#10;&#10;Description automatically generated">
            <a:extLst>
              <a:ext uri="{FF2B5EF4-FFF2-40B4-BE49-F238E27FC236}">
                <a16:creationId xmlns:a16="http://schemas.microsoft.com/office/drawing/2014/main" id="{E1B83610-89CB-6F49-B1A0-5084C6746AF6}"/>
              </a:ext>
            </a:extLst>
          </p:cNvPr>
          <p:cNvPicPr>
            <a:picLocks noChangeAspect="1"/>
          </p:cNvPicPr>
          <p:nvPr/>
        </p:nvPicPr>
        <p:blipFill rotWithShape="1">
          <a:blip r:embed="rId2"/>
          <a:srcRect l="4211" t="4325" r="2942"/>
          <a:stretch/>
        </p:blipFill>
        <p:spPr>
          <a:xfrm>
            <a:off x="6717703" y="1097680"/>
            <a:ext cx="5132204" cy="3600000"/>
          </a:xfrm>
          <a:prstGeom prst="rect">
            <a:avLst/>
          </a:prstGeom>
        </p:spPr>
      </p:pic>
      <p:pic>
        <p:nvPicPr>
          <p:cNvPr id="4" name="Picture 3" descr="Diagram&#10;&#10;Description automatically generated">
            <a:extLst>
              <a:ext uri="{FF2B5EF4-FFF2-40B4-BE49-F238E27FC236}">
                <a16:creationId xmlns:a16="http://schemas.microsoft.com/office/drawing/2014/main" id="{B7E2C320-A017-CC49-B304-B515840F4619}"/>
              </a:ext>
            </a:extLst>
          </p:cNvPr>
          <p:cNvPicPr>
            <a:picLocks noChangeAspect="1"/>
          </p:cNvPicPr>
          <p:nvPr/>
        </p:nvPicPr>
        <p:blipFill rotWithShape="1">
          <a:blip r:embed="rId3"/>
          <a:srcRect l="5017" t="2750" b="4063"/>
          <a:stretch/>
        </p:blipFill>
        <p:spPr>
          <a:xfrm>
            <a:off x="532053" y="1097680"/>
            <a:ext cx="5313062" cy="3600000"/>
          </a:xfrm>
          <a:prstGeom prst="rect">
            <a:avLst/>
          </a:prstGeom>
        </p:spPr>
      </p:pic>
      <p:sp>
        <p:nvSpPr>
          <p:cNvPr id="12" name="Up Arrow 11">
            <a:extLst>
              <a:ext uri="{FF2B5EF4-FFF2-40B4-BE49-F238E27FC236}">
                <a16:creationId xmlns:a16="http://schemas.microsoft.com/office/drawing/2014/main" id="{BAC46794-1ED7-4843-B548-D73779491906}"/>
              </a:ext>
            </a:extLst>
          </p:cNvPr>
          <p:cNvSpPr/>
          <p:nvPr/>
        </p:nvSpPr>
        <p:spPr>
          <a:xfrm rot="3029977">
            <a:off x="7167148" y="4004186"/>
            <a:ext cx="230202" cy="397061"/>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Up Arrow 13">
            <a:extLst>
              <a:ext uri="{FF2B5EF4-FFF2-40B4-BE49-F238E27FC236}">
                <a16:creationId xmlns:a16="http://schemas.microsoft.com/office/drawing/2014/main" id="{B6D270B7-5818-094E-AD9A-C86FF8F66A0E}"/>
              </a:ext>
            </a:extLst>
          </p:cNvPr>
          <p:cNvSpPr/>
          <p:nvPr/>
        </p:nvSpPr>
        <p:spPr>
          <a:xfrm rot="3029977">
            <a:off x="852824" y="4010636"/>
            <a:ext cx="230202" cy="397061"/>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 name="Up Arrow 15">
            <a:extLst>
              <a:ext uri="{FF2B5EF4-FFF2-40B4-BE49-F238E27FC236}">
                <a16:creationId xmlns:a16="http://schemas.microsoft.com/office/drawing/2014/main" id="{C4D4D0DB-45F0-6D49-87D0-AC41F01979C5}"/>
              </a:ext>
            </a:extLst>
          </p:cNvPr>
          <p:cNvSpPr/>
          <p:nvPr/>
        </p:nvSpPr>
        <p:spPr>
          <a:xfrm rot="11676608">
            <a:off x="9469624" y="1101119"/>
            <a:ext cx="230202" cy="397061"/>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Up Arrow 18">
            <a:extLst>
              <a:ext uri="{FF2B5EF4-FFF2-40B4-BE49-F238E27FC236}">
                <a16:creationId xmlns:a16="http://schemas.microsoft.com/office/drawing/2014/main" id="{8816B16D-639F-8449-99DE-CBF5F9A761F1}"/>
              </a:ext>
            </a:extLst>
          </p:cNvPr>
          <p:cNvSpPr/>
          <p:nvPr/>
        </p:nvSpPr>
        <p:spPr>
          <a:xfrm rot="11676608">
            <a:off x="3254158" y="1082369"/>
            <a:ext cx="230202" cy="397061"/>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TextBox 12">
            <a:extLst>
              <a:ext uri="{FF2B5EF4-FFF2-40B4-BE49-F238E27FC236}">
                <a16:creationId xmlns:a16="http://schemas.microsoft.com/office/drawing/2014/main" id="{1E3057AB-92DE-F84D-B95F-0C531745FEA4}"/>
              </a:ext>
            </a:extLst>
          </p:cNvPr>
          <p:cNvSpPr txBox="1"/>
          <p:nvPr/>
        </p:nvSpPr>
        <p:spPr>
          <a:xfrm>
            <a:off x="2417379" y="866847"/>
            <a:ext cx="612668" cy="461665"/>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(A)</a:t>
            </a:r>
          </a:p>
        </p:txBody>
      </p:sp>
      <p:sp>
        <p:nvSpPr>
          <p:cNvPr id="17" name="TextBox 16">
            <a:extLst>
              <a:ext uri="{FF2B5EF4-FFF2-40B4-BE49-F238E27FC236}">
                <a16:creationId xmlns:a16="http://schemas.microsoft.com/office/drawing/2014/main" id="{E1F50413-56FF-0F42-996F-02EC3013C77C}"/>
              </a:ext>
            </a:extLst>
          </p:cNvPr>
          <p:cNvSpPr txBox="1"/>
          <p:nvPr/>
        </p:nvSpPr>
        <p:spPr>
          <a:xfrm>
            <a:off x="7730441" y="866847"/>
            <a:ext cx="595035" cy="461665"/>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(B)</a:t>
            </a:r>
          </a:p>
        </p:txBody>
      </p:sp>
      <p:sp>
        <p:nvSpPr>
          <p:cNvPr id="20" name="Rectangle 19">
            <a:extLst>
              <a:ext uri="{FF2B5EF4-FFF2-40B4-BE49-F238E27FC236}">
                <a16:creationId xmlns:a16="http://schemas.microsoft.com/office/drawing/2014/main" id="{5C41A1A5-370B-CE4B-B8A6-1CDE26D0F902}"/>
              </a:ext>
            </a:extLst>
          </p:cNvPr>
          <p:cNvSpPr/>
          <p:nvPr/>
        </p:nvSpPr>
        <p:spPr>
          <a:xfrm>
            <a:off x="314871" y="5798245"/>
            <a:ext cx="11535036" cy="523220"/>
          </a:xfrm>
          <a:prstGeom prst="rect">
            <a:avLst/>
          </a:prstGeom>
        </p:spPr>
        <p:txBody>
          <a:bodyPr wrap="square">
            <a:spAutoFit/>
          </a:bodyPr>
          <a:lstStyle/>
          <a:p>
            <a:pPr algn="just">
              <a:spcBef>
                <a:spcPts val="600"/>
              </a:spcBef>
              <a:spcAft>
                <a:spcPts val="930"/>
              </a:spcAft>
              <a:tabLst>
                <a:tab pos="139700" algn="l"/>
                <a:tab pos="457200" algn="l"/>
              </a:tabLst>
            </a:pPr>
            <a:r>
              <a:rPr lang="en-CH" sz="1400" b="1" dirty="0">
                <a:latin typeface="Times New Roman" panose="02020603050405020304" pitchFamily="18" charset="0"/>
                <a:cs typeface="Times New Roman" panose="02020603050405020304" pitchFamily="18" charset="0"/>
              </a:rPr>
              <a:t>Supplementary </a:t>
            </a:r>
            <a:r>
              <a:rPr lang="en-US" sz="1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Figure 8</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Consequences of SNPs on LMNC318 and WLSC1019 </a:t>
            </a:r>
            <a:r>
              <a:rPr lang="en-US" sz="1400"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Iap</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The black arrows highlight the areas of most significant change. WLSC1020 (TM-score 0.9968) differs slightly from LMNC318 .</a:t>
            </a:r>
            <a:endParaRPr lang="en-CH"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619438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A82A2AD-CA79-E148-95D0-D7EFEA6D9A69}"/>
              </a:ext>
            </a:extLst>
          </p:cNvPr>
          <p:cNvSpPr/>
          <p:nvPr/>
        </p:nvSpPr>
        <p:spPr>
          <a:xfrm>
            <a:off x="287328" y="5348819"/>
            <a:ext cx="11535036" cy="738664"/>
          </a:xfrm>
          <a:prstGeom prst="rect">
            <a:avLst/>
          </a:prstGeom>
        </p:spPr>
        <p:txBody>
          <a:bodyPr wrap="square">
            <a:spAutoFit/>
          </a:bodyPr>
          <a:lstStyle/>
          <a:p>
            <a:pPr algn="just">
              <a:spcBef>
                <a:spcPts val="600"/>
              </a:spcBef>
              <a:spcAft>
                <a:spcPts val="930"/>
              </a:spcAft>
              <a:tabLst>
                <a:tab pos="139700" algn="l"/>
                <a:tab pos="457200" algn="l"/>
              </a:tabLst>
            </a:pPr>
            <a:r>
              <a:rPr lang="en-CH" sz="1400" b="1" dirty="0">
                <a:latin typeface="Times New Roman" panose="02020603050405020304" pitchFamily="18" charset="0"/>
                <a:cs typeface="Times New Roman" panose="02020603050405020304" pitchFamily="18" charset="0"/>
              </a:rPr>
              <a:t>Supplementary </a:t>
            </a:r>
            <a:r>
              <a:rPr lang="en-US" sz="1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Figure 9</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Consequences of SNPs on Lmo1078 protein structure. The black arrows highlight the areas of most significant change. For the lineage-based protein structure comparison, </a:t>
            </a:r>
            <a:r>
              <a:rPr lang="en-US" sz="14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L. monocytogenes </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strains LL195, EGDe, and LMNC318 were used to represent LI, LII, and LIII strains, respectively. (</a:t>
            </a:r>
            <a:r>
              <a:rPr lang="en-US" sz="14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a:t>
            </a:r>
            <a:r>
              <a:rPr lang="en-US" sz="1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3D protein structure alignment: Conserved chain regions are colored magenta. TM-score LI (0.9977) and LIII (0.9963) relative to LII.</a:t>
            </a:r>
            <a:endParaRPr lang="en-CH"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grpSp>
        <p:nvGrpSpPr>
          <p:cNvPr id="21" name="Group 20">
            <a:extLst>
              <a:ext uri="{FF2B5EF4-FFF2-40B4-BE49-F238E27FC236}">
                <a16:creationId xmlns:a16="http://schemas.microsoft.com/office/drawing/2014/main" id="{FCF4E84E-5199-CA44-A20B-723099332104}"/>
              </a:ext>
            </a:extLst>
          </p:cNvPr>
          <p:cNvGrpSpPr/>
          <p:nvPr/>
        </p:nvGrpSpPr>
        <p:grpSpPr>
          <a:xfrm>
            <a:off x="328482" y="1051731"/>
            <a:ext cx="11218488" cy="2949913"/>
            <a:chOff x="328482" y="1051731"/>
            <a:chExt cx="11218488" cy="2949913"/>
          </a:xfrm>
        </p:grpSpPr>
        <p:pic>
          <p:nvPicPr>
            <p:cNvPr id="3" name="Picture 2">
              <a:extLst>
                <a:ext uri="{FF2B5EF4-FFF2-40B4-BE49-F238E27FC236}">
                  <a16:creationId xmlns:a16="http://schemas.microsoft.com/office/drawing/2014/main" id="{EB02576F-F5E5-154B-B6D3-9DDA795FB6A7}"/>
                </a:ext>
              </a:extLst>
            </p:cNvPr>
            <p:cNvPicPr>
              <a:picLocks noChangeAspect="1"/>
            </p:cNvPicPr>
            <p:nvPr/>
          </p:nvPicPr>
          <p:blipFill>
            <a:blip r:embed="rId2"/>
            <a:stretch>
              <a:fillRect/>
            </a:stretch>
          </p:blipFill>
          <p:spPr>
            <a:xfrm>
              <a:off x="373633" y="1247571"/>
              <a:ext cx="2790588" cy="2188901"/>
            </a:xfrm>
            <a:prstGeom prst="rect">
              <a:avLst/>
            </a:prstGeom>
          </p:spPr>
        </p:pic>
        <p:pic>
          <p:nvPicPr>
            <p:cNvPr id="5" name="Picture 4">
              <a:extLst>
                <a:ext uri="{FF2B5EF4-FFF2-40B4-BE49-F238E27FC236}">
                  <a16:creationId xmlns:a16="http://schemas.microsoft.com/office/drawing/2014/main" id="{F4115779-1900-A84A-8A70-24E14AD330E7}"/>
                </a:ext>
              </a:extLst>
            </p:cNvPr>
            <p:cNvPicPr>
              <a:picLocks noChangeAspect="1"/>
            </p:cNvPicPr>
            <p:nvPr/>
          </p:nvPicPr>
          <p:blipFill>
            <a:blip r:embed="rId3"/>
            <a:stretch>
              <a:fillRect/>
            </a:stretch>
          </p:blipFill>
          <p:spPr>
            <a:xfrm>
              <a:off x="3408021" y="1247571"/>
              <a:ext cx="2442041" cy="2188901"/>
            </a:xfrm>
            <a:prstGeom prst="rect">
              <a:avLst/>
            </a:prstGeom>
          </p:spPr>
        </p:pic>
        <p:pic>
          <p:nvPicPr>
            <p:cNvPr id="7" name="Picture 6">
              <a:extLst>
                <a:ext uri="{FF2B5EF4-FFF2-40B4-BE49-F238E27FC236}">
                  <a16:creationId xmlns:a16="http://schemas.microsoft.com/office/drawing/2014/main" id="{E5B9E948-CA45-A440-B7C9-F79C5C5EF002}"/>
                </a:ext>
              </a:extLst>
            </p:cNvPr>
            <p:cNvPicPr>
              <a:picLocks noChangeAspect="1"/>
            </p:cNvPicPr>
            <p:nvPr/>
          </p:nvPicPr>
          <p:blipFill>
            <a:blip r:embed="rId4"/>
            <a:stretch>
              <a:fillRect/>
            </a:stretch>
          </p:blipFill>
          <p:spPr>
            <a:xfrm>
              <a:off x="6093862" y="1247571"/>
              <a:ext cx="2835739" cy="2188901"/>
            </a:xfrm>
            <a:prstGeom prst="rect">
              <a:avLst/>
            </a:prstGeom>
          </p:spPr>
        </p:pic>
        <p:sp>
          <p:nvSpPr>
            <p:cNvPr id="11" name="Up Arrow 10">
              <a:extLst>
                <a:ext uri="{FF2B5EF4-FFF2-40B4-BE49-F238E27FC236}">
                  <a16:creationId xmlns:a16="http://schemas.microsoft.com/office/drawing/2014/main" id="{A0922FEB-E57F-1642-AEC1-E2778E4A605A}"/>
                </a:ext>
              </a:extLst>
            </p:cNvPr>
            <p:cNvSpPr/>
            <p:nvPr/>
          </p:nvSpPr>
          <p:spPr>
            <a:xfrm rot="10800000">
              <a:off x="4601230" y="1086621"/>
              <a:ext cx="186626" cy="321899"/>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 name="TextBox 7">
              <a:extLst>
                <a:ext uri="{FF2B5EF4-FFF2-40B4-BE49-F238E27FC236}">
                  <a16:creationId xmlns:a16="http://schemas.microsoft.com/office/drawing/2014/main" id="{0F9C9187-A82D-FD4C-9C22-A6552E761438}"/>
                </a:ext>
              </a:extLst>
            </p:cNvPr>
            <p:cNvSpPr txBox="1"/>
            <p:nvPr/>
          </p:nvSpPr>
          <p:spPr>
            <a:xfrm>
              <a:off x="919470" y="3632312"/>
              <a:ext cx="1325564" cy="369332"/>
            </a:xfrm>
            <a:prstGeom prst="rect">
              <a:avLst/>
            </a:prstGeom>
            <a:noFill/>
          </p:spPr>
          <p:txBody>
            <a:bodyPr wrap="square" rtlCol="0">
              <a:spAutoFit/>
            </a:bodyPr>
            <a:lstStyle/>
            <a:p>
              <a:r>
                <a:rPr lang="en-CH" b="1" dirty="0">
                  <a:latin typeface="Times New Roman" panose="02020603050405020304" pitchFamily="18" charset="0"/>
                  <a:cs typeface="Times New Roman" panose="02020603050405020304" pitchFamily="18" charset="0"/>
                </a:rPr>
                <a:t>LII</a:t>
              </a:r>
            </a:p>
          </p:txBody>
        </p:sp>
        <p:sp>
          <p:nvSpPr>
            <p:cNvPr id="9" name="TextBox 8">
              <a:extLst>
                <a:ext uri="{FF2B5EF4-FFF2-40B4-BE49-F238E27FC236}">
                  <a16:creationId xmlns:a16="http://schemas.microsoft.com/office/drawing/2014/main" id="{A18EFD7B-895B-2F4A-BA4B-A90342CDC420}"/>
                </a:ext>
              </a:extLst>
            </p:cNvPr>
            <p:cNvSpPr txBox="1"/>
            <p:nvPr/>
          </p:nvSpPr>
          <p:spPr>
            <a:xfrm>
              <a:off x="4126111" y="3632312"/>
              <a:ext cx="1325565" cy="369332"/>
            </a:xfrm>
            <a:prstGeom prst="rect">
              <a:avLst/>
            </a:prstGeom>
            <a:noFill/>
          </p:spPr>
          <p:txBody>
            <a:bodyPr wrap="square" rtlCol="0">
              <a:spAutoFit/>
            </a:bodyPr>
            <a:lstStyle/>
            <a:p>
              <a:r>
                <a:rPr lang="en-CH" b="1" dirty="0">
                  <a:latin typeface="Times New Roman" panose="02020603050405020304" pitchFamily="18" charset="0"/>
                  <a:cs typeface="Times New Roman" panose="02020603050405020304" pitchFamily="18" charset="0"/>
                </a:rPr>
                <a:t>LI</a:t>
              </a:r>
            </a:p>
          </p:txBody>
        </p:sp>
        <p:sp>
          <p:nvSpPr>
            <p:cNvPr id="12" name="TextBox 11">
              <a:extLst>
                <a:ext uri="{FF2B5EF4-FFF2-40B4-BE49-F238E27FC236}">
                  <a16:creationId xmlns:a16="http://schemas.microsoft.com/office/drawing/2014/main" id="{737034DB-A8B5-534A-9EAF-22CAFB58ED62}"/>
                </a:ext>
              </a:extLst>
            </p:cNvPr>
            <p:cNvSpPr txBox="1"/>
            <p:nvPr/>
          </p:nvSpPr>
          <p:spPr>
            <a:xfrm>
              <a:off x="7130348" y="3632312"/>
              <a:ext cx="1423343" cy="369332"/>
            </a:xfrm>
            <a:prstGeom prst="rect">
              <a:avLst/>
            </a:prstGeom>
            <a:noFill/>
          </p:spPr>
          <p:txBody>
            <a:bodyPr wrap="square" rtlCol="0">
              <a:spAutoFit/>
            </a:bodyPr>
            <a:lstStyle/>
            <a:p>
              <a:r>
                <a:rPr lang="en-CH" b="1" dirty="0">
                  <a:latin typeface="Times New Roman" panose="02020603050405020304" pitchFamily="18" charset="0"/>
                  <a:cs typeface="Times New Roman" panose="02020603050405020304" pitchFamily="18" charset="0"/>
                </a:rPr>
                <a:t>LIII</a:t>
              </a:r>
            </a:p>
          </p:txBody>
        </p:sp>
        <p:sp>
          <p:nvSpPr>
            <p:cNvPr id="13" name="TextBox 12">
              <a:extLst>
                <a:ext uri="{FF2B5EF4-FFF2-40B4-BE49-F238E27FC236}">
                  <a16:creationId xmlns:a16="http://schemas.microsoft.com/office/drawing/2014/main" id="{70ACD48B-5C81-8442-AF59-EBBF3DC5589F}"/>
                </a:ext>
              </a:extLst>
            </p:cNvPr>
            <p:cNvSpPr txBox="1"/>
            <p:nvPr/>
          </p:nvSpPr>
          <p:spPr>
            <a:xfrm>
              <a:off x="328482" y="1051731"/>
              <a:ext cx="496692" cy="374274"/>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(A)</a:t>
              </a:r>
            </a:p>
          </p:txBody>
        </p:sp>
        <p:sp>
          <p:nvSpPr>
            <p:cNvPr id="14" name="TextBox 13">
              <a:extLst>
                <a:ext uri="{FF2B5EF4-FFF2-40B4-BE49-F238E27FC236}">
                  <a16:creationId xmlns:a16="http://schemas.microsoft.com/office/drawing/2014/main" id="{5F697500-DFF2-7C40-87F5-7D4F8FFE9E43}"/>
                </a:ext>
              </a:extLst>
            </p:cNvPr>
            <p:cNvSpPr txBox="1"/>
            <p:nvPr/>
          </p:nvSpPr>
          <p:spPr>
            <a:xfrm>
              <a:off x="3083803" y="1051731"/>
              <a:ext cx="482397" cy="374274"/>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(B)</a:t>
              </a:r>
            </a:p>
          </p:txBody>
        </p:sp>
        <p:sp>
          <p:nvSpPr>
            <p:cNvPr id="15" name="TextBox 14">
              <a:extLst>
                <a:ext uri="{FF2B5EF4-FFF2-40B4-BE49-F238E27FC236}">
                  <a16:creationId xmlns:a16="http://schemas.microsoft.com/office/drawing/2014/main" id="{37225341-89D7-BF46-BD62-95B4B4BB4605}"/>
                </a:ext>
              </a:extLst>
            </p:cNvPr>
            <p:cNvSpPr txBox="1"/>
            <p:nvPr/>
          </p:nvSpPr>
          <p:spPr>
            <a:xfrm>
              <a:off x="5806500" y="1051731"/>
              <a:ext cx="496692" cy="374274"/>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(C)</a:t>
              </a:r>
            </a:p>
          </p:txBody>
        </p:sp>
        <p:sp>
          <p:nvSpPr>
            <p:cNvPr id="18" name="Up Arrow 17">
              <a:extLst>
                <a:ext uri="{FF2B5EF4-FFF2-40B4-BE49-F238E27FC236}">
                  <a16:creationId xmlns:a16="http://schemas.microsoft.com/office/drawing/2014/main" id="{10ED1DB9-7756-6847-AAB3-6C8A509B89B4}"/>
                </a:ext>
              </a:extLst>
            </p:cNvPr>
            <p:cNvSpPr/>
            <p:nvPr/>
          </p:nvSpPr>
          <p:spPr>
            <a:xfrm rot="8834843">
              <a:off x="1206717" y="1171407"/>
              <a:ext cx="186626" cy="321899"/>
            </a:xfrm>
            <a:prstGeom prst="up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0" name="Picture 9" descr="A picture containing vector graphics&#10;&#10;Description automatically generated">
              <a:extLst>
                <a:ext uri="{FF2B5EF4-FFF2-40B4-BE49-F238E27FC236}">
                  <a16:creationId xmlns:a16="http://schemas.microsoft.com/office/drawing/2014/main" id="{E226F716-9B63-4140-880F-608E163824DB}"/>
                </a:ext>
              </a:extLst>
            </p:cNvPr>
            <p:cNvPicPr>
              <a:picLocks noChangeAspect="1"/>
            </p:cNvPicPr>
            <p:nvPr/>
          </p:nvPicPr>
          <p:blipFill>
            <a:blip r:embed="rId5"/>
            <a:stretch>
              <a:fillRect/>
            </a:stretch>
          </p:blipFill>
          <p:spPr>
            <a:xfrm>
              <a:off x="9173401" y="1238868"/>
              <a:ext cx="2373569" cy="2188800"/>
            </a:xfrm>
            <a:prstGeom prst="rect">
              <a:avLst/>
            </a:prstGeom>
          </p:spPr>
        </p:pic>
        <p:sp>
          <p:nvSpPr>
            <p:cNvPr id="19" name="TextBox 18">
              <a:extLst>
                <a:ext uri="{FF2B5EF4-FFF2-40B4-BE49-F238E27FC236}">
                  <a16:creationId xmlns:a16="http://schemas.microsoft.com/office/drawing/2014/main" id="{020332DB-9F04-3349-B040-42566CD5632A}"/>
                </a:ext>
              </a:extLst>
            </p:cNvPr>
            <p:cNvSpPr txBox="1"/>
            <p:nvPr/>
          </p:nvSpPr>
          <p:spPr>
            <a:xfrm>
              <a:off x="8796595" y="1052515"/>
              <a:ext cx="612668" cy="461665"/>
            </a:xfrm>
            <a:prstGeom prst="rect">
              <a:avLst/>
            </a:prstGeom>
            <a:noFill/>
          </p:spPr>
          <p:txBody>
            <a:bodyPr wrap="none" rtlCol="0">
              <a:spAutoFit/>
            </a:bodyPr>
            <a:lstStyle/>
            <a:p>
              <a:r>
                <a:rPr lang="en-CH" sz="2400" b="1" dirty="0">
                  <a:latin typeface="Times New Roman" panose="02020603050405020304" pitchFamily="18" charset="0"/>
                  <a:cs typeface="Times New Roman" panose="02020603050405020304" pitchFamily="18" charset="0"/>
                </a:rPr>
                <a:t>(D)</a:t>
              </a:r>
            </a:p>
          </p:txBody>
        </p:sp>
        <p:sp>
          <p:nvSpPr>
            <p:cNvPr id="20" name="TextBox 19">
              <a:extLst>
                <a:ext uri="{FF2B5EF4-FFF2-40B4-BE49-F238E27FC236}">
                  <a16:creationId xmlns:a16="http://schemas.microsoft.com/office/drawing/2014/main" id="{EEA7DD9C-322D-B548-B9FA-740A170D4AC2}"/>
                </a:ext>
              </a:extLst>
            </p:cNvPr>
            <p:cNvSpPr txBox="1"/>
            <p:nvPr/>
          </p:nvSpPr>
          <p:spPr>
            <a:xfrm>
              <a:off x="9628962" y="3632312"/>
              <a:ext cx="1643568" cy="369332"/>
            </a:xfrm>
            <a:prstGeom prst="rect">
              <a:avLst/>
            </a:prstGeom>
            <a:noFill/>
          </p:spPr>
          <p:txBody>
            <a:bodyPr wrap="square" rtlCol="0">
              <a:spAutoFit/>
            </a:bodyPr>
            <a:lstStyle/>
            <a:p>
              <a:pPr algn="ctr"/>
              <a:r>
                <a:rPr lang="en-GB" b="1" dirty="0">
                  <a:latin typeface="Times New Roman" panose="02020603050405020304" pitchFamily="18" charset="0"/>
                  <a:cs typeface="Times New Roman" panose="02020603050405020304" pitchFamily="18" charset="0"/>
                </a:rPr>
                <a:t>Alignment</a:t>
              </a:r>
              <a:endParaRPr lang="en-CH" b="1"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40451528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1259</TotalTime>
  <Words>1171</Words>
  <Application>Microsoft Macintosh PowerPoint</Application>
  <PresentationFormat>Widescreen</PresentationFormat>
  <Paragraphs>90</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Calibri Light</vt:lpstr>
      <vt:lpstr>Palatino Linotype</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Francis Muchaamba</dc:creator>
  <cp:lastModifiedBy>Francis Muchaamba</cp:lastModifiedBy>
  <cp:revision>66</cp:revision>
  <dcterms:created xsi:type="dcterms:W3CDTF">2021-09-02T19:16:05Z</dcterms:created>
  <dcterms:modified xsi:type="dcterms:W3CDTF">2021-12-01T22:46:31Z</dcterms:modified>
</cp:coreProperties>
</file>