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4"/>
  </p:notesMasterIdLst>
  <p:sldIdLst>
    <p:sldId id="1359" r:id="rId2"/>
    <p:sldId id="1364" r:id="rId3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ADA"/>
    <a:srgbClr val="FFE5E5"/>
    <a:srgbClr val="009E47"/>
    <a:srgbClr val="00B050"/>
    <a:srgbClr val="0432FF"/>
    <a:srgbClr val="00FF00"/>
    <a:srgbClr val="4AFF4A"/>
    <a:srgbClr val="94FF94"/>
    <a:srgbClr val="C6FFC6"/>
    <a:srgbClr val="E7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01" autoAdjust="0"/>
    <p:restoredTop sz="91629" autoAdjust="0"/>
  </p:normalViewPr>
  <p:slideViewPr>
    <p:cSldViewPr>
      <p:cViewPr varScale="1">
        <p:scale>
          <a:sx n="73" d="100"/>
          <a:sy n="73" d="100"/>
        </p:scale>
        <p:origin x="3654" y="5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4612"/>
    </p:cViewPr>
  </p:sorterViewPr>
  <p:notesViewPr>
    <p:cSldViewPr>
      <p:cViewPr varScale="1">
        <p:scale>
          <a:sx n="56" d="100"/>
          <a:sy n="56" d="100"/>
        </p:scale>
        <p:origin x="-3954" y="-78"/>
      </p:cViewPr>
      <p:guideLst>
        <p:guide orient="horz" pos="3129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00218083\Desktop\University\20210309_DM0276_D3G20.03_&#32113;&#35336;&#20516;&#12539;&#12464;&#12521;&#12501;\20210719_DM0276_D3G20.03_SET02&#26377;&#24847;&#22793;&#21205;&#12498;&#12540;&#12488;&#12510;&#12483;&#12503;_210804&#36861;&#21152;_r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62407095204437E-2"/>
          <c:y val="7.6121714254154912E-2"/>
          <c:w val="0.86399849476779012"/>
          <c:h val="0.8043671943668219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bg1">
                  <a:lumMod val="65000"/>
                </a:schemeClr>
              </a:solidFill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1.1415077069746789E-2"/>
                  <c:y val="7.0684663015849802E-2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8.049892688933195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DF66-4AA2-976C-F5A3EDC29742}"/>
                </c:ext>
              </c:extLst>
            </c:dLbl>
            <c:dLbl>
              <c:idx val="1"/>
              <c:layout>
                <c:manualLayout>
                  <c:x val="-7.6100513798311818E-3"/>
                  <c:y val="0.10602667342543004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7.506166158546374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DCA0-F442-B7F7-321E0C1D3A16}"/>
                </c:ext>
              </c:extLst>
            </c:dLbl>
            <c:dLbl>
              <c:idx val="2"/>
              <c:layout>
                <c:manualLayout>
                  <c:x val="-7.6100513798311471E-3"/>
                  <c:y val="0.13049479542396328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6.962439628159554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F66-4AA2-976C-F5A3EDC29742}"/>
                </c:ext>
              </c:extLst>
            </c:dLbl>
            <c:dLbl>
              <c:idx val="3"/>
              <c:layout>
                <c:manualLayout>
                  <c:x val="-1.141507706974672E-2"/>
                  <c:y val="-0.1957415509392554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altLang="ja-JP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7.5061661585463749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5-DF66-4AA2-976C-F5A3EDC29742}"/>
                </c:ext>
              </c:extLst>
            </c:dLbl>
            <c:dLbl>
              <c:idx val="4"/>
              <c:layout>
                <c:manualLayout>
                  <c:x val="-3.5009232430445077E-3"/>
                  <c:y val="-0.1934960031818705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altLang="ja-JP" dirty="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7.5061661585463749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0-245D-4D41-A510-D70DEE475838}"/>
                </c:ext>
              </c:extLst>
            </c:dLbl>
            <c:dLbl>
              <c:idx val="5"/>
              <c:layout>
                <c:manualLayout>
                  <c:x val="-7.6100513798311471E-3"/>
                  <c:y val="-0.1141821432501060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altLang="ja-JP" dirty="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6.962439628159554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DF66-4AA2-976C-F5A3EDC29742}"/>
                </c:ext>
              </c:extLst>
            </c:dLbl>
            <c:dLbl>
              <c:idx val="6"/>
              <c:layout>
                <c:manualLayout>
                  <c:x val="-1.141507706974672E-2"/>
                  <c:y val="-8.155897955802313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altLang="ja-JP" dirty="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6.962439628159554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6-DF66-4AA2-976C-F5A3EDC29742}"/>
                </c:ext>
              </c:extLst>
            </c:dLbl>
            <c:dLbl>
              <c:idx val="7"/>
              <c:layout>
                <c:manualLayout>
                  <c:x val="-7.6100513798312164E-3"/>
                  <c:y val="-0.1576809078777411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altLang="ja-JP" dirty="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6.962439628159553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4-DF66-4AA2-976C-F5A3EDC29742}"/>
                </c:ext>
              </c:extLst>
            </c:dLbl>
            <c:dLbl>
              <c:idx val="8"/>
              <c:layout>
                <c:manualLayout>
                  <c:x val="-1.141507706974672E-2"/>
                  <c:y val="-0.1141823573156692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altLang="ja-JP" dirty="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6.962439628159553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0-DF66-4AA2-976C-F5A3EDC29742}"/>
                </c:ext>
              </c:extLst>
            </c:dLbl>
            <c:dLbl>
              <c:idx val="9"/>
              <c:layout>
                <c:manualLayout>
                  <c:x val="-7.6100513798311471E-3"/>
                  <c:y val="0.10058962218712499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rgbClr val="00B05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22885042384091E-2"/>
                      <c:h val="7.506166158546373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DF66-4AA2-976C-F5A3EDC297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B05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散布図イメージ!$F$2:$F$11</c:f>
              <c:numCache>
                <c:formatCode>General</c:formatCode>
                <c:ptCount val="10"/>
                <c:pt idx="0">
                  <c:v>5.6999999999999993</c:v>
                </c:pt>
                <c:pt idx="1">
                  <c:v>4.1999999999999993</c:v>
                </c:pt>
                <c:pt idx="2">
                  <c:v>7.5</c:v>
                </c:pt>
                <c:pt idx="3">
                  <c:v>4.5</c:v>
                </c:pt>
                <c:pt idx="4">
                  <c:v>7.2</c:v>
                </c:pt>
                <c:pt idx="5">
                  <c:v>8</c:v>
                </c:pt>
                <c:pt idx="6">
                  <c:v>5.25</c:v>
                </c:pt>
                <c:pt idx="7">
                  <c:v>6.3000000000000007</c:v>
                </c:pt>
                <c:pt idx="8">
                  <c:v>3.5</c:v>
                </c:pt>
                <c:pt idx="9">
                  <c:v>6.75</c:v>
                </c:pt>
              </c:numCache>
            </c:numRef>
          </c:xVal>
          <c:yVal>
            <c:numRef>
              <c:f>散布図イメージ!$G$2:$G$11</c:f>
              <c:numCache>
                <c:formatCode>General</c:formatCode>
                <c:ptCount val="10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-5</c:v>
                </c:pt>
                <c:pt idx="4">
                  <c:v>-5</c:v>
                </c:pt>
                <c:pt idx="5">
                  <c:v>-3</c:v>
                </c:pt>
                <c:pt idx="6">
                  <c:v>-2</c:v>
                </c:pt>
                <c:pt idx="7">
                  <c:v>-4</c:v>
                </c:pt>
                <c:pt idx="8">
                  <c:v>-3</c:v>
                </c:pt>
                <c:pt idx="9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45D-4D41-A510-D70DEE4758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3166888"/>
        <c:axId val="1263167216"/>
      </c:scatterChart>
      <c:valAx>
        <c:axId val="1263166888"/>
        <c:scaling>
          <c:orientation val="minMax"/>
          <c:max val="9"/>
          <c:min val="3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63167216"/>
        <c:crossesAt val="-6"/>
        <c:crossBetween val="midCat"/>
      </c:valAx>
      <c:valAx>
        <c:axId val="1263167216"/>
        <c:scaling>
          <c:orientation val="minMax"/>
          <c:max val="5"/>
          <c:min val="-6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63166888"/>
        <c:crossesAt val="2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49786" cy="496967"/>
          </a:xfrm>
          <a:prstGeom prst="rect">
            <a:avLst/>
          </a:prstGeom>
        </p:spPr>
        <p:txBody>
          <a:bodyPr vert="horz" lIns="91526" tIns="45764" rIns="91526" bIns="4576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2" y="1"/>
            <a:ext cx="2949786" cy="496967"/>
          </a:xfrm>
          <a:prstGeom prst="rect">
            <a:avLst/>
          </a:prstGeom>
        </p:spPr>
        <p:txBody>
          <a:bodyPr vert="horz" lIns="91526" tIns="45764" rIns="91526" bIns="45764" rtlCol="0"/>
          <a:lstStyle>
            <a:lvl1pPr algn="r">
              <a:defRPr sz="1200"/>
            </a:lvl1pPr>
          </a:lstStyle>
          <a:p>
            <a:fld id="{BEF3B6E1-3ADE-40AE-94EB-5E5654A78256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6125"/>
            <a:ext cx="25781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6" tIns="45764" rIns="91526" bIns="4576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2" y="4721189"/>
            <a:ext cx="5445760" cy="4472702"/>
          </a:xfrm>
          <a:prstGeom prst="rect">
            <a:avLst/>
          </a:prstGeom>
        </p:spPr>
        <p:txBody>
          <a:bodyPr vert="horz" lIns="91526" tIns="45764" rIns="91526" bIns="4576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440646"/>
            <a:ext cx="2949786" cy="496967"/>
          </a:xfrm>
          <a:prstGeom prst="rect">
            <a:avLst/>
          </a:prstGeom>
        </p:spPr>
        <p:txBody>
          <a:bodyPr vert="horz" lIns="91526" tIns="45764" rIns="91526" bIns="4576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2" y="9440646"/>
            <a:ext cx="2949786" cy="496967"/>
          </a:xfrm>
          <a:prstGeom prst="rect">
            <a:avLst/>
          </a:prstGeom>
        </p:spPr>
        <p:txBody>
          <a:bodyPr vert="horz" lIns="91526" tIns="45764" rIns="91526" bIns="45764" rtlCol="0" anchor="b"/>
          <a:lstStyle>
            <a:lvl1pPr algn="r">
              <a:defRPr sz="1200"/>
            </a:lvl1pPr>
          </a:lstStyle>
          <a:p>
            <a:fld id="{10CEC3D3-3BA8-4B76-96C6-75B062ED3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709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CEC3D3-3BA8-4B76-96C6-75B062ED343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238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645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137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98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054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69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897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502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98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863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232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09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12948-E012-41E1-B525-1862F6FA0B3B}" type="datetimeFigureOut">
              <a:rPr kumimoji="1" lang="ja-JP" altLang="en-US" smtClean="0"/>
              <a:t>2021/11/15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E1987-F018-423D-B086-3B99CDC0E9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142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860262" y="3113917"/>
            <a:ext cx="2313457" cy="1560442"/>
            <a:chOff x="860262" y="3113917"/>
            <a:chExt cx="2313457" cy="1560442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1196752" y="3286713"/>
              <a:ext cx="147882" cy="514358"/>
              <a:chOff x="1196752" y="3286713"/>
              <a:chExt cx="147882" cy="514358"/>
            </a:xfrm>
          </p:grpSpPr>
          <p:sp>
            <p:nvSpPr>
              <p:cNvPr id="12" name="右大かっこ 11"/>
              <p:cNvSpPr/>
              <p:nvPr/>
            </p:nvSpPr>
            <p:spPr>
              <a:xfrm>
                <a:off x="1260961" y="3302889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0" name="直線コネクタ 79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グループ化 81"/>
            <p:cNvGrpSpPr/>
            <p:nvPr/>
          </p:nvGrpSpPr>
          <p:grpSpPr>
            <a:xfrm>
              <a:off x="1919558" y="3461554"/>
              <a:ext cx="147882" cy="339518"/>
              <a:chOff x="1196752" y="3286713"/>
              <a:chExt cx="147882" cy="514358"/>
            </a:xfrm>
          </p:grpSpPr>
          <p:sp>
            <p:nvSpPr>
              <p:cNvPr id="83" name="右大かっこ 82"/>
              <p:cNvSpPr/>
              <p:nvPr/>
            </p:nvSpPr>
            <p:spPr>
              <a:xfrm>
                <a:off x="1260961" y="3302889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グループ化 84"/>
            <p:cNvGrpSpPr/>
            <p:nvPr/>
          </p:nvGrpSpPr>
          <p:grpSpPr>
            <a:xfrm>
              <a:off x="860262" y="3806953"/>
              <a:ext cx="147882" cy="514358"/>
              <a:chOff x="1196752" y="3286713"/>
              <a:chExt cx="147882" cy="514358"/>
            </a:xfrm>
          </p:grpSpPr>
          <p:sp>
            <p:nvSpPr>
              <p:cNvPr id="86" name="右大かっこ 85"/>
              <p:cNvSpPr/>
              <p:nvPr/>
            </p:nvSpPr>
            <p:spPr>
              <a:xfrm>
                <a:off x="1260961" y="3293364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グループ化 87"/>
            <p:cNvGrpSpPr/>
            <p:nvPr/>
          </p:nvGrpSpPr>
          <p:grpSpPr>
            <a:xfrm>
              <a:off x="3025837" y="3804294"/>
              <a:ext cx="147882" cy="514358"/>
              <a:chOff x="1196752" y="3286713"/>
              <a:chExt cx="147882" cy="514358"/>
            </a:xfrm>
          </p:grpSpPr>
          <p:sp>
            <p:nvSpPr>
              <p:cNvPr id="89" name="右大かっこ 88"/>
              <p:cNvSpPr/>
              <p:nvPr/>
            </p:nvSpPr>
            <p:spPr>
              <a:xfrm>
                <a:off x="1260961" y="3293364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グループ化 90"/>
            <p:cNvGrpSpPr/>
            <p:nvPr/>
          </p:nvGrpSpPr>
          <p:grpSpPr>
            <a:xfrm>
              <a:off x="2426663" y="3291792"/>
              <a:ext cx="147882" cy="514358"/>
              <a:chOff x="1196752" y="3286713"/>
              <a:chExt cx="147882" cy="514358"/>
            </a:xfrm>
          </p:grpSpPr>
          <p:sp>
            <p:nvSpPr>
              <p:cNvPr id="92" name="右大かっこ 91"/>
              <p:cNvSpPr/>
              <p:nvPr/>
            </p:nvSpPr>
            <p:spPr>
              <a:xfrm>
                <a:off x="1260961" y="3302889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グループ化 93"/>
            <p:cNvGrpSpPr/>
            <p:nvPr/>
          </p:nvGrpSpPr>
          <p:grpSpPr>
            <a:xfrm>
              <a:off x="2786629" y="3113917"/>
              <a:ext cx="147882" cy="686475"/>
              <a:chOff x="1196752" y="3286713"/>
              <a:chExt cx="147882" cy="514358"/>
            </a:xfrm>
          </p:grpSpPr>
          <p:sp>
            <p:nvSpPr>
              <p:cNvPr id="95" name="右大かっこ 94"/>
              <p:cNvSpPr/>
              <p:nvPr/>
            </p:nvSpPr>
            <p:spPr>
              <a:xfrm>
                <a:off x="1260961" y="3302889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6" name="直線コネクタ 95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グループ化 99"/>
            <p:cNvGrpSpPr/>
            <p:nvPr/>
          </p:nvGrpSpPr>
          <p:grpSpPr>
            <a:xfrm>
              <a:off x="1347336" y="3804838"/>
              <a:ext cx="147882" cy="868762"/>
              <a:chOff x="1196752" y="3286713"/>
              <a:chExt cx="147882" cy="514358"/>
            </a:xfrm>
          </p:grpSpPr>
          <p:sp>
            <p:nvSpPr>
              <p:cNvPr id="101" name="右大かっこ 100"/>
              <p:cNvSpPr/>
              <p:nvPr/>
            </p:nvSpPr>
            <p:spPr>
              <a:xfrm>
                <a:off x="1260961" y="3293364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グループ化 148"/>
            <p:cNvGrpSpPr/>
            <p:nvPr/>
          </p:nvGrpSpPr>
          <p:grpSpPr>
            <a:xfrm>
              <a:off x="2658666" y="3805597"/>
              <a:ext cx="147882" cy="868762"/>
              <a:chOff x="1196752" y="3286713"/>
              <a:chExt cx="147882" cy="514358"/>
            </a:xfrm>
          </p:grpSpPr>
          <p:sp>
            <p:nvSpPr>
              <p:cNvPr id="154" name="右大かっこ 153"/>
              <p:cNvSpPr/>
              <p:nvPr/>
            </p:nvSpPr>
            <p:spPr>
              <a:xfrm>
                <a:off x="1260961" y="3293364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グループ化 155"/>
            <p:cNvGrpSpPr/>
            <p:nvPr/>
          </p:nvGrpSpPr>
          <p:grpSpPr>
            <a:xfrm>
              <a:off x="2210765" y="3804838"/>
              <a:ext cx="147882" cy="697312"/>
              <a:chOff x="1196752" y="3286713"/>
              <a:chExt cx="147882" cy="514358"/>
            </a:xfrm>
          </p:grpSpPr>
          <p:sp>
            <p:nvSpPr>
              <p:cNvPr id="157" name="右大かっこ 156"/>
              <p:cNvSpPr/>
              <p:nvPr/>
            </p:nvSpPr>
            <p:spPr>
              <a:xfrm>
                <a:off x="1260961" y="3293364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8" name="直線コネクタ 157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グループ化 158"/>
            <p:cNvGrpSpPr/>
            <p:nvPr/>
          </p:nvGrpSpPr>
          <p:grpSpPr>
            <a:xfrm>
              <a:off x="1703309" y="3811461"/>
              <a:ext cx="147882" cy="335089"/>
              <a:chOff x="1196752" y="3286713"/>
              <a:chExt cx="147882" cy="514358"/>
            </a:xfrm>
          </p:grpSpPr>
          <p:sp>
            <p:nvSpPr>
              <p:cNvPr id="160" name="右大かっこ 159"/>
              <p:cNvSpPr/>
              <p:nvPr/>
            </p:nvSpPr>
            <p:spPr>
              <a:xfrm>
                <a:off x="1260961" y="3293364"/>
                <a:ext cx="83673" cy="490288"/>
              </a:xfrm>
              <a:prstGeom prst="rightBracket">
                <a:avLst>
                  <a:gd name="adj" fmla="val 265555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0905F4F3-A7D4-C34D-8AC2-5A9A75AB14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6752" y="3286713"/>
                <a:ext cx="0" cy="5143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55" name="テキスト ボックス 554">
            <a:extLst>
              <a:ext uri="{FF2B5EF4-FFF2-40B4-BE49-F238E27FC236}">
                <a16:creationId xmlns:a16="http://schemas.microsoft.com/office/drawing/2014/main" id="{976ED541-4704-41C7-AF22-362CBBA2C10F}"/>
              </a:ext>
            </a:extLst>
          </p:cNvPr>
          <p:cNvSpPr txBox="1"/>
          <p:nvPr/>
        </p:nvSpPr>
        <p:spPr>
          <a:xfrm>
            <a:off x="137381" y="2504728"/>
            <a:ext cx="381811" cy="276993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56" name="表 5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488057"/>
              </p:ext>
            </p:extLst>
          </p:nvPr>
        </p:nvGraphicFramePr>
        <p:xfrm>
          <a:off x="371490" y="5698286"/>
          <a:ext cx="6207865" cy="1980185"/>
        </p:xfrm>
        <a:graphic>
          <a:graphicData uri="http://schemas.openxmlformats.org/drawingml/2006/table">
            <a:tbl>
              <a:tblPr firstRow="1" bandRow="1"/>
              <a:tblGrid>
                <a:gridCol w="2124000">
                  <a:extLst>
                    <a:ext uri="{9D8B030D-6E8A-4147-A177-3AD203B41FA5}">
                      <a16:colId xmlns:a16="http://schemas.microsoft.com/office/drawing/2014/main" val="4073014965"/>
                    </a:ext>
                  </a:extLst>
                </a:gridCol>
                <a:gridCol w="951865">
                  <a:extLst>
                    <a:ext uri="{9D8B030D-6E8A-4147-A177-3AD203B41FA5}">
                      <a16:colId xmlns:a16="http://schemas.microsoft.com/office/drawing/2014/main" val="46716829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56681213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00181201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880865084"/>
                    </a:ext>
                  </a:extLst>
                </a:gridCol>
              </a:tblGrid>
              <a:tr h="1492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Length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14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18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18</a:t>
                      </a:r>
                      <a:endParaRPr lang="ja-JP" sz="1200" b="0" kern="10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18</a:t>
                      </a:r>
                      <a:endParaRPr lang="ja-JP" sz="1200" b="0" kern="10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7587667"/>
                  </a:ext>
                </a:extLst>
              </a:tr>
              <a:tr h="1593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Name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gap-GR14</a:t>
                      </a:r>
                      <a:endParaRPr lang="ja-JP" sz="1200" b="0" kern="10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gap-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GR18-1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gap-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GR18-2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gap-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GR18-3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8524838"/>
                  </a:ext>
                </a:extLst>
              </a:tr>
              <a:tr h="224790"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Index of overall changes for up-regulated genes: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3,919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2,097</a:t>
                      </a:r>
                      <a:endParaRPr lang="ja-JP" sz="1200" b="0" kern="10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3,379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2,233</a:t>
                      </a:r>
                      <a:endParaRPr lang="ja-JP" sz="1200" b="0" kern="10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358975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Index of overall changes for down-regulated genes:</a:t>
                      </a:r>
                      <a:endParaRPr kumimoji="1" lang="en-US" altLang="ja-JP" sz="1200" b="0" kern="0" dirty="0">
                        <a:solidFill>
                          <a:schemeClr val="tx1"/>
                        </a:solidFill>
                        <a:latin typeface="+mn-lt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6,489</a:t>
                      </a:r>
                      <a:endParaRPr lang="ja-JP" sz="1200" b="0" kern="10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2,269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5,115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2,358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4783723"/>
                  </a:ext>
                </a:extLst>
              </a:tr>
              <a:tr h="2876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Total</a:t>
                      </a:r>
                      <a:endParaRPr lang="ja-JP" sz="1200" b="0" kern="10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10,408</a:t>
                      </a:r>
                      <a:endParaRPr lang="ja-JP" sz="1200" b="0" kern="10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4,366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8,494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effectLst/>
                          <a:latin typeface="+mj-lt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4,591</a:t>
                      </a:r>
                      <a:endParaRPr lang="ja-JP" sz="1200" b="0" kern="100" dirty="0">
                        <a:effectLst/>
                        <a:latin typeface="+mj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526484"/>
                  </a:ext>
                </a:extLst>
              </a:tr>
            </a:tbl>
          </a:graphicData>
        </a:graphic>
      </p:graphicFrame>
      <p:sp>
        <p:nvSpPr>
          <p:cNvPr id="608" name="テキスト ボックス 607">
            <a:extLst>
              <a:ext uri="{FF2B5EF4-FFF2-40B4-BE49-F238E27FC236}">
                <a16:creationId xmlns:a16="http://schemas.microsoft.com/office/drawing/2014/main" id="{976ED541-4704-41C7-AF22-362CBBA2C10F}"/>
              </a:ext>
            </a:extLst>
          </p:cNvPr>
          <p:cNvSpPr txBox="1"/>
          <p:nvPr/>
        </p:nvSpPr>
        <p:spPr>
          <a:xfrm>
            <a:off x="137381" y="5330927"/>
            <a:ext cx="381811" cy="276993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テキスト ボックス 610">
            <a:extLst>
              <a:ext uri="{FF2B5EF4-FFF2-40B4-BE49-F238E27FC236}">
                <a16:creationId xmlns:a16="http://schemas.microsoft.com/office/drawing/2014/main" id="{2AB2C3ED-B73E-4D88-B98B-C0FFFDBB9438}"/>
              </a:ext>
            </a:extLst>
          </p:cNvPr>
          <p:cNvSpPr txBox="1"/>
          <p:nvPr/>
        </p:nvSpPr>
        <p:spPr>
          <a:xfrm>
            <a:off x="3867692" y="9254227"/>
            <a:ext cx="2945684" cy="646325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en-US" altLang="ja-JP" sz="1800" b="1" dirty="0">
                <a:latin typeface="Arial" pitchFamily="34" charset="0"/>
                <a:cs typeface="Arial" pitchFamily="34" charset="0"/>
              </a:rPr>
              <a:t>Yasuhara </a:t>
            </a:r>
            <a:r>
              <a:rPr lang="en-US" altLang="ja-JP" b="1" dirty="0">
                <a:latin typeface="Arial" pitchFamily="34" charset="0"/>
                <a:cs typeface="Arial" pitchFamily="34" charset="0"/>
              </a:rPr>
              <a:t>H</a:t>
            </a:r>
            <a:r>
              <a:rPr lang="en-US" altLang="ja-JP" sz="1800" b="1" dirty="0">
                <a:latin typeface="Arial" pitchFamily="34" charset="0"/>
                <a:cs typeface="Arial" pitchFamily="34" charset="0"/>
              </a:rPr>
              <a:t>,  et al</a:t>
            </a:r>
            <a:r>
              <a:rPr lang="en-US" altLang="ja-JP" b="1" dirty="0">
                <a:latin typeface="Arial" pitchFamily="34" charset="0"/>
                <a:cs typeface="Arial" pitchFamily="34" charset="0"/>
              </a:rPr>
              <a:t>. Supplemental Fig. 1</a:t>
            </a:r>
            <a:endParaRPr lang="ja-JP" altLang="en-US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6" name="グラフ 10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2972542"/>
              </p:ext>
            </p:extLst>
          </p:nvPr>
        </p:nvGraphicFramePr>
        <p:xfrm>
          <a:off x="339084" y="2773670"/>
          <a:ext cx="3337691" cy="2335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7" name="グループ化 106"/>
          <p:cNvGrpSpPr/>
          <p:nvPr/>
        </p:nvGrpSpPr>
        <p:grpSpPr>
          <a:xfrm>
            <a:off x="154728" y="2813050"/>
            <a:ext cx="524419" cy="2149475"/>
            <a:chOff x="-400440" y="4716821"/>
            <a:chExt cx="524419" cy="2157799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352C3A8F-64B4-4DB4-9562-DD4E05F2AFC9}"/>
                </a:ext>
              </a:extLst>
            </p:cNvPr>
            <p:cNvGrpSpPr/>
            <p:nvPr/>
          </p:nvGrpSpPr>
          <p:grpSpPr>
            <a:xfrm>
              <a:off x="-250074" y="4894745"/>
              <a:ext cx="366425" cy="1979875"/>
              <a:chOff x="229180" y="577150"/>
              <a:chExt cx="366425" cy="2009774"/>
            </a:xfrm>
          </p:grpSpPr>
          <p:sp>
            <p:nvSpPr>
              <p:cNvPr id="133" name="テキスト ボックス 132">
                <a:extLst>
                  <a:ext uri="{FF2B5EF4-FFF2-40B4-BE49-F238E27FC236}">
                    <a16:creationId xmlns:a16="http://schemas.microsoft.com/office/drawing/2014/main" id="{EB8AC7CB-D89D-4302-8708-AAB2BBC87EC9}"/>
                  </a:ext>
                </a:extLst>
              </p:cNvPr>
              <p:cNvSpPr txBox="1"/>
              <p:nvPr/>
            </p:nvSpPr>
            <p:spPr>
              <a:xfrm>
                <a:off x="231403" y="1615360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-2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テキスト ボックス 133">
                <a:extLst>
                  <a:ext uri="{FF2B5EF4-FFF2-40B4-BE49-F238E27FC236}">
                    <a16:creationId xmlns:a16="http://schemas.microsoft.com/office/drawing/2014/main" id="{FDEE555E-6244-4384-9A57-F8EE1904B211}"/>
                  </a:ext>
                </a:extLst>
              </p:cNvPr>
              <p:cNvSpPr txBox="1"/>
              <p:nvPr/>
            </p:nvSpPr>
            <p:spPr>
              <a:xfrm>
                <a:off x="231403" y="1964455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-4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テキスト ボックス 134">
                <a:extLst>
                  <a:ext uri="{FF2B5EF4-FFF2-40B4-BE49-F238E27FC236}">
                    <a16:creationId xmlns:a16="http://schemas.microsoft.com/office/drawing/2014/main" id="{90B878EB-8A4A-4446-91BD-C57D5EA36AD3}"/>
                  </a:ext>
                </a:extLst>
              </p:cNvPr>
              <p:cNvSpPr txBox="1"/>
              <p:nvPr/>
            </p:nvSpPr>
            <p:spPr>
              <a:xfrm>
                <a:off x="229180" y="2309925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-6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42F773BD-210A-44B3-9AF7-E385E97D026D}"/>
                  </a:ext>
                </a:extLst>
              </p:cNvPr>
              <p:cNvSpPr txBox="1"/>
              <p:nvPr/>
            </p:nvSpPr>
            <p:spPr>
              <a:xfrm>
                <a:off x="277166" y="577150"/>
                <a:ext cx="312907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テキスト ボックス 136">
                <a:extLst>
                  <a:ext uri="{FF2B5EF4-FFF2-40B4-BE49-F238E27FC236}">
                    <a16:creationId xmlns:a16="http://schemas.microsoft.com/office/drawing/2014/main" id="{E4F33AEF-A97D-47AD-ADDC-CBEB1678067E}"/>
                  </a:ext>
                </a:extLst>
              </p:cNvPr>
              <p:cNvSpPr txBox="1"/>
              <p:nvPr/>
            </p:nvSpPr>
            <p:spPr>
              <a:xfrm>
                <a:off x="277166" y="923607"/>
                <a:ext cx="312907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テキスト ボックス 137">
                <a:extLst>
                  <a:ext uri="{FF2B5EF4-FFF2-40B4-BE49-F238E27FC236}">
                    <a16:creationId xmlns:a16="http://schemas.microsoft.com/office/drawing/2014/main" id="{221C8D02-EA6B-4D8E-AFEB-0F937133EF25}"/>
                  </a:ext>
                </a:extLst>
              </p:cNvPr>
              <p:cNvSpPr txBox="1"/>
              <p:nvPr/>
            </p:nvSpPr>
            <p:spPr>
              <a:xfrm>
                <a:off x="277166" y="1267188"/>
                <a:ext cx="312907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437548A2-88BB-4664-8FC7-D98D79B59403}"/>
                </a:ext>
              </a:extLst>
            </p:cNvPr>
            <p:cNvSpPr txBox="1"/>
            <p:nvPr/>
          </p:nvSpPr>
          <p:spPr>
            <a:xfrm rot="16200000">
              <a:off x="-1075867" y="5570172"/>
              <a:ext cx="1627848" cy="276993"/>
            </a:xfrm>
            <a:prstGeom prst="rect">
              <a:avLst/>
            </a:prstGeom>
            <a:noFill/>
          </p:spPr>
          <p:txBody>
            <a:bodyPr wrap="square" lIns="91434" tIns="45717" rIns="91434" bIns="45717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Fold change (log2)</a:t>
              </a:r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630DA65-EF00-487A-9B5C-61DFAAB44ED2}"/>
                </a:ext>
              </a:extLst>
            </p:cNvPr>
            <p:cNvGrpSpPr/>
            <p:nvPr/>
          </p:nvGrpSpPr>
          <p:grpSpPr>
            <a:xfrm>
              <a:off x="-251558" y="4716821"/>
              <a:ext cx="375537" cy="2021959"/>
              <a:chOff x="175711" y="3842326"/>
              <a:chExt cx="375537" cy="2052493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F5AAAB09-4246-4932-AA2F-27A5AB826892}"/>
                  </a:ext>
                </a:extLst>
              </p:cNvPr>
              <p:cNvGrpSpPr/>
              <p:nvPr/>
            </p:nvGrpSpPr>
            <p:grpSpPr>
              <a:xfrm>
                <a:off x="469892" y="5372095"/>
                <a:ext cx="16530" cy="522724"/>
                <a:chOff x="469892" y="5372095"/>
                <a:chExt cx="16530" cy="522724"/>
              </a:xfrm>
            </p:grpSpPr>
            <p:cxnSp>
              <p:nvCxnSpPr>
                <p:cNvPr id="129" name="直線コネクタ 128">
                  <a:extLst>
                    <a:ext uri="{FF2B5EF4-FFF2-40B4-BE49-F238E27FC236}">
                      <a16:creationId xmlns:a16="http://schemas.microsoft.com/office/drawing/2014/main" id="{65C28BE0-98C7-46EA-9320-F07E294DF5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9892" y="5720705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直線コネクタ 129">
                  <a:extLst>
                    <a:ext uri="{FF2B5EF4-FFF2-40B4-BE49-F238E27FC236}">
                      <a16:creationId xmlns:a16="http://schemas.microsoft.com/office/drawing/2014/main" id="{26B4415F-11A6-4FE7-BD90-F3F5E06C1A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0957" y="5894819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直線コネクタ 130">
                  <a:extLst>
                    <a:ext uri="{FF2B5EF4-FFF2-40B4-BE49-F238E27FC236}">
                      <a16:creationId xmlns:a16="http://schemas.microsoft.com/office/drawing/2014/main" id="{E5E063AB-100F-442C-B6AB-EF9366B108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0957" y="5372095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直線コネクタ 131">
                  <a:extLst>
                    <a:ext uri="{FF2B5EF4-FFF2-40B4-BE49-F238E27FC236}">
                      <a16:creationId xmlns:a16="http://schemas.microsoft.com/office/drawing/2014/main" id="{78864D83-5590-4662-8BCA-31767402D2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2022" y="5546209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B40AFF35-CC46-484D-8184-4B5D9CC87E3F}"/>
                  </a:ext>
                </a:extLst>
              </p:cNvPr>
              <p:cNvGrpSpPr/>
              <p:nvPr/>
            </p:nvGrpSpPr>
            <p:grpSpPr>
              <a:xfrm>
                <a:off x="470957" y="4503172"/>
                <a:ext cx="16530" cy="522724"/>
                <a:chOff x="469892" y="5372095"/>
                <a:chExt cx="16530" cy="522724"/>
              </a:xfrm>
            </p:grpSpPr>
            <p:cxnSp>
              <p:nvCxnSpPr>
                <p:cNvPr id="125" name="直線コネクタ 124">
                  <a:extLst>
                    <a:ext uri="{FF2B5EF4-FFF2-40B4-BE49-F238E27FC236}">
                      <a16:creationId xmlns:a16="http://schemas.microsoft.com/office/drawing/2014/main" id="{8F8A6D38-D145-4C59-B3DA-0F97044A73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9892" y="5720705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直線コネクタ 125">
                  <a:extLst>
                    <a:ext uri="{FF2B5EF4-FFF2-40B4-BE49-F238E27FC236}">
                      <a16:creationId xmlns:a16="http://schemas.microsoft.com/office/drawing/2014/main" id="{5697DDEF-EB3D-4808-ACB0-A016B2672C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0957" y="5894819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線コネクタ 126">
                  <a:extLst>
                    <a:ext uri="{FF2B5EF4-FFF2-40B4-BE49-F238E27FC236}">
                      <a16:creationId xmlns:a16="http://schemas.microsoft.com/office/drawing/2014/main" id="{84B183B8-DF42-4D04-8D5A-ECE7C113E4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0957" y="5372095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線コネクタ 127">
                  <a:extLst>
                    <a:ext uri="{FF2B5EF4-FFF2-40B4-BE49-F238E27FC236}">
                      <a16:creationId xmlns:a16="http://schemas.microsoft.com/office/drawing/2014/main" id="{652C1684-7AAA-420C-A9FE-7F33FB874C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2022" y="5546209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57276FA0-180C-4267-9B92-9DFE0B9A049C}"/>
                  </a:ext>
                </a:extLst>
              </p:cNvPr>
              <p:cNvGrpSpPr/>
              <p:nvPr/>
            </p:nvGrpSpPr>
            <p:grpSpPr>
              <a:xfrm>
                <a:off x="470957" y="3982606"/>
                <a:ext cx="16530" cy="520819"/>
                <a:chOff x="469892" y="5374000"/>
                <a:chExt cx="16530" cy="520819"/>
              </a:xfrm>
            </p:grpSpPr>
            <p:cxnSp>
              <p:nvCxnSpPr>
                <p:cNvPr id="121" name="直線コネクタ 120">
                  <a:extLst>
                    <a:ext uri="{FF2B5EF4-FFF2-40B4-BE49-F238E27FC236}">
                      <a16:creationId xmlns:a16="http://schemas.microsoft.com/office/drawing/2014/main" id="{57D7339A-2031-417C-8372-15CCE59B7C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9892" y="5720705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線コネクタ 121">
                  <a:extLst>
                    <a:ext uri="{FF2B5EF4-FFF2-40B4-BE49-F238E27FC236}">
                      <a16:creationId xmlns:a16="http://schemas.microsoft.com/office/drawing/2014/main" id="{A24DA650-0AC8-4DA8-B055-393BD7C9C1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0957" y="5894819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線コネクタ 122">
                  <a:extLst>
                    <a:ext uri="{FF2B5EF4-FFF2-40B4-BE49-F238E27FC236}">
                      <a16:creationId xmlns:a16="http://schemas.microsoft.com/office/drawing/2014/main" id="{3AAC9D97-BB69-4EF0-B8FE-B19562B363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0957" y="5374000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直線コネクタ 123">
                  <a:extLst>
                    <a:ext uri="{FF2B5EF4-FFF2-40B4-BE49-F238E27FC236}">
                      <a16:creationId xmlns:a16="http://schemas.microsoft.com/office/drawing/2014/main" id="{397DDFAE-0A25-4346-A480-54B4BD36FA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2022" y="5550019"/>
                  <a:ext cx="14400" cy="0"/>
                </a:xfrm>
                <a:prstGeom prst="line">
                  <a:avLst/>
                </a:prstGeom>
                <a:ln cap="sq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テキスト ボックス 114">
                <a:extLst>
                  <a:ext uri="{FF2B5EF4-FFF2-40B4-BE49-F238E27FC236}">
                    <a16:creationId xmlns:a16="http://schemas.microsoft.com/office/drawing/2014/main" id="{373B73CC-259C-41C5-AA4E-39F45DBE61A1}"/>
                  </a:ext>
                </a:extLst>
              </p:cNvPr>
              <p:cNvSpPr txBox="1"/>
              <p:nvPr/>
            </p:nvSpPr>
            <p:spPr>
              <a:xfrm>
                <a:off x="224940" y="4188526"/>
                <a:ext cx="312907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テキスト ボックス 115">
                <a:extLst>
                  <a:ext uri="{FF2B5EF4-FFF2-40B4-BE49-F238E27FC236}">
                    <a16:creationId xmlns:a16="http://schemas.microsoft.com/office/drawing/2014/main" id="{1D27AE3D-EAC0-44B5-9D72-48BE6BDD7289}"/>
                  </a:ext>
                </a:extLst>
              </p:cNvPr>
              <p:cNvSpPr txBox="1"/>
              <p:nvPr/>
            </p:nvSpPr>
            <p:spPr>
              <a:xfrm>
                <a:off x="226144" y="4535870"/>
                <a:ext cx="312907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テキスト ボックス 116">
                <a:extLst>
                  <a:ext uri="{FF2B5EF4-FFF2-40B4-BE49-F238E27FC236}">
                    <a16:creationId xmlns:a16="http://schemas.microsoft.com/office/drawing/2014/main" id="{BA61D822-D680-4A11-B557-157C5207C90B}"/>
                  </a:ext>
                </a:extLst>
              </p:cNvPr>
              <p:cNvSpPr txBox="1"/>
              <p:nvPr/>
            </p:nvSpPr>
            <p:spPr>
              <a:xfrm>
                <a:off x="232178" y="3842326"/>
                <a:ext cx="312907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1AEB3928-A6E3-4DD1-847B-7861482ADF41}"/>
                  </a:ext>
                </a:extLst>
              </p:cNvPr>
              <p:cNvSpPr txBox="1"/>
              <p:nvPr/>
            </p:nvSpPr>
            <p:spPr>
              <a:xfrm>
                <a:off x="177195" y="5235456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-3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テキスト ボックス 118">
                <a:extLst>
                  <a:ext uri="{FF2B5EF4-FFF2-40B4-BE49-F238E27FC236}">
                    <a16:creationId xmlns:a16="http://schemas.microsoft.com/office/drawing/2014/main" id="{CEB220FB-EB9F-4EEA-ACBF-3878EEE28F08}"/>
                  </a:ext>
                </a:extLst>
              </p:cNvPr>
              <p:cNvSpPr txBox="1"/>
              <p:nvPr/>
            </p:nvSpPr>
            <p:spPr>
              <a:xfrm>
                <a:off x="175711" y="5580440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-5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テキスト ボックス 119">
                <a:extLst>
                  <a:ext uri="{FF2B5EF4-FFF2-40B4-BE49-F238E27FC236}">
                    <a16:creationId xmlns:a16="http://schemas.microsoft.com/office/drawing/2014/main" id="{DD7ABBE3-5037-4BF1-81F5-2B10A8A62F5C}"/>
                  </a:ext>
                </a:extLst>
              </p:cNvPr>
              <p:cNvSpPr txBox="1"/>
              <p:nvPr/>
            </p:nvSpPr>
            <p:spPr>
              <a:xfrm>
                <a:off x="187046" y="4879975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-1 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8F8A6D38-D145-4C59-B3DA-0F97044A73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624" y="6061692"/>
              <a:ext cx="14400" cy="0"/>
            </a:xfrm>
            <a:prstGeom prst="line">
              <a:avLst/>
            </a:prstGeom>
            <a:ln cap="sq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23D4916B-9448-4E7C-B5AD-FF87A0B8A353}"/>
              </a:ext>
            </a:extLst>
          </p:cNvPr>
          <p:cNvSpPr/>
          <p:nvPr/>
        </p:nvSpPr>
        <p:spPr>
          <a:xfrm>
            <a:off x="1243413" y="5020425"/>
            <a:ext cx="1590488" cy="27699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en-US" altLang="ja-JP" sz="1200" dirty="0"/>
              <a:t>Mean log10 intensity</a:t>
            </a:r>
            <a:endParaRPr lang="ja-JP" altLang="en-US" sz="1200" dirty="0"/>
          </a:p>
        </p:txBody>
      </p: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FE756E0A-F53A-4A33-A44F-2D116694182A}"/>
              </a:ext>
            </a:extLst>
          </p:cNvPr>
          <p:cNvGrpSpPr/>
          <p:nvPr/>
        </p:nvGrpSpPr>
        <p:grpSpPr>
          <a:xfrm>
            <a:off x="500449" y="4847783"/>
            <a:ext cx="3233283" cy="282612"/>
            <a:chOff x="402924" y="4303404"/>
            <a:chExt cx="3233283" cy="282612"/>
          </a:xfrm>
        </p:grpSpPr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9BBE94B7-E3D9-4FF1-AEF3-D8F307C2528D}"/>
                </a:ext>
              </a:extLst>
            </p:cNvPr>
            <p:cNvSpPr txBox="1"/>
            <p:nvPr/>
          </p:nvSpPr>
          <p:spPr>
            <a:xfrm>
              <a:off x="402924" y="4309017"/>
              <a:ext cx="27994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0989BA56-A231-45CE-B7FF-F009A730D042}"/>
                </a:ext>
              </a:extLst>
            </p:cNvPr>
            <p:cNvSpPr txBox="1"/>
            <p:nvPr/>
          </p:nvSpPr>
          <p:spPr>
            <a:xfrm>
              <a:off x="881247" y="4303404"/>
              <a:ext cx="27994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11EE6CE3-6EB5-41C1-932D-B6187B8ADEB4}"/>
                </a:ext>
              </a:extLst>
            </p:cNvPr>
            <p:cNvSpPr txBox="1"/>
            <p:nvPr/>
          </p:nvSpPr>
          <p:spPr>
            <a:xfrm>
              <a:off x="1350293" y="4303404"/>
              <a:ext cx="27994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80629B78-AD53-48FF-9A42-0633BE6B252D}"/>
                </a:ext>
              </a:extLst>
            </p:cNvPr>
            <p:cNvSpPr txBox="1"/>
            <p:nvPr/>
          </p:nvSpPr>
          <p:spPr>
            <a:xfrm>
              <a:off x="1825774" y="4303404"/>
              <a:ext cx="27994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6 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CBA1601-0051-4E20-8F51-484BB59E2477}"/>
                </a:ext>
              </a:extLst>
            </p:cNvPr>
            <p:cNvSpPr txBox="1"/>
            <p:nvPr/>
          </p:nvSpPr>
          <p:spPr>
            <a:xfrm>
              <a:off x="2292747" y="4303404"/>
              <a:ext cx="27994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D180376F-8F11-40C9-B6D5-674725F455E4}"/>
                </a:ext>
              </a:extLst>
            </p:cNvPr>
            <p:cNvSpPr txBox="1"/>
            <p:nvPr/>
          </p:nvSpPr>
          <p:spPr>
            <a:xfrm>
              <a:off x="2794425" y="4304024"/>
              <a:ext cx="3716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16355661-A610-4D45-BDED-046AD93F7318}"/>
                </a:ext>
              </a:extLst>
            </p:cNvPr>
            <p:cNvSpPr txBox="1"/>
            <p:nvPr/>
          </p:nvSpPr>
          <p:spPr>
            <a:xfrm>
              <a:off x="3264573" y="4303404"/>
              <a:ext cx="3716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80A98109-6E51-483D-9A79-DF373FDC8289}"/>
              </a:ext>
            </a:extLst>
          </p:cNvPr>
          <p:cNvSpPr/>
          <p:nvPr/>
        </p:nvSpPr>
        <p:spPr>
          <a:xfrm>
            <a:off x="3662670" y="2739623"/>
            <a:ext cx="261121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100" b="1" dirty="0">
                <a:latin typeface="+mj-lt"/>
              </a:rPr>
              <a:t>Index of overall changes for up-regulated genes:</a:t>
            </a:r>
          </a:p>
          <a:p>
            <a:pPr algn="just">
              <a:spcBef>
                <a:spcPts val="200"/>
              </a:spcBef>
            </a:pP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The sum of </a:t>
            </a:r>
            <a:r>
              <a:rPr lang="en-US" altLang="ja-JP" sz="1100" kern="0" dirty="0">
                <a:solidFill>
                  <a:srgbClr val="009E47"/>
                </a:solidFill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the absolute </a:t>
            </a:r>
            <a:r>
              <a:rPr lang="en-US" altLang="ja-JP" sz="1100" kern="0" dirty="0">
                <a:solidFill>
                  <a:srgbClr val="009E47"/>
                </a:solidFill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values of the changes (</a:t>
            </a:r>
            <a:r>
              <a:rPr lang="en-US" altLang="ja-JP" sz="1100" dirty="0">
                <a:solidFill>
                  <a:srgbClr val="009E47"/>
                </a:solidFill>
                <a:latin typeface="+mj-lt"/>
              </a:rPr>
              <a:t>the logarithm of the ratio</a:t>
            </a:r>
            <a:r>
              <a:rPr lang="en-US" altLang="ja-JP" sz="1100" kern="0" dirty="0">
                <a:solidFill>
                  <a:srgbClr val="009E47"/>
                </a:solidFill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) in </a:t>
            </a:r>
            <a:r>
              <a:rPr lang="en-US" altLang="ja-JP" sz="1100" dirty="0">
                <a:solidFill>
                  <a:srgbClr val="009E47"/>
                </a:solidFill>
                <a:latin typeface="+mj-lt"/>
              </a:rPr>
              <a:t>gene</a:t>
            </a:r>
            <a:r>
              <a:rPr lang="ja-JP" altLang="en-US" sz="1100">
                <a:solidFill>
                  <a:srgbClr val="009E47"/>
                </a:solidFill>
                <a:latin typeface="+mj-lt"/>
              </a:rPr>
              <a:t> </a:t>
            </a:r>
            <a:r>
              <a:rPr lang="en-US" altLang="ja-JP" sz="1100" dirty="0">
                <a:solidFill>
                  <a:srgbClr val="009E47"/>
                </a:solidFill>
                <a:latin typeface="+mj-lt"/>
              </a:rPr>
              <a:t>expression of up-regulated genes</a:t>
            </a:r>
          </a:p>
          <a:p>
            <a:pPr algn="just">
              <a:spcBef>
                <a:spcPts val="200"/>
              </a:spcBef>
            </a:pP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=</a:t>
            </a:r>
            <a:r>
              <a:rPr lang="ja-JP" altLang="en-US" sz="1100" kern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</a:t>
            </a:r>
            <a:r>
              <a:rPr lang="en-US" altLang="ja-JP" sz="1100" kern="0" dirty="0">
                <a:solidFill>
                  <a:srgbClr val="009E47"/>
                </a:solidFill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3</a:t>
            </a: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+ </a:t>
            </a:r>
            <a:r>
              <a:rPr lang="en-US" altLang="ja-JP" sz="1100" kern="0" dirty="0">
                <a:solidFill>
                  <a:srgbClr val="009E47"/>
                </a:solidFill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2</a:t>
            </a: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+ </a:t>
            </a:r>
            <a:r>
              <a:rPr lang="en-US" altLang="ja-JP" sz="1100" kern="0" dirty="0">
                <a:solidFill>
                  <a:srgbClr val="009E47"/>
                </a:solidFill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3</a:t>
            </a: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+</a:t>
            </a:r>
            <a:r>
              <a:rPr lang="ja-JP" altLang="en-US" sz="1100" kern="0" dirty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</a:t>
            </a:r>
            <a:r>
              <a:rPr lang="en-US" altLang="ja-JP" sz="1100" kern="0" dirty="0">
                <a:solidFill>
                  <a:srgbClr val="009E47"/>
                </a:solidFill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4</a:t>
            </a: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</a:t>
            </a:r>
          </a:p>
          <a:p>
            <a:pPr algn="just">
              <a:spcBef>
                <a:spcPts val="200"/>
              </a:spcBef>
            </a:pPr>
            <a:r>
              <a:rPr lang="en-US" altLang="ja-JP" sz="1100" kern="0" dirty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=</a:t>
            </a:r>
            <a:r>
              <a:rPr lang="ja-JP" altLang="en-US" sz="1100" kern="0" dirty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</a:t>
            </a:r>
            <a:r>
              <a:rPr lang="en-US" altLang="ja-JP" sz="1100" b="1" kern="0" dirty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0A98109-6E51-483D-9A79-DF373FDC8289}"/>
              </a:ext>
            </a:extLst>
          </p:cNvPr>
          <p:cNvSpPr/>
          <p:nvPr/>
        </p:nvSpPr>
        <p:spPr>
          <a:xfrm>
            <a:off x="3646013" y="4095462"/>
            <a:ext cx="28073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100" b="1" dirty="0">
                <a:latin typeface="+mj-lt"/>
              </a:rPr>
              <a:t>Index of overall changes for down-regulated genes:</a:t>
            </a:r>
            <a:endParaRPr lang="en-US" altLang="ja-JP" sz="1100" b="1" kern="0" dirty="0">
              <a:latin typeface="+mj-lt"/>
              <a:ea typeface="ＭＳ Ｐ明朝" panose="02020600040205080304" pitchFamily="18" charset="-128"/>
              <a:cs typeface="Arial" panose="020B0604020202020204" pitchFamily="34" charset="0"/>
            </a:endParaRPr>
          </a:p>
          <a:p>
            <a:pPr algn="just">
              <a:spcBef>
                <a:spcPts val="200"/>
              </a:spcBef>
            </a:pPr>
            <a:r>
              <a:rPr lang="en-US" altLang="ja-JP" sz="1100" kern="0" dirty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The sum of </a:t>
            </a:r>
            <a:r>
              <a:rPr lang="en-US" altLang="ja-JP" sz="1100" kern="0" dirty="0">
                <a:solidFill>
                  <a:srgbClr val="FF0000"/>
                </a:solidFill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the absolute values of the changes (</a:t>
            </a:r>
            <a:r>
              <a:rPr lang="en-US" altLang="ja-JP" sz="1100" dirty="0">
                <a:solidFill>
                  <a:srgbClr val="FF0000"/>
                </a:solidFill>
                <a:latin typeface="+mj-lt"/>
              </a:rPr>
              <a:t>the logarithm of the ratio</a:t>
            </a:r>
            <a:r>
              <a:rPr lang="en-US" altLang="ja-JP" sz="1100" kern="0" dirty="0">
                <a:solidFill>
                  <a:srgbClr val="FF0000"/>
                </a:solidFill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) in </a:t>
            </a:r>
            <a:r>
              <a:rPr lang="en-US" altLang="ja-JP" sz="1100" dirty="0">
                <a:solidFill>
                  <a:srgbClr val="FF0000"/>
                </a:solidFill>
                <a:latin typeface="+mj-lt"/>
              </a:rPr>
              <a:t>gene</a:t>
            </a:r>
            <a:r>
              <a:rPr lang="ja-JP" altLang="en-US" sz="110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sz="1100" dirty="0">
                <a:solidFill>
                  <a:srgbClr val="FF0000"/>
                </a:solidFill>
                <a:latin typeface="+mj-lt"/>
              </a:rPr>
              <a:t>expression of down-regulated genes</a:t>
            </a:r>
          </a:p>
          <a:p>
            <a:pPr algn="just">
              <a:spcBef>
                <a:spcPts val="200"/>
              </a:spcBef>
            </a:pP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=</a:t>
            </a:r>
            <a:r>
              <a:rPr lang="ja-JP" altLang="en-US" sz="1100" kern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</a:t>
            </a:r>
            <a:r>
              <a:rPr lang="en-US" altLang="ja-JP" sz="1100" kern="0" dirty="0">
                <a:solidFill>
                  <a:srgbClr val="FF0000"/>
                </a:solidFill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3</a:t>
            </a: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+ </a:t>
            </a:r>
            <a:r>
              <a:rPr lang="en-US" altLang="ja-JP" sz="1100" kern="0" dirty="0">
                <a:solidFill>
                  <a:srgbClr val="FF0000"/>
                </a:solidFill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5</a:t>
            </a: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+ </a:t>
            </a:r>
            <a:r>
              <a:rPr lang="en-US" altLang="ja-JP" sz="1100" kern="0" dirty="0">
                <a:solidFill>
                  <a:srgbClr val="FF0000"/>
                </a:solidFill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2</a:t>
            </a: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+ </a:t>
            </a:r>
            <a:r>
              <a:rPr lang="en-US" altLang="ja-JP" sz="1100" kern="0" dirty="0">
                <a:solidFill>
                  <a:srgbClr val="FF0000"/>
                </a:solidFill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4</a:t>
            </a: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+ </a:t>
            </a:r>
            <a:r>
              <a:rPr lang="en-US" altLang="ja-JP" sz="1100" kern="0" dirty="0">
                <a:solidFill>
                  <a:srgbClr val="FF0000"/>
                </a:solidFill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5</a:t>
            </a:r>
            <a:r>
              <a:rPr lang="en-US" altLang="ja-JP" sz="1100" kern="0" dirty="0"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+</a:t>
            </a:r>
            <a:r>
              <a:rPr lang="en-US" altLang="ja-JP" sz="1100" kern="0" dirty="0">
                <a:solidFill>
                  <a:srgbClr val="FF0000"/>
                </a:solidFill>
                <a:effectLst/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3</a:t>
            </a:r>
          </a:p>
          <a:p>
            <a:pPr algn="just">
              <a:spcBef>
                <a:spcPts val="200"/>
              </a:spcBef>
            </a:pPr>
            <a:r>
              <a:rPr lang="en-US" altLang="ja-JP" sz="1100" kern="0" dirty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=</a:t>
            </a:r>
            <a:r>
              <a:rPr lang="ja-JP" altLang="en-US" sz="1100" kern="0" dirty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 </a:t>
            </a:r>
            <a:r>
              <a:rPr lang="en-US" altLang="ja-JP" sz="1100" b="1" kern="0" dirty="0">
                <a:latin typeface="+mj-lt"/>
                <a:ea typeface="ＭＳ Ｐ明朝" panose="02020600040205080304" pitchFamily="18" charset="-128"/>
                <a:cs typeface="Arial" panose="020B0604020202020204" pitchFamily="34" charset="0"/>
              </a:rPr>
              <a:t>21</a:t>
            </a:r>
          </a:p>
        </p:txBody>
      </p: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F5F17E18-DA7D-724E-BD6C-A7EB1AF3E485}"/>
              </a:ext>
            </a:extLst>
          </p:cNvPr>
          <p:cNvCxnSpPr>
            <a:cxnSpLocks/>
          </p:cNvCxnSpPr>
          <p:nvPr/>
        </p:nvCxnSpPr>
        <p:spPr>
          <a:xfrm flipV="1">
            <a:off x="616987" y="3801942"/>
            <a:ext cx="2884021" cy="21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7360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2" name="テキスト ボックス 1531">
            <a:extLst>
              <a:ext uri="{FF2B5EF4-FFF2-40B4-BE49-F238E27FC236}">
                <a16:creationId xmlns:a16="http://schemas.microsoft.com/office/drawing/2014/main" id="{2AB2C3ED-B73E-4D88-B98B-C0FFFDBB9438}"/>
              </a:ext>
            </a:extLst>
          </p:cNvPr>
          <p:cNvSpPr txBox="1"/>
          <p:nvPr/>
        </p:nvSpPr>
        <p:spPr>
          <a:xfrm>
            <a:off x="3867692" y="9254227"/>
            <a:ext cx="2945684" cy="646325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en-US" altLang="ja-JP" sz="1800" b="1" dirty="0">
                <a:latin typeface="Arial" pitchFamily="34" charset="0"/>
                <a:cs typeface="Arial" pitchFamily="34" charset="0"/>
              </a:rPr>
              <a:t>Yasuhara </a:t>
            </a:r>
            <a:r>
              <a:rPr lang="en-US" altLang="ja-JP" b="1" dirty="0">
                <a:latin typeface="Arial" pitchFamily="34" charset="0"/>
                <a:cs typeface="Arial" pitchFamily="34" charset="0"/>
              </a:rPr>
              <a:t>H</a:t>
            </a:r>
            <a:r>
              <a:rPr lang="en-US" altLang="ja-JP" sz="1800" b="1" dirty="0">
                <a:latin typeface="Arial" pitchFamily="34" charset="0"/>
                <a:cs typeface="Arial" pitchFamily="34" charset="0"/>
              </a:rPr>
              <a:t>,  et al</a:t>
            </a:r>
            <a:r>
              <a:rPr lang="en-US" altLang="ja-JP" b="1" dirty="0">
                <a:latin typeface="Arial" pitchFamily="34" charset="0"/>
                <a:cs typeface="Arial" pitchFamily="34" charset="0"/>
              </a:rPr>
              <a:t>. Supplemental Fig. 2</a:t>
            </a:r>
            <a:endParaRPr lang="ja-JP" altLang="en-US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84" name="表 483">
            <a:extLst>
              <a:ext uri="{FF2B5EF4-FFF2-40B4-BE49-F238E27FC236}">
                <a16:creationId xmlns:a16="http://schemas.microsoft.com/office/drawing/2014/main" id="{57FEC449-02E6-4F04-80BA-2021BAA2A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306749"/>
              </p:ext>
            </p:extLst>
          </p:nvPr>
        </p:nvGraphicFramePr>
        <p:xfrm>
          <a:off x="267292" y="3267075"/>
          <a:ext cx="6335035" cy="1658490"/>
        </p:xfrm>
        <a:graphic>
          <a:graphicData uri="http://schemas.openxmlformats.org/drawingml/2006/table">
            <a:tbl>
              <a:tblPr/>
              <a:tblGrid>
                <a:gridCol w="1153661">
                  <a:extLst>
                    <a:ext uri="{9D8B030D-6E8A-4147-A177-3AD203B41FA5}">
                      <a16:colId xmlns:a16="http://schemas.microsoft.com/office/drawing/2014/main" val="3786948078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1045673703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625361757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1191220919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733771873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3252188206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1134404144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3317741287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155507309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3657454571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4115559841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3961931211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1518875747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177527684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3501283243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1506044875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1837355203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72657113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941321101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2356562400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218496808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3839316245"/>
                    </a:ext>
                  </a:extLst>
                </a:gridCol>
                <a:gridCol w="235517">
                  <a:extLst>
                    <a:ext uri="{9D8B030D-6E8A-4147-A177-3AD203B41FA5}">
                      <a16:colId xmlns:a16="http://schemas.microsoft.com/office/drawing/2014/main" val="357794009"/>
                    </a:ext>
                  </a:extLst>
                </a:gridCol>
              </a:tblGrid>
              <a:tr h="276415">
                <a:tc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j-ea"/>
                        <a:cs typeface="Arial" panose="020B0604020202020204" pitchFamily="34" charset="0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33497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Extension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33497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33497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33497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Core sequence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Extension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110311"/>
                  </a:ext>
                </a:extLst>
              </a:tr>
              <a:tr h="27641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-4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-3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-2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-1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+1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+2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+3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+4</a:t>
                      </a: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314907"/>
                  </a:ext>
                </a:extLst>
              </a:tr>
              <a:tr h="27641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gap-GR14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j-ea"/>
                        <a:cs typeface="Arial" panose="020B0604020202020204" pitchFamily="34" charset="0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4548400"/>
                  </a:ext>
                </a:extLst>
              </a:tr>
              <a:tr h="27641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gap-GR18-1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j-ea"/>
                        <a:cs typeface="Arial" panose="020B0604020202020204" pitchFamily="34" charset="0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000799"/>
                  </a:ext>
                </a:extLst>
              </a:tr>
              <a:tr h="276415">
                <a:tc>
                  <a:txBody>
                    <a:bodyPr/>
                    <a:lstStyle/>
                    <a:p>
                      <a:pPr marL="0" marR="0" lvl="0" indent="0" algn="ctr" defTabSz="33497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gap-GR18-2</a:t>
                      </a:r>
                      <a:endParaRPr kumimoji="1" lang="ja-JP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192299"/>
                  </a:ext>
                </a:extLst>
              </a:tr>
              <a:tr h="276415">
                <a:tc>
                  <a:txBody>
                    <a:bodyPr/>
                    <a:lstStyle/>
                    <a:p>
                      <a:pPr marL="0" marR="0" lvl="0" indent="0" algn="ctr" defTabSz="33497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gap-GR18-3</a:t>
                      </a:r>
                      <a:endParaRPr kumimoji="1" lang="ja-JP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721793"/>
                  </a:ext>
                </a:extLst>
              </a:tr>
            </a:tbl>
          </a:graphicData>
        </a:graphic>
      </p:graphicFrame>
      <p:graphicFrame>
        <p:nvGraphicFramePr>
          <p:cNvPr id="485" name="表 4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91607"/>
              </p:ext>
            </p:extLst>
          </p:nvPr>
        </p:nvGraphicFramePr>
        <p:xfrm>
          <a:off x="419868" y="5028464"/>
          <a:ext cx="169706" cy="186159"/>
        </p:xfrm>
        <a:graphic>
          <a:graphicData uri="http://schemas.openxmlformats.org/drawingml/2006/table">
            <a:tbl>
              <a:tblPr/>
              <a:tblGrid>
                <a:gridCol w="169706">
                  <a:extLst>
                    <a:ext uri="{9D8B030D-6E8A-4147-A177-3AD203B41FA5}">
                      <a16:colId xmlns:a16="http://schemas.microsoft.com/office/drawing/2014/main" val="568763673"/>
                    </a:ext>
                  </a:extLst>
                </a:gridCol>
              </a:tblGrid>
              <a:tr h="173871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4142566"/>
                  </a:ext>
                </a:extLst>
              </a:tr>
            </a:tbl>
          </a:graphicData>
        </a:graphic>
      </p:graphicFrame>
      <p:graphicFrame>
        <p:nvGraphicFramePr>
          <p:cNvPr id="486" name="表 4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734910"/>
              </p:ext>
            </p:extLst>
          </p:nvPr>
        </p:nvGraphicFramePr>
        <p:xfrm>
          <a:off x="2198100" y="5028464"/>
          <a:ext cx="169706" cy="186159"/>
        </p:xfrm>
        <a:graphic>
          <a:graphicData uri="http://schemas.openxmlformats.org/drawingml/2006/table">
            <a:tbl>
              <a:tblPr/>
              <a:tblGrid>
                <a:gridCol w="169706">
                  <a:extLst>
                    <a:ext uri="{9D8B030D-6E8A-4147-A177-3AD203B41FA5}">
                      <a16:colId xmlns:a16="http://schemas.microsoft.com/office/drawing/2014/main" val="568763673"/>
                    </a:ext>
                  </a:extLst>
                </a:gridCol>
              </a:tblGrid>
              <a:tr h="173871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279" marR="3279" marT="3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523063"/>
                  </a:ext>
                </a:extLst>
              </a:tr>
            </a:tbl>
          </a:graphicData>
        </a:graphic>
      </p:graphicFrame>
      <p:sp>
        <p:nvSpPr>
          <p:cNvPr id="487" name="正方形/長方形 486"/>
          <p:cNvSpPr/>
          <p:nvPr/>
        </p:nvSpPr>
        <p:spPr>
          <a:xfrm>
            <a:off x="495202" y="4997596"/>
            <a:ext cx="34259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+mj-lt"/>
              </a:rPr>
              <a:t>：</a:t>
            </a:r>
            <a:r>
              <a:rPr lang="en-US" altLang="ja-JP" sz="1100" dirty="0">
                <a:latin typeface="+mj-lt"/>
              </a:rPr>
              <a:t>DNA (gap region)              </a:t>
            </a:r>
            <a:r>
              <a:rPr lang="ja-JP" altLang="en-US" sz="1100" dirty="0">
                <a:latin typeface="+mj-lt"/>
              </a:rPr>
              <a:t>：</a:t>
            </a:r>
            <a:r>
              <a:rPr lang="en-US" altLang="ja-JP" sz="1100" dirty="0">
                <a:latin typeface="+mj-lt"/>
              </a:rPr>
              <a:t>LNA (wing region)     </a:t>
            </a:r>
          </a:p>
        </p:txBody>
      </p:sp>
      <p:sp>
        <p:nvSpPr>
          <p:cNvPr id="517" name="正方形/長方形 516"/>
          <p:cNvSpPr/>
          <p:nvPr/>
        </p:nvSpPr>
        <p:spPr>
          <a:xfrm>
            <a:off x="352220" y="5208111"/>
            <a:ext cx="6461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/>
              <a:t>　：</a:t>
            </a:r>
            <a:r>
              <a:rPr lang="en-US" altLang="ja-JP" sz="1100" dirty="0"/>
              <a:t>Core nucleotide with perfect complementarity to off-target candidate genes for gap-GR14 </a:t>
            </a:r>
            <a:endParaRPr lang="en-US" altLang="ja-JP" sz="500" dirty="0"/>
          </a:p>
          <a:p>
            <a:r>
              <a:rPr lang="ja-JP" altLang="en-US" sz="200" dirty="0"/>
              <a:t>　</a:t>
            </a:r>
            <a:endParaRPr lang="en-US" altLang="ja-JP" sz="200" dirty="0"/>
          </a:p>
          <a:p>
            <a:r>
              <a:rPr lang="ja-JP" altLang="en-US" sz="1100" dirty="0"/>
              <a:t>　：</a:t>
            </a:r>
            <a:r>
              <a:rPr lang="en-US" altLang="ja-JP" sz="1100" dirty="0"/>
              <a:t>Extended nucleotide with low complementarity to off-target candidate genes for gap-GR14 </a:t>
            </a:r>
            <a:endParaRPr lang="en-US" altLang="ja-JP" sz="500" dirty="0"/>
          </a:p>
        </p:txBody>
      </p:sp>
      <p:sp>
        <p:nvSpPr>
          <p:cNvPr id="515" name="楕円 514"/>
          <p:cNvSpPr>
            <a:spLocks noChangeAspect="1"/>
          </p:cNvSpPr>
          <p:nvPr/>
        </p:nvSpPr>
        <p:spPr>
          <a:xfrm>
            <a:off x="448706" y="5278256"/>
            <a:ext cx="112031" cy="112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6" name="楕円 515"/>
          <p:cNvSpPr>
            <a:spLocks noChangeAspect="1"/>
          </p:cNvSpPr>
          <p:nvPr/>
        </p:nvSpPr>
        <p:spPr>
          <a:xfrm>
            <a:off x="448706" y="5472557"/>
            <a:ext cx="112031" cy="11203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1482279" y="3913790"/>
            <a:ext cx="5056649" cy="920499"/>
            <a:chOff x="1266379" y="3913790"/>
            <a:chExt cx="5056649" cy="920499"/>
          </a:xfrm>
        </p:grpSpPr>
        <p:sp>
          <p:nvSpPr>
            <p:cNvPr id="3" name="楕円 2"/>
            <p:cNvSpPr>
              <a:spLocks noChangeAspect="1"/>
            </p:cNvSpPr>
            <p:nvPr/>
          </p:nvSpPr>
          <p:spPr>
            <a:xfrm>
              <a:off x="1974691" y="4179776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楕円 494"/>
            <p:cNvSpPr>
              <a:spLocks noChangeAspect="1"/>
            </p:cNvSpPr>
            <p:nvPr/>
          </p:nvSpPr>
          <p:spPr>
            <a:xfrm>
              <a:off x="1737348" y="4179776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/>
            <p:cNvSpPr>
              <a:spLocks noChangeAspect="1"/>
            </p:cNvSpPr>
            <p:nvPr/>
          </p:nvSpPr>
          <p:spPr>
            <a:xfrm>
              <a:off x="1505717" y="4179776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楕円 496"/>
            <p:cNvSpPr>
              <a:spLocks noChangeAspect="1"/>
            </p:cNvSpPr>
            <p:nvPr/>
          </p:nvSpPr>
          <p:spPr>
            <a:xfrm>
              <a:off x="1266379" y="4179776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/>
            <p:cNvSpPr>
              <a:spLocks noChangeAspect="1"/>
            </p:cNvSpPr>
            <p:nvPr/>
          </p:nvSpPr>
          <p:spPr>
            <a:xfrm>
              <a:off x="2921560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/>
            <p:cNvSpPr>
              <a:spLocks noChangeAspect="1"/>
            </p:cNvSpPr>
            <p:nvPr/>
          </p:nvSpPr>
          <p:spPr>
            <a:xfrm>
              <a:off x="2689636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/>
            <p:cNvSpPr>
              <a:spLocks noChangeAspect="1"/>
            </p:cNvSpPr>
            <p:nvPr/>
          </p:nvSpPr>
          <p:spPr>
            <a:xfrm>
              <a:off x="2456849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/>
            <p:cNvSpPr>
              <a:spLocks noChangeAspect="1"/>
            </p:cNvSpPr>
            <p:nvPr/>
          </p:nvSpPr>
          <p:spPr>
            <a:xfrm>
              <a:off x="2217511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/>
            <p:cNvSpPr>
              <a:spLocks noChangeAspect="1"/>
            </p:cNvSpPr>
            <p:nvPr/>
          </p:nvSpPr>
          <p:spPr>
            <a:xfrm>
              <a:off x="3865242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/>
            <p:cNvSpPr>
              <a:spLocks noChangeAspect="1"/>
            </p:cNvSpPr>
            <p:nvPr/>
          </p:nvSpPr>
          <p:spPr>
            <a:xfrm>
              <a:off x="3629895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/>
            <p:cNvSpPr>
              <a:spLocks noChangeAspect="1"/>
            </p:cNvSpPr>
            <p:nvPr/>
          </p:nvSpPr>
          <p:spPr>
            <a:xfrm>
              <a:off x="3397108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/>
            <p:cNvSpPr>
              <a:spLocks noChangeAspect="1"/>
            </p:cNvSpPr>
            <p:nvPr/>
          </p:nvSpPr>
          <p:spPr>
            <a:xfrm>
              <a:off x="3157770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/>
            <p:cNvSpPr>
              <a:spLocks noChangeAspect="1"/>
            </p:cNvSpPr>
            <p:nvPr/>
          </p:nvSpPr>
          <p:spPr>
            <a:xfrm>
              <a:off x="4812951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/>
            <p:cNvSpPr>
              <a:spLocks noChangeAspect="1"/>
            </p:cNvSpPr>
            <p:nvPr/>
          </p:nvSpPr>
          <p:spPr>
            <a:xfrm>
              <a:off x="4577604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/>
            <p:cNvSpPr>
              <a:spLocks noChangeAspect="1"/>
            </p:cNvSpPr>
            <p:nvPr/>
          </p:nvSpPr>
          <p:spPr>
            <a:xfrm>
              <a:off x="4344817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/>
            <p:cNvSpPr>
              <a:spLocks noChangeAspect="1"/>
            </p:cNvSpPr>
            <p:nvPr/>
          </p:nvSpPr>
          <p:spPr>
            <a:xfrm>
              <a:off x="4105479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/>
            <p:cNvSpPr>
              <a:spLocks noChangeAspect="1"/>
            </p:cNvSpPr>
            <p:nvPr/>
          </p:nvSpPr>
          <p:spPr>
            <a:xfrm>
              <a:off x="5278762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/>
            <p:cNvSpPr>
              <a:spLocks noChangeAspect="1"/>
            </p:cNvSpPr>
            <p:nvPr/>
          </p:nvSpPr>
          <p:spPr>
            <a:xfrm>
              <a:off x="5039424" y="4179776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/>
            <p:cNvSpPr>
              <a:spLocks noChangeAspect="1"/>
            </p:cNvSpPr>
            <p:nvPr/>
          </p:nvSpPr>
          <p:spPr>
            <a:xfrm>
              <a:off x="2921560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/>
            <p:cNvSpPr>
              <a:spLocks noChangeAspect="1"/>
            </p:cNvSpPr>
            <p:nvPr/>
          </p:nvSpPr>
          <p:spPr>
            <a:xfrm>
              <a:off x="2689636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/>
            <p:cNvSpPr>
              <a:spLocks noChangeAspect="1"/>
            </p:cNvSpPr>
            <p:nvPr/>
          </p:nvSpPr>
          <p:spPr>
            <a:xfrm>
              <a:off x="2456849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/>
            <p:cNvSpPr>
              <a:spLocks noChangeAspect="1"/>
            </p:cNvSpPr>
            <p:nvPr/>
          </p:nvSpPr>
          <p:spPr>
            <a:xfrm>
              <a:off x="2217511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/>
            <p:cNvSpPr>
              <a:spLocks noChangeAspect="1"/>
            </p:cNvSpPr>
            <p:nvPr/>
          </p:nvSpPr>
          <p:spPr>
            <a:xfrm>
              <a:off x="3865242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/>
            <p:cNvSpPr>
              <a:spLocks noChangeAspect="1"/>
            </p:cNvSpPr>
            <p:nvPr/>
          </p:nvSpPr>
          <p:spPr>
            <a:xfrm>
              <a:off x="3629895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/>
            <p:cNvSpPr>
              <a:spLocks noChangeAspect="1"/>
            </p:cNvSpPr>
            <p:nvPr/>
          </p:nvSpPr>
          <p:spPr>
            <a:xfrm>
              <a:off x="3397108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/>
            <p:cNvSpPr>
              <a:spLocks noChangeAspect="1"/>
            </p:cNvSpPr>
            <p:nvPr/>
          </p:nvSpPr>
          <p:spPr>
            <a:xfrm>
              <a:off x="3157770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/>
            <p:cNvSpPr>
              <a:spLocks noChangeAspect="1"/>
            </p:cNvSpPr>
            <p:nvPr/>
          </p:nvSpPr>
          <p:spPr>
            <a:xfrm>
              <a:off x="4812951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/>
            <p:cNvSpPr>
              <a:spLocks noChangeAspect="1"/>
            </p:cNvSpPr>
            <p:nvPr/>
          </p:nvSpPr>
          <p:spPr>
            <a:xfrm>
              <a:off x="4577604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/>
            <p:cNvSpPr>
              <a:spLocks noChangeAspect="1"/>
            </p:cNvSpPr>
            <p:nvPr/>
          </p:nvSpPr>
          <p:spPr>
            <a:xfrm>
              <a:off x="4344817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/>
            <p:cNvSpPr>
              <a:spLocks noChangeAspect="1"/>
            </p:cNvSpPr>
            <p:nvPr/>
          </p:nvSpPr>
          <p:spPr>
            <a:xfrm>
              <a:off x="4105479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/>
            <p:cNvSpPr>
              <a:spLocks noChangeAspect="1"/>
            </p:cNvSpPr>
            <p:nvPr/>
          </p:nvSpPr>
          <p:spPr>
            <a:xfrm>
              <a:off x="5278762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/>
            <p:cNvSpPr>
              <a:spLocks noChangeAspect="1"/>
            </p:cNvSpPr>
            <p:nvPr/>
          </p:nvSpPr>
          <p:spPr>
            <a:xfrm>
              <a:off x="5039424" y="3913790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楕円 509"/>
            <p:cNvSpPr>
              <a:spLocks noChangeAspect="1"/>
            </p:cNvSpPr>
            <p:nvPr/>
          </p:nvSpPr>
          <p:spPr>
            <a:xfrm>
              <a:off x="5750652" y="4452562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楕円 510"/>
            <p:cNvSpPr>
              <a:spLocks noChangeAspect="1"/>
            </p:cNvSpPr>
            <p:nvPr/>
          </p:nvSpPr>
          <p:spPr>
            <a:xfrm>
              <a:off x="5511314" y="4452562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楕円 512"/>
            <p:cNvSpPr>
              <a:spLocks noChangeAspect="1"/>
            </p:cNvSpPr>
            <p:nvPr/>
          </p:nvSpPr>
          <p:spPr>
            <a:xfrm>
              <a:off x="1974691" y="4452562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楕円 513"/>
            <p:cNvSpPr>
              <a:spLocks noChangeAspect="1"/>
            </p:cNvSpPr>
            <p:nvPr/>
          </p:nvSpPr>
          <p:spPr>
            <a:xfrm>
              <a:off x="1737348" y="4452562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/>
            <p:cNvSpPr>
              <a:spLocks noChangeAspect="1"/>
            </p:cNvSpPr>
            <p:nvPr/>
          </p:nvSpPr>
          <p:spPr>
            <a:xfrm>
              <a:off x="2921560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/>
            <p:cNvSpPr>
              <a:spLocks noChangeAspect="1"/>
            </p:cNvSpPr>
            <p:nvPr/>
          </p:nvSpPr>
          <p:spPr>
            <a:xfrm>
              <a:off x="2689636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/>
            <p:cNvSpPr>
              <a:spLocks noChangeAspect="1"/>
            </p:cNvSpPr>
            <p:nvPr/>
          </p:nvSpPr>
          <p:spPr>
            <a:xfrm>
              <a:off x="2456849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/>
            <p:cNvSpPr>
              <a:spLocks noChangeAspect="1"/>
            </p:cNvSpPr>
            <p:nvPr/>
          </p:nvSpPr>
          <p:spPr>
            <a:xfrm>
              <a:off x="2217511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/>
            <p:cNvSpPr>
              <a:spLocks noChangeAspect="1"/>
            </p:cNvSpPr>
            <p:nvPr/>
          </p:nvSpPr>
          <p:spPr>
            <a:xfrm>
              <a:off x="3865242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/>
            <p:cNvSpPr>
              <a:spLocks noChangeAspect="1"/>
            </p:cNvSpPr>
            <p:nvPr/>
          </p:nvSpPr>
          <p:spPr>
            <a:xfrm>
              <a:off x="3629895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/>
            <p:cNvSpPr>
              <a:spLocks noChangeAspect="1"/>
            </p:cNvSpPr>
            <p:nvPr/>
          </p:nvSpPr>
          <p:spPr>
            <a:xfrm>
              <a:off x="3397108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/>
            <p:cNvSpPr>
              <a:spLocks noChangeAspect="1"/>
            </p:cNvSpPr>
            <p:nvPr/>
          </p:nvSpPr>
          <p:spPr>
            <a:xfrm>
              <a:off x="3157770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/>
            <p:cNvSpPr>
              <a:spLocks noChangeAspect="1"/>
            </p:cNvSpPr>
            <p:nvPr/>
          </p:nvSpPr>
          <p:spPr>
            <a:xfrm>
              <a:off x="4812951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/>
            <p:cNvSpPr>
              <a:spLocks noChangeAspect="1"/>
            </p:cNvSpPr>
            <p:nvPr/>
          </p:nvSpPr>
          <p:spPr>
            <a:xfrm>
              <a:off x="4577604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/>
            <p:cNvSpPr>
              <a:spLocks noChangeAspect="1"/>
            </p:cNvSpPr>
            <p:nvPr/>
          </p:nvSpPr>
          <p:spPr>
            <a:xfrm>
              <a:off x="4344817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/>
            <p:cNvSpPr>
              <a:spLocks noChangeAspect="1"/>
            </p:cNvSpPr>
            <p:nvPr/>
          </p:nvSpPr>
          <p:spPr>
            <a:xfrm>
              <a:off x="4105479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/>
            <p:cNvSpPr>
              <a:spLocks noChangeAspect="1"/>
            </p:cNvSpPr>
            <p:nvPr/>
          </p:nvSpPr>
          <p:spPr>
            <a:xfrm>
              <a:off x="5278762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/>
            <p:cNvSpPr>
              <a:spLocks noChangeAspect="1"/>
            </p:cNvSpPr>
            <p:nvPr/>
          </p:nvSpPr>
          <p:spPr>
            <a:xfrm>
              <a:off x="5039424" y="4452562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楕円 499"/>
            <p:cNvSpPr>
              <a:spLocks noChangeAspect="1"/>
            </p:cNvSpPr>
            <p:nvPr/>
          </p:nvSpPr>
          <p:spPr>
            <a:xfrm>
              <a:off x="6222444" y="4733705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楕円 500"/>
            <p:cNvSpPr>
              <a:spLocks noChangeAspect="1"/>
            </p:cNvSpPr>
            <p:nvPr/>
          </p:nvSpPr>
          <p:spPr>
            <a:xfrm>
              <a:off x="5987097" y="4733705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/>
            <p:cNvSpPr>
              <a:spLocks noChangeAspect="1"/>
            </p:cNvSpPr>
            <p:nvPr/>
          </p:nvSpPr>
          <p:spPr>
            <a:xfrm>
              <a:off x="5750652" y="4733705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楕円 502"/>
            <p:cNvSpPr>
              <a:spLocks noChangeAspect="1"/>
            </p:cNvSpPr>
            <p:nvPr/>
          </p:nvSpPr>
          <p:spPr>
            <a:xfrm>
              <a:off x="5511314" y="4733705"/>
              <a:ext cx="100584" cy="100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80"/>
            <p:cNvSpPr>
              <a:spLocks noChangeAspect="1"/>
            </p:cNvSpPr>
            <p:nvPr/>
          </p:nvSpPr>
          <p:spPr>
            <a:xfrm>
              <a:off x="2928406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/>
            <p:cNvSpPr>
              <a:spLocks noChangeAspect="1"/>
            </p:cNvSpPr>
            <p:nvPr/>
          </p:nvSpPr>
          <p:spPr>
            <a:xfrm>
              <a:off x="2689636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/>
            <p:cNvSpPr>
              <a:spLocks noChangeAspect="1"/>
            </p:cNvSpPr>
            <p:nvPr/>
          </p:nvSpPr>
          <p:spPr>
            <a:xfrm>
              <a:off x="2456849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/>
            <p:cNvSpPr>
              <a:spLocks noChangeAspect="1"/>
            </p:cNvSpPr>
            <p:nvPr/>
          </p:nvSpPr>
          <p:spPr>
            <a:xfrm>
              <a:off x="2217511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/>
            <p:cNvSpPr>
              <a:spLocks noChangeAspect="1"/>
            </p:cNvSpPr>
            <p:nvPr/>
          </p:nvSpPr>
          <p:spPr>
            <a:xfrm>
              <a:off x="3865242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/>
            <p:cNvSpPr>
              <a:spLocks noChangeAspect="1"/>
            </p:cNvSpPr>
            <p:nvPr/>
          </p:nvSpPr>
          <p:spPr>
            <a:xfrm>
              <a:off x="3629895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/>
            <p:cNvSpPr>
              <a:spLocks noChangeAspect="1"/>
            </p:cNvSpPr>
            <p:nvPr/>
          </p:nvSpPr>
          <p:spPr>
            <a:xfrm>
              <a:off x="3397108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/>
            <p:cNvSpPr>
              <a:spLocks noChangeAspect="1"/>
            </p:cNvSpPr>
            <p:nvPr/>
          </p:nvSpPr>
          <p:spPr>
            <a:xfrm>
              <a:off x="3157770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/>
            <p:cNvSpPr>
              <a:spLocks noChangeAspect="1"/>
            </p:cNvSpPr>
            <p:nvPr/>
          </p:nvSpPr>
          <p:spPr>
            <a:xfrm>
              <a:off x="4812951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/>
            <p:cNvSpPr>
              <a:spLocks noChangeAspect="1"/>
            </p:cNvSpPr>
            <p:nvPr/>
          </p:nvSpPr>
          <p:spPr>
            <a:xfrm>
              <a:off x="4577604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/>
            <p:cNvSpPr>
              <a:spLocks noChangeAspect="1"/>
            </p:cNvSpPr>
            <p:nvPr/>
          </p:nvSpPr>
          <p:spPr>
            <a:xfrm>
              <a:off x="4344817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/>
            <p:cNvSpPr>
              <a:spLocks noChangeAspect="1"/>
            </p:cNvSpPr>
            <p:nvPr/>
          </p:nvSpPr>
          <p:spPr>
            <a:xfrm>
              <a:off x="4105479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/>
            <p:cNvSpPr>
              <a:spLocks noChangeAspect="1"/>
            </p:cNvSpPr>
            <p:nvPr/>
          </p:nvSpPr>
          <p:spPr>
            <a:xfrm>
              <a:off x="5278762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/>
            <p:cNvSpPr>
              <a:spLocks noChangeAspect="1"/>
            </p:cNvSpPr>
            <p:nvPr/>
          </p:nvSpPr>
          <p:spPr>
            <a:xfrm>
              <a:off x="5039424" y="4733705"/>
              <a:ext cx="100584" cy="10058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1189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論文作成用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48834</TotalTime>
  <Words>270</Words>
  <Application>Microsoft Office PowerPoint</Application>
  <PresentationFormat>A4 210 x 297 mm</PresentationFormat>
  <Paragraphs>106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HY</dc:creator>
  <cp:lastModifiedBy>吉田 徳幸</cp:lastModifiedBy>
  <cp:revision>763</cp:revision>
  <cp:lastPrinted>2021-04-07T05:50:07Z</cp:lastPrinted>
  <dcterms:created xsi:type="dcterms:W3CDTF">2019-01-11T06:03:07Z</dcterms:created>
  <dcterms:modified xsi:type="dcterms:W3CDTF">2021-11-15T05:54:05Z</dcterms:modified>
</cp:coreProperties>
</file>