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65"/>
    <p:restoredTop sz="92736"/>
  </p:normalViewPr>
  <p:slideViewPr>
    <p:cSldViewPr snapToGrid="0" snapToObjects="1">
      <p:cViewPr varScale="1">
        <p:scale>
          <a:sx n="103" d="100"/>
          <a:sy n="103" d="100"/>
        </p:scale>
        <p:origin x="10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DE795D-366E-6943-9CEF-1B8FE3DC59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C4C3BA3-A488-9D42-A61C-1222D2BEB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82964A-6423-2841-B624-B2EEA6B91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6C8C44-A602-834C-913B-1D65CECFC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B8DDA7-9C33-3348-8F1C-5AD7ADD2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834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4BCAC6-601B-4B4D-859A-BA70EE86E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21390F9-1545-4E49-882C-992C9AC066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2DC89A-0447-E041-A195-8F45921A2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F41820-E629-BC4E-B311-62A209EB8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5DE437-B396-1243-8D39-CDF785200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255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68CE995-DD54-4548-8677-A47FEC940C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FA9F6A4-695F-324C-AD15-58F456B540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AACB44-7548-FD4C-AF6C-356053B70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452D20-63DD-9F48-8E00-23677CBDC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4DC634-BBB6-F84C-A012-B153D68C4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473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387722-F5D5-904D-8BF9-6B9FF0A44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527275-A568-5B4C-BD44-7C6B4D326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7F0C07-B5AB-304A-8FF4-46A5AC9C7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D8D7FA-6DC9-F946-842F-4E483EB8D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E558EC-B3DB-2C40-AB5D-07937CE83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536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9C6A64-6CAB-DD42-B5F8-14CA9E3E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740180-6B8F-0649-962E-4042CB9EF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8F5819-1C75-6E47-BC0C-E5FEE3B83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0EC931-391C-D543-A186-F7A7188AD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66A455-4525-3245-B172-CFEB42E0E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6075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E4F98C-C013-4A4A-8038-5451DBF22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7FADF2-56E5-1D42-9F74-D8FB8FC8EB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BC4CC0B-6A84-114B-AADC-2AC0A3B73C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05E1A54-E02C-C945-AA61-C16748D64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65FEB6D-494E-7F46-B5F8-2A25C4494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4BA98A-2487-D94B-8D0D-93784AAE5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864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68C1FA-1CD9-DA44-8BD6-6DE89853F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33078F-EB06-9E43-AE21-A6CD9CD6E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94FB84A-73E4-2247-B4D4-A7371DF54F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E1EFA70-5E31-1344-B75D-7B61CE586B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3C5FDAE-0F2C-8340-BA2D-1A6D2F1354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7B2C8B-A43B-CF45-9897-D7D0E8824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1FE53C1-580D-DF4F-9F56-9FE5A9D4A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E7D4B7-2F84-FB45-9BC4-7E67EAD69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26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5FC7C9-2E6D-8C4A-8EFF-55089C07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292B7F0-F6E4-794D-91CD-B885EAAC1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FFDDEBE-A449-A340-9900-7A3CB8D1A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C1B622A-78DA-734A-9982-59B2D9CA6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172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3CE5520-A7BA-E543-B6A4-69EC82D5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6A0175F-9537-4043-A9B9-171E216E0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F796E7D-D98A-FB40-A804-FF9A7D4F1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6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B80A37-5093-D44C-92FA-F445683B0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56F179-CC7B-1149-B796-A987A7590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6EB96F-7310-ED44-8FEF-5CF0C029C5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91786A-78DE-6A4E-9C97-94CBEEC44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5255C3C-A314-0540-9A66-3D8AAFD4D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277449A-D0DB-BF41-B68B-1EC92BA2A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955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63D4E7-82D5-F94F-B759-2F6B29E31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C2BD3F9-E6DC-FD4C-9B70-CCE5154A43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2FADE1C-F599-E24B-90A7-F88C3CB2A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DAB168-F273-EC45-B303-BD0429967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4D2F44B-B741-3744-95F8-9AFFC6F54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6C119C-C4E9-EA49-ABED-45866DDBB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860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868E77B-F2E7-D041-9BB4-2746FDDC1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CEDE5B6-A5AF-1042-95CC-F096359193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CFC0DB-935D-154F-BE8C-E63B876BE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7BE54-EC01-6C41-BA5A-50977BA62645}" type="datetimeFigureOut">
              <a:rPr lang="fr-FR" smtClean="0"/>
              <a:t>18/12/2021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B37FB09-E8E4-2A41-8559-3D745B8A6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E957F1-679A-6B4C-932E-F93057AD1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A72FF-7A1B-4B48-8CFD-9B5FB54CC5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41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077C307-EAF2-7248-B91E-4942F0107E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999" t="-317" b="9900"/>
          <a:stretch/>
        </p:blipFill>
        <p:spPr>
          <a:xfrm>
            <a:off x="3720816" y="176121"/>
            <a:ext cx="7973619" cy="501961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49743CB-BD7F-FB42-BA7C-B256C826DA3E}"/>
              </a:ext>
            </a:extLst>
          </p:cNvPr>
          <p:cNvSpPr txBox="1"/>
          <p:nvPr/>
        </p:nvSpPr>
        <p:spPr>
          <a:xfrm>
            <a:off x="654908" y="5821946"/>
            <a:ext cx="1066894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fr-FR" sz="1600">
                <a:latin typeface="Arial" panose="020B0604020202020204" pitchFamily="34" charset="0"/>
                <a:cs typeface="Arial" panose="020B0604020202020204" pitchFamily="34" charset="0"/>
              </a:rPr>
              <a:t> Digital Content 3.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Prevalence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foregoing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healthcare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different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subgroups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to the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periods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The box in the middle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. The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upper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lower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limits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correspond to the 95% confidence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interval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. GP: General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Practictionner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7B9F3F2-FBFC-3F41-A4F7-CBBA683B2D0C}"/>
              </a:ext>
            </a:extLst>
          </p:cNvPr>
          <p:cNvCxnSpPr/>
          <p:nvPr/>
        </p:nvCxnSpPr>
        <p:spPr>
          <a:xfrm flipV="1">
            <a:off x="6759146" y="716691"/>
            <a:ext cx="0" cy="4312508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6E725A8-9483-0D46-AB9F-2EC756C18935}"/>
              </a:ext>
            </a:extLst>
          </p:cNvPr>
          <p:cNvCxnSpPr>
            <a:cxnSpLocks/>
          </p:cNvCxnSpPr>
          <p:nvPr/>
        </p:nvCxnSpPr>
        <p:spPr>
          <a:xfrm>
            <a:off x="1311278" y="1002665"/>
            <a:ext cx="1042901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0240D451-AE84-1F4C-9D7E-C319422E72FE}"/>
              </a:ext>
            </a:extLst>
          </p:cNvPr>
          <p:cNvCxnSpPr>
            <a:cxnSpLocks/>
          </p:cNvCxnSpPr>
          <p:nvPr/>
        </p:nvCxnSpPr>
        <p:spPr>
          <a:xfrm>
            <a:off x="1246787" y="1360124"/>
            <a:ext cx="1042901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23A8C62-D4D0-0F43-9217-833C6B436BA6}"/>
              </a:ext>
            </a:extLst>
          </p:cNvPr>
          <p:cNvCxnSpPr>
            <a:cxnSpLocks/>
          </p:cNvCxnSpPr>
          <p:nvPr/>
        </p:nvCxnSpPr>
        <p:spPr>
          <a:xfrm>
            <a:off x="1267690" y="1708349"/>
            <a:ext cx="10429010" cy="14741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5888379-466B-3A47-96FC-ECC7C3D7C57B}"/>
              </a:ext>
            </a:extLst>
          </p:cNvPr>
          <p:cNvCxnSpPr>
            <a:cxnSpLocks/>
          </p:cNvCxnSpPr>
          <p:nvPr/>
        </p:nvCxnSpPr>
        <p:spPr>
          <a:xfrm>
            <a:off x="1262924" y="2040789"/>
            <a:ext cx="1042901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B6E796AF-5EEE-AC46-8957-C2E4A9BDC7DA}"/>
              </a:ext>
            </a:extLst>
          </p:cNvPr>
          <p:cNvCxnSpPr>
            <a:cxnSpLocks/>
          </p:cNvCxnSpPr>
          <p:nvPr/>
        </p:nvCxnSpPr>
        <p:spPr>
          <a:xfrm flipV="1">
            <a:off x="1262924" y="2376907"/>
            <a:ext cx="10429010" cy="3833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B030E4C-139D-0F4A-811D-D4957676B1FD}"/>
              </a:ext>
            </a:extLst>
          </p:cNvPr>
          <p:cNvCxnSpPr>
            <a:cxnSpLocks/>
          </p:cNvCxnSpPr>
          <p:nvPr/>
        </p:nvCxnSpPr>
        <p:spPr>
          <a:xfrm flipV="1">
            <a:off x="1267687" y="2688587"/>
            <a:ext cx="10424247" cy="672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38B3BF91-7604-804D-B236-D9CA44E7361E}"/>
              </a:ext>
            </a:extLst>
          </p:cNvPr>
          <p:cNvCxnSpPr>
            <a:cxnSpLocks/>
          </p:cNvCxnSpPr>
          <p:nvPr/>
        </p:nvCxnSpPr>
        <p:spPr>
          <a:xfrm flipV="1">
            <a:off x="1267688" y="3047644"/>
            <a:ext cx="10424246" cy="17562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644FDEFB-AD4B-9246-B242-BFFB3881190D}"/>
              </a:ext>
            </a:extLst>
          </p:cNvPr>
          <p:cNvCxnSpPr>
            <a:cxnSpLocks/>
          </p:cNvCxnSpPr>
          <p:nvPr/>
        </p:nvCxnSpPr>
        <p:spPr>
          <a:xfrm>
            <a:off x="1267688" y="3383877"/>
            <a:ext cx="10424246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113688BC-A4EC-2D4C-AE93-B7E872A18DEA}"/>
              </a:ext>
            </a:extLst>
          </p:cNvPr>
          <p:cNvCxnSpPr>
            <a:cxnSpLocks/>
          </p:cNvCxnSpPr>
          <p:nvPr/>
        </p:nvCxnSpPr>
        <p:spPr>
          <a:xfrm flipV="1">
            <a:off x="1267690" y="3733800"/>
            <a:ext cx="10424245" cy="6249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9F98C950-7E0A-DB48-92F4-ADB7972F4962}"/>
              </a:ext>
            </a:extLst>
          </p:cNvPr>
          <p:cNvCxnSpPr>
            <a:cxnSpLocks/>
          </p:cNvCxnSpPr>
          <p:nvPr/>
        </p:nvCxnSpPr>
        <p:spPr>
          <a:xfrm>
            <a:off x="1267690" y="4048125"/>
            <a:ext cx="10424244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2BEF59F3-52DF-474C-AA75-0026FB15630E}"/>
              </a:ext>
            </a:extLst>
          </p:cNvPr>
          <p:cNvCxnSpPr>
            <a:cxnSpLocks/>
          </p:cNvCxnSpPr>
          <p:nvPr/>
        </p:nvCxnSpPr>
        <p:spPr>
          <a:xfrm>
            <a:off x="1267690" y="4363184"/>
            <a:ext cx="10424244" cy="18316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7587DD1C-EF22-B847-8DEE-1D31D79DD1D7}"/>
              </a:ext>
            </a:extLst>
          </p:cNvPr>
          <p:cNvCxnSpPr>
            <a:cxnSpLocks/>
          </p:cNvCxnSpPr>
          <p:nvPr/>
        </p:nvCxnSpPr>
        <p:spPr>
          <a:xfrm>
            <a:off x="1267690" y="4722319"/>
            <a:ext cx="10424244" cy="12802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DB744809-2284-E945-AD13-4AB1CB813949}"/>
              </a:ext>
            </a:extLst>
          </p:cNvPr>
          <p:cNvSpPr txBox="1"/>
          <p:nvPr/>
        </p:nvSpPr>
        <p:spPr>
          <a:xfrm>
            <a:off x="5108390" y="5153261"/>
            <a:ext cx="466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D441175-A0C3-4843-BE92-34F09F35BE71}"/>
              </a:ext>
            </a:extLst>
          </p:cNvPr>
          <p:cNvSpPr txBox="1"/>
          <p:nvPr/>
        </p:nvSpPr>
        <p:spPr>
          <a:xfrm>
            <a:off x="6603419" y="5146195"/>
            <a:ext cx="466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0E46F9B-8FE9-F344-AE09-4847A32CAA12}"/>
              </a:ext>
            </a:extLst>
          </p:cNvPr>
          <p:cNvSpPr txBox="1"/>
          <p:nvPr/>
        </p:nvSpPr>
        <p:spPr>
          <a:xfrm>
            <a:off x="9548894" y="5169213"/>
            <a:ext cx="466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2638BDA-83CF-F34B-A03E-C73665AA766A}"/>
              </a:ext>
            </a:extLst>
          </p:cNvPr>
          <p:cNvSpPr txBox="1"/>
          <p:nvPr/>
        </p:nvSpPr>
        <p:spPr>
          <a:xfrm>
            <a:off x="11009432" y="5144704"/>
            <a:ext cx="466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CD48DAD-70DE-6A44-8783-51E6AE817A90}"/>
              </a:ext>
            </a:extLst>
          </p:cNvPr>
          <p:cNvSpPr/>
          <p:nvPr/>
        </p:nvSpPr>
        <p:spPr>
          <a:xfrm>
            <a:off x="7324725" y="5132034"/>
            <a:ext cx="69532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5D8F540-A350-9F4C-ABD7-0C8E1EAE29D3}"/>
              </a:ext>
            </a:extLst>
          </p:cNvPr>
          <p:cNvSpPr txBox="1"/>
          <p:nvPr/>
        </p:nvSpPr>
        <p:spPr>
          <a:xfrm>
            <a:off x="8098448" y="5163884"/>
            <a:ext cx="4667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7D2D57C-66C4-1F42-93C6-4495F3828463}"/>
              </a:ext>
            </a:extLst>
          </p:cNvPr>
          <p:cNvSpPr txBox="1"/>
          <p:nvPr/>
        </p:nvSpPr>
        <p:spPr>
          <a:xfrm>
            <a:off x="10164935" y="5339229"/>
            <a:ext cx="1801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Prevalence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(%)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F1CFE8A0-5C56-974B-B84C-D30527BB4C69}"/>
              </a:ext>
            </a:extLst>
          </p:cNvPr>
          <p:cNvCxnSpPr>
            <a:cxnSpLocks/>
          </p:cNvCxnSpPr>
          <p:nvPr/>
        </p:nvCxnSpPr>
        <p:spPr>
          <a:xfrm>
            <a:off x="6992508" y="364485"/>
            <a:ext cx="220328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273E327F-E4BE-2C48-A2FC-3FC21683D92B}"/>
              </a:ext>
            </a:extLst>
          </p:cNvPr>
          <p:cNvSpPr txBox="1"/>
          <p:nvPr/>
        </p:nvSpPr>
        <p:spPr>
          <a:xfrm>
            <a:off x="7217503" y="233680"/>
            <a:ext cx="13834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err="1"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latin typeface="Arial" panose="020B0604020202020204" pitchFamily="34" charset="0"/>
                <a:cs typeface="Arial" panose="020B0604020202020204" pitchFamily="34" charset="0"/>
              </a:rPr>
              <a:t>prevalence</a:t>
            </a:r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3AFD2320-225C-1947-BED3-A5713DECE8EA}"/>
              </a:ext>
            </a:extLst>
          </p:cNvPr>
          <p:cNvSpPr txBox="1"/>
          <p:nvPr/>
        </p:nvSpPr>
        <p:spPr>
          <a:xfrm>
            <a:off x="1640541" y="693148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Age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18-25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E18DF99-3A2C-5C47-9BDD-C50B2309373C}"/>
              </a:ext>
            </a:extLst>
          </p:cNvPr>
          <p:cNvSpPr txBox="1"/>
          <p:nvPr/>
        </p:nvSpPr>
        <p:spPr>
          <a:xfrm>
            <a:off x="1640541" y="1036118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Age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between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26-59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67AA7C4-51B7-4747-8D1E-11C8E544C443}"/>
              </a:ext>
            </a:extLst>
          </p:cNvPr>
          <p:cNvSpPr txBox="1"/>
          <p:nvPr/>
        </p:nvSpPr>
        <p:spPr>
          <a:xfrm>
            <a:off x="2445873" y="1400875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Age ≥ 60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A74ABE30-4352-E848-A0D1-14C149B56041}"/>
              </a:ext>
            </a:extLst>
          </p:cNvPr>
          <p:cNvSpPr txBox="1"/>
          <p:nvPr/>
        </p:nvSpPr>
        <p:spPr>
          <a:xfrm>
            <a:off x="2208826" y="1733017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Foreign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nationality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4FCA84C-51D4-6A44-B586-0EEE2BD54C6B}"/>
              </a:ext>
            </a:extLst>
          </p:cNvPr>
          <p:cNvSpPr txBox="1"/>
          <p:nvPr/>
        </p:nvSpPr>
        <p:spPr>
          <a:xfrm>
            <a:off x="1814277" y="2040789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Foreign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spoken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langage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E123B525-2FA3-D74A-8E40-4544B0A79B7C}"/>
              </a:ext>
            </a:extLst>
          </p:cNvPr>
          <p:cNvSpPr txBox="1"/>
          <p:nvPr/>
        </p:nvSpPr>
        <p:spPr>
          <a:xfrm>
            <a:off x="2417491" y="2381039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Lives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housing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CC745BFE-5CFB-9549-8F5E-2FE2C149AF34}"/>
              </a:ext>
            </a:extLst>
          </p:cNvPr>
          <p:cNvSpPr txBox="1"/>
          <p:nvPr/>
        </p:nvSpPr>
        <p:spPr>
          <a:xfrm>
            <a:off x="2166302" y="2713162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Single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child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A1BFEE49-9EEB-F649-91B2-98A852F11938}"/>
              </a:ext>
            </a:extLst>
          </p:cNvPr>
          <p:cNvSpPr txBox="1"/>
          <p:nvPr/>
        </p:nvSpPr>
        <p:spPr>
          <a:xfrm>
            <a:off x="2026739" y="3057359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Single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child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ren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FB302F48-2AF8-E848-A2FF-231B2B82B38E}"/>
              </a:ext>
            </a:extLst>
          </p:cNvPr>
          <p:cNvSpPr txBox="1"/>
          <p:nvPr/>
        </p:nvSpPr>
        <p:spPr>
          <a:xfrm>
            <a:off x="1939993" y="3732424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Couple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child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ren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BBD8C2E2-FEC2-3E4A-BD4D-6571D3D15B30}"/>
              </a:ext>
            </a:extLst>
          </p:cNvPr>
          <p:cNvSpPr txBox="1"/>
          <p:nvPr/>
        </p:nvSpPr>
        <p:spPr>
          <a:xfrm>
            <a:off x="2040067" y="3387668"/>
            <a:ext cx="2662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Couple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child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C24EA75E-2EF9-A64E-91ED-28ADBE01629F}"/>
              </a:ext>
            </a:extLst>
          </p:cNvPr>
          <p:cNvSpPr txBox="1"/>
          <p:nvPr/>
        </p:nvSpPr>
        <p:spPr>
          <a:xfrm>
            <a:off x="1184664" y="4050203"/>
            <a:ext cx="3035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coverage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57CEEC2-355B-864D-96BA-3D438A730B1C}"/>
              </a:ext>
            </a:extLst>
          </p:cNvPr>
          <p:cNvSpPr txBox="1"/>
          <p:nvPr/>
        </p:nvSpPr>
        <p:spPr>
          <a:xfrm>
            <a:off x="2397492" y="4391093"/>
            <a:ext cx="3035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Followed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by GP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DD413C7E-92FE-6D4A-BACC-EB8226085C7D}"/>
              </a:ext>
            </a:extLst>
          </p:cNvPr>
          <p:cNvSpPr txBox="1"/>
          <p:nvPr/>
        </p:nvSpPr>
        <p:spPr>
          <a:xfrm>
            <a:off x="2582607" y="4713949"/>
            <a:ext cx="3035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Active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worker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666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102</Words>
  <Application>Microsoft Macintosh PowerPoint</Application>
  <PresentationFormat>Grand écran</PresentationFormat>
  <Paragraphs>23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Delphine Douillet</dc:creator>
  <cp:lastModifiedBy>Delphine Douillet</cp:lastModifiedBy>
  <cp:revision>8</cp:revision>
  <cp:lastPrinted>2021-09-09T08:02:57Z</cp:lastPrinted>
  <dcterms:created xsi:type="dcterms:W3CDTF">2021-05-18T09:18:55Z</dcterms:created>
  <dcterms:modified xsi:type="dcterms:W3CDTF">2021-12-18T10:09:55Z</dcterms:modified>
</cp:coreProperties>
</file>