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3" r:id="rId3"/>
    <p:sldId id="265"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a Rychert" initials="JR" lastIdx="4" clrIdx="0">
    <p:extLst>
      <p:ext uri="{19B8F6BF-5375-455C-9EA6-DF929625EA0E}">
        <p15:presenceInfo xmlns:p15="http://schemas.microsoft.com/office/powerpoint/2012/main" userId="56af476a77a95449" providerId="Windows Live"/>
      </p:ext>
    </p:extLst>
  </p:cmAuthor>
  <p:cmAuthor id="2" name="Nandakumar, Vijayalakshmi" initials="NV" lastIdx="4" clrIdx="1">
    <p:extLst>
      <p:ext uri="{19B8F6BF-5375-455C-9EA6-DF929625EA0E}">
        <p15:presenceInfo xmlns:p15="http://schemas.microsoft.com/office/powerpoint/2012/main" userId="S::vijayalakshmi.nandakumar@aruplab.com::b5e18347-b262-46be-ab73-d78919a4db5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4" autoAdjust="0"/>
    <p:restoredTop sz="94660"/>
  </p:normalViewPr>
  <p:slideViewPr>
    <p:cSldViewPr snapToGrid="0">
      <p:cViewPr varScale="1">
        <p:scale>
          <a:sx n="110" d="100"/>
          <a:sy n="110" d="100"/>
        </p:scale>
        <p:origin x="91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69B4458-235C-4F3E-9434-8A2BA0F5BA71}" type="datetimeFigureOut">
              <a:rPr lang="en-US" smtClean="0"/>
              <a:t>7/30/2021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AF7240-7099-45C7-889B-86292A533E41}" type="slidenum">
              <a:rPr lang="en-US" smtClean="0"/>
              <a:t>‹#›</a:t>
            </a:fld>
            <a:endParaRPr lang="en-US"/>
          </a:p>
        </p:txBody>
      </p:sp>
    </p:spTree>
    <p:extLst>
      <p:ext uri="{BB962C8B-B14F-4D97-AF65-F5344CB8AC3E}">
        <p14:creationId xmlns:p14="http://schemas.microsoft.com/office/powerpoint/2010/main" val="92396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9B4458-235C-4F3E-9434-8A2BA0F5BA71}" type="datetimeFigureOut">
              <a:rPr lang="en-US" smtClean="0"/>
              <a:t>7/30/2021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AF7240-7099-45C7-889B-86292A533E41}" type="slidenum">
              <a:rPr lang="en-US" smtClean="0"/>
              <a:t>‹#›</a:t>
            </a:fld>
            <a:endParaRPr lang="en-US"/>
          </a:p>
        </p:txBody>
      </p:sp>
    </p:spTree>
    <p:extLst>
      <p:ext uri="{BB962C8B-B14F-4D97-AF65-F5344CB8AC3E}">
        <p14:creationId xmlns:p14="http://schemas.microsoft.com/office/powerpoint/2010/main" val="31369897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9B4458-235C-4F3E-9434-8A2BA0F5BA71}" type="datetimeFigureOut">
              <a:rPr lang="en-US" smtClean="0"/>
              <a:t>7/30/2021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AF7240-7099-45C7-889B-86292A533E41}" type="slidenum">
              <a:rPr lang="en-US" smtClean="0"/>
              <a:t>‹#›</a:t>
            </a:fld>
            <a:endParaRPr lang="en-US"/>
          </a:p>
        </p:txBody>
      </p:sp>
    </p:spTree>
    <p:extLst>
      <p:ext uri="{BB962C8B-B14F-4D97-AF65-F5344CB8AC3E}">
        <p14:creationId xmlns:p14="http://schemas.microsoft.com/office/powerpoint/2010/main" val="618787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9B4458-235C-4F3E-9434-8A2BA0F5BA71}" type="datetimeFigureOut">
              <a:rPr lang="en-US" smtClean="0"/>
              <a:t>7/30/2021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AF7240-7099-45C7-889B-86292A533E41}" type="slidenum">
              <a:rPr lang="en-US" smtClean="0"/>
              <a:t>‹#›</a:t>
            </a:fld>
            <a:endParaRPr lang="en-US"/>
          </a:p>
        </p:txBody>
      </p:sp>
    </p:spTree>
    <p:extLst>
      <p:ext uri="{BB962C8B-B14F-4D97-AF65-F5344CB8AC3E}">
        <p14:creationId xmlns:p14="http://schemas.microsoft.com/office/powerpoint/2010/main" val="3817698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69B4458-235C-4F3E-9434-8A2BA0F5BA71}" type="datetimeFigureOut">
              <a:rPr lang="en-US" smtClean="0"/>
              <a:t>7/30/2021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AF7240-7099-45C7-889B-86292A533E41}" type="slidenum">
              <a:rPr lang="en-US" smtClean="0"/>
              <a:t>‹#›</a:t>
            </a:fld>
            <a:endParaRPr lang="en-US"/>
          </a:p>
        </p:txBody>
      </p:sp>
    </p:spTree>
    <p:extLst>
      <p:ext uri="{BB962C8B-B14F-4D97-AF65-F5344CB8AC3E}">
        <p14:creationId xmlns:p14="http://schemas.microsoft.com/office/powerpoint/2010/main" val="1836743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69B4458-235C-4F3E-9434-8A2BA0F5BA71}" type="datetimeFigureOut">
              <a:rPr lang="en-US" smtClean="0"/>
              <a:t>7/30/2021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AF7240-7099-45C7-889B-86292A533E41}" type="slidenum">
              <a:rPr lang="en-US" smtClean="0"/>
              <a:t>‹#›</a:t>
            </a:fld>
            <a:endParaRPr lang="en-US"/>
          </a:p>
        </p:txBody>
      </p:sp>
    </p:spTree>
    <p:extLst>
      <p:ext uri="{BB962C8B-B14F-4D97-AF65-F5344CB8AC3E}">
        <p14:creationId xmlns:p14="http://schemas.microsoft.com/office/powerpoint/2010/main" val="4175645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69B4458-235C-4F3E-9434-8A2BA0F5BA71}" type="datetimeFigureOut">
              <a:rPr lang="en-US" smtClean="0"/>
              <a:t>7/30/2021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AF7240-7099-45C7-889B-86292A533E41}" type="slidenum">
              <a:rPr lang="en-US" smtClean="0"/>
              <a:t>‹#›</a:t>
            </a:fld>
            <a:endParaRPr lang="en-US"/>
          </a:p>
        </p:txBody>
      </p:sp>
    </p:spTree>
    <p:extLst>
      <p:ext uri="{BB962C8B-B14F-4D97-AF65-F5344CB8AC3E}">
        <p14:creationId xmlns:p14="http://schemas.microsoft.com/office/powerpoint/2010/main" val="43826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69B4458-235C-4F3E-9434-8A2BA0F5BA71}" type="datetimeFigureOut">
              <a:rPr lang="en-US" smtClean="0"/>
              <a:t>7/30/2021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AF7240-7099-45C7-889B-86292A533E41}" type="slidenum">
              <a:rPr lang="en-US" smtClean="0"/>
              <a:t>‹#›</a:t>
            </a:fld>
            <a:endParaRPr lang="en-US"/>
          </a:p>
        </p:txBody>
      </p:sp>
    </p:spTree>
    <p:extLst>
      <p:ext uri="{BB962C8B-B14F-4D97-AF65-F5344CB8AC3E}">
        <p14:creationId xmlns:p14="http://schemas.microsoft.com/office/powerpoint/2010/main" val="978787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9B4458-235C-4F3E-9434-8A2BA0F5BA71}" type="datetimeFigureOut">
              <a:rPr lang="en-US" smtClean="0"/>
              <a:t>7/30/2021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AF7240-7099-45C7-889B-86292A533E41}" type="slidenum">
              <a:rPr lang="en-US" smtClean="0"/>
              <a:t>‹#›</a:t>
            </a:fld>
            <a:endParaRPr lang="en-US"/>
          </a:p>
        </p:txBody>
      </p:sp>
    </p:spTree>
    <p:extLst>
      <p:ext uri="{BB962C8B-B14F-4D97-AF65-F5344CB8AC3E}">
        <p14:creationId xmlns:p14="http://schemas.microsoft.com/office/powerpoint/2010/main" val="186316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69B4458-235C-4F3E-9434-8A2BA0F5BA71}" type="datetimeFigureOut">
              <a:rPr lang="en-US" smtClean="0"/>
              <a:t>7/30/2021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AF7240-7099-45C7-889B-86292A533E41}" type="slidenum">
              <a:rPr lang="en-US" smtClean="0"/>
              <a:t>‹#›</a:t>
            </a:fld>
            <a:endParaRPr lang="en-US"/>
          </a:p>
        </p:txBody>
      </p:sp>
    </p:spTree>
    <p:extLst>
      <p:ext uri="{BB962C8B-B14F-4D97-AF65-F5344CB8AC3E}">
        <p14:creationId xmlns:p14="http://schemas.microsoft.com/office/powerpoint/2010/main" val="945184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69B4458-235C-4F3E-9434-8A2BA0F5BA71}" type="datetimeFigureOut">
              <a:rPr lang="en-US" smtClean="0"/>
              <a:t>7/30/2021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AF7240-7099-45C7-889B-86292A533E41}" type="slidenum">
              <a:rPr lang="en-US" smtClean="0"/>
              <a:t>‹#›</a:t>
            </a:fld>
            <a:endParaRPr lang="en-US"/>
          </a:p>
        </p:txBody>
      </p:sp>
    </p:spTree>
    <p:extLst>
      <p:ext uri="{BB962C8B-B14F-4D97-AF65-F5344CB8AC3E}">
        <p14:creationId xmlns:p14="http://schemas.microsoft.com/office/powerpoint/2010/main" val="3591026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9B4458-235C-4F3E-9434-8A2BA0F5BA71}" type="datetimeFigureOut">
              <a:rPr lang="en-US" smtClean="0"/>
              <a:t>7/30/2021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AF7240-7099-45C7-889B-86292A533E41}" type="slidenum">
              <a:rPr lang="en-US" smtClean="0"/>
              <a:t>‹#›</a:t>
            </a:fld>
            <a:endParaRPr lang="en-US"/>
          </a:p>
        </p:txBody>
      </p:sp>
    </p:spTree>
    <p:extLst>
      <p:ext uri="{BB962C8B-B14F-4D97-AF65-F5344CB8AC3E}">
        <p14:creationId xmlns:p14="http://schemas.microsoft.com/office/powerpoint/2010/main" val="34348836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61B8812-7345-4452-B3D9-7B6AEDEB5C3C}"/>
              </a:ext>
            </a:extLst>
          </p:cNvPr>
          <p:cNvPicPr>
            <a:picLocks noChangeAspect="1"/>
          </p:cNvPicPr>
          <p:nvPr/>
        </p:nvPicPr>
        <p:blipFill>
          <a:blip r:embed="rId2"/>
          <a:stretch>
            <a:fillRect/>
          </a:stretch>
        </p:blipFill>
        <p:spPr>
          <a:xfrm>
            <a:off x="1765258" y="536107"/>
            <a:ext cx="5247724" cy="2370083"/>
          </a:xfrm>
          <a:prstGeom prst="rect">
            <a:avLst/>
          </a:prstGeom>
        </p:spPr>
      </p:pic>
      <p:sp>
        <p:nvSpPr>
          <p:cNvPr id="6" name="TextBox 5">
            <a:extLst>
              <a:ext uri="{FF2B5EF4-FFF2-40B4-BE49-F238E27FC236}">
                <a16:creationId xmlns:a16="http://schemas.microsoft.com/office/drawing/2014/main" id="{F1112009-38CC-469B-B895-052E25EE8F93}"/>
              </a:ext>
            </a:extLst>
          </p:cNvPr>
          <p:cNvSpPr txBox="1"/>
          <p:nvPr/>
        </p:nvSpPr>
        <p:spPr>
          <a:xfrm>
            <a:off x="1" y="0"/>
            <a:ext cx="8453886" cy="276999"/>
          </a:xfrm>
          <a:prstGeom prst="rect">
            <a:avLst/>
          </a:prstGeom>
          <a:noFill/>
        </p:spPr>
        <p:txBody>
          <a:bodyPr wrap="square" rtlCol="0">
            <a:spAutoFit/>
          </a:bodyPr>
          <a:lstStyle/>
          <a:p>
            <a:r>
              <a:rPr lang="en-US" sz="1200" b="1" dirty="0"/>
              <a:t>Supplemental Table 1. Parallel assessment of IgG antibodies to SARS-CoV-2 antigens. </a:t>
            </a:r>
          </a:p>
        </p:txBody>
      </p:sp>
      <p:sp>
        <p:nvSpPr>
          <p:cNvPr id="4" name="TextBox 3">
            <a:extLst>
              <a:ext uri="{FF2B5EF4-FFF2-40B4-BE49-F238E27FC236}">
                <a16:creationId xmlns:a16="http://schemas.microsoft.com/office/drawing/2014/main" id="{F1112009-38CC-469B-B895-052E25EE8F93}"/>
              </a:ext>
            </a:extLst>
          </p:cNvPr>
          <p:cNvSpPr txBox="1"/>
          <p:nvPr/>
        </p:nvSpPr>
        <p:spPr>
          <a:xfrm>
            <a:off x="419820" y="3026798"/>
            <a:ext cx="8453886" cy="461665"/>
          </a:xfrm>
          <a:prstGeom prst="rect">
            <a:avLst/>
          </a:prstGeom>
          <a:noFill/>
        </p:spPr>
        <p:txBody>
          <a:bodyPr wrap="square" rtlCol="0">
            <a:spAutoFit/>
          </a:bodyPr>
          <a:lstStyle/>
          <a:p>
            <a:r>
              <a:rPr lang="en-US" sz="1200" dirty="0"/>
              <a:t>Sensitivity and specificity of the multiplex MSD assay for parallel assessment of antibodies to two antigens at a time.</a:t>
            </a:r>
          </a:p>
          <a:p>
            <a:endParaRPr lang="en-US" sz="1200" b="1" dirty="0"/>
          </a:p>
        </p:txBody>
      </p:sp>
    </p:spTree>
    <p:extLst>
      <p:ext uri="{BB962C8B-B14F-4D97-AF65-F5344CB8AC3E}">
        <p14:creationId xmlns:p14="http://schemas.microsoft.com/office/powerpoint/2010/main" val="45744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E010419-A24F-4764-BEC8-89BA5C460680}"/>
              </a:ext>
            </a:extLst>
          </p:cNvPr>
          <p:cNvPicPr>
            <a:picLocks noChangeAspect="1"/>
          </p:cNvPicPr>
          <p:nvPr/>
        </p:nvPicPr>
        <p:blipFill>
          <a:blip r:embed="rId2"/>
          <a:stretch>
            <a:fillRect/>
          </a:stretch>
        </p:blipFill>
        <p:spPr>
          <a:xfrm>
            <a:off x="1756387" y="844731"/>
            <a:ext cx="5631226" cy="2812595"/>
          </a:xfrm>
          <a:prstGeom prst="rect">
            <a:avLst/>
          </a:prstGeom>
        </p:spPr>
      </p:pic>
      <p:sp>
        <p:nvSpPr>
          <p:cNvPr id="6" name="TextBox 5">
            <a:extLst>
              <a:ext uri="{FF2B5EF4-FFF2-40B4-BE49-F238E27FC236}">
                <a16:creationId xmlns:a16="http://schemas.microsoft.com/office/drawing/2014/main" id="{6F95A3F1-08D8-453A-9710-F4A4B6ACA7AF}"/>
              </a:ext>
            </a:extLst>
          </p:cNvPr>
          <p:cNvSpPr txBox="1"/>
          <p:nvPr/>
        </p:nvSpPr>
        <p:spPr>
          <a:xfrm>
            <a:off x="0" y="0"/>
            <a:ext cx="9143999" cy="276999"/>
          </a:xfrm>
          <a:prstGeom prst="rect">
            <a:avLst/>
          </a:prstGeom>
          <a:noFill/>
        </p:spPr>
        <p:txBody>
          <a:bodyPr wrap="square" rtlCol="0">
            <a:spAutoFit/>
          </a:bodyPr>
          <a:lstStyle/>
          <a:p>
            <a:r>
              <a:rPr lang="en-US" sz="1200" b="1" dirty="0"/>
              <a:t>Supplemental Table 2. Agreement between IgG antibodies to individual antigens on MSD platform and commercial IgG serology assays.</a:t>
            </a:r>
          </a:p>
        </p:txBody>
      </p:sp>
      <p:sp>
        <p:nvSpPr>
          <p:cNvPr id="4" name="TextBox 3">
            <a:extLst>
              <a:ext uri="{FF2B5EF4-FFF2-40B4-BE49-F238E27FC236}">
                <a16:creationId xmlns:a16="http://schemas.microsoft.com/office/drawing/2014/main" id="{6F95A3F1-08D8-453A-9710-F4A4B6ACA7AF}"/>
              </a:ext>
            </a:extLst>
          </p:cNvPr>
          <p:cNvSpPr txBox="1"/>
          <p:nvPr/>
        </p:nvSpPr>
        <p:spPr>
          <a:xfrm>
            <a:off x="1" y="3810000"/>
            <a:ext cx="9143999" cy="461665"/>
          </a:xfrm>
          <a:prstGeom prst="rect">
            <a:avLst/>
          </a:prstGeom>
          <a:noFill/>
        </p:spPr>
        <p:txBody>
          <a:bodyPr wrap="square" rtlCol="0">
            <a:spAutoFit/>
          </a:bodyPr>
          <a:lstStyle/>
          <a:p>
            <a:r>
              <a:rPr lang="en-US" sz="1200" dirty="0"/>
              <a:t>The overall agreement is the proportion of concordant results, positive percent agreement is the proportion of positive results and negative percent agreement is the proportion of negative results between the MSD and commercial IgG serology assays.</a:t>
            </a:r>
            <a:endParaRPr lang="en-US" sz="1200" b="1" dirty="0"/>
          </a:p>
        </p:txBody>
      </p:sp>
    </p:spTree>
    <p:extLst>
      <p:ext uri="{BB962C8B-B14F-4D97-AF65-F5344CB8AC3E}">
        <p14:creationId xmlns:p14="http://schemas.microsoft.com/office/powerpoint/2010/main" val="2767814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F95A3F1-08D8-453A-9710-F4A4B6ACA7AF}"/>
              </a:ext>
            </a:extLst>
          </p:cNvPr>
          <p:cNvSpPr txBox="1"/>
          <p:nvPr/>
        </p:nvSpPr>
        <p:spPr>
          <a:xfrm>
            <a:off x="0" y="0"/>
            <a:ext cx="9143999" cy="276999"/>
          </a:xfrm>
          <a:prstGeom prst="rect">
            <a:avLst/>
          </a:prstGeom>
          <a:noFill/>
        </p:spPr>
        <p:txBody>
          <a:bodyPr wrap="square" rtlCol="0">
            <a:spAutoFit/>
          </a:bodyPr>
          <a:lstStyle/>
          <a:p>
            <a:r>
              <a:rPr lang="en-US" sz="1200" b="1" dirty="0"/>
              <a:t>Supplemental Table 3. Comparison of assay sensitivity and specificity using </a:t>
            </a:r>
            <a:r>
              <a:rPr lang="en-US" sz="1200" b="1"/>
              <a:t>MSD- established </a:t>
            </a:r>
            <a:r>
              <a:rPr lang="en-US" sz="1200" b="1" dirty="0"/>
              <a:t>and ARUP- established cut-points.</a:t>
            </a:r>
          </a:p>
        </p:txBody>
      </p:sp>
      <p:sp>
        <p:nvSpPr>
          <p:cNvPr id="4" name="TextBox 3">
            <a:extLst>
              <a:ext uri="{FF2B5EF4-FFF2-40B4-BE49-F238E27FC236}">
                <a16:creationId xmlns:a16="http://schemas.microsoft.com/office/drawing/2014/main" id="{6F95A3F1-08D8-453A-9710-F4A4B6ACA7AF}"/>
              </a:ext>
            </a:extLst>
          </p:cNvPr>
          <p:cNvSpPr txBox="1"/>
          <p:nvPr/>
        </p:nvSpPr>
        <p:spPr>
          <a:xfrm>
            <a:off x="419100" y="4717911"/>
            <a:ext cx="8724899" cy="646331"/>
          </a:xfrm>
          <a:prstGeom prst="rect">
            <a:avLst/>
          </a:prstGeom>
          <a:noFill/>
        </p:spPr>
        <p:txBody>
          <a:bodyPr wrap="square" rtlCol="0">
            <a:spAutoFit/>
          </a:bodyPr>
          <a:lstStyle/>
          <a:p>
            <a:r>
              <a:rPr lang="en-US" sz="1200" dirty="0">
                <a:latin typeface="+mj-lt"/>
              </a:rPr>
              <a:t>Sensitivity and specificity of the multiplex MSD assay at the MSD- recommended (top panel) and ARUP- established (bottom panel) cut-points in the 324 samples studied. </a:t>
            </a:r>
            <a:r>
              <a:rPr lang="en-US" sz="1200" dirty="0">
                <a:effectLst/>
                <a:latin typeface="+mj-lt"/>
                <a:ea typeface="Calibri" panose="020F0502020204030204" pitchFamily="34" charset="0"/>
                <a:cs typeface="Times New Roman" panose="02020603050405020304" pitchFamily="18" charset="0"/>
              </a:rPr>
              <a:t>S: Spike</a:t>
            </a:r>
            <a:r>
              <a:rPr lang="en-US" sz="1200" dirty="0">
                <a:latin typeface="+mj-lt"/>
                <a:ea typeface="Calibri" panose="020F0502020204030204" pitchFamily="34" charset="0"/>
                <a:cs typeface="Times New Roman" panose="02020603050405020304" pitchFamily="18" charset="0"/>
              </a:rPr>
              <a:t>, </a:t>
            </a:r>
            <a:r>
              <a:rPr lang="en-US" sz="1200" dirty="0">
                <a:effectLst/>
                <a:latin typeface="+mj-lt"/>
                <a:ea typeface="Calibri" panose="020F0502020204030204" pitchFamily="34" charset="0"/>
                <a:cs typeface="Times New Roman" panose="02020603050405020304" pitchFamily="18" charset="0"/>
              </a:rPr>
              <a:t>RBD: Receptor binding domain</a:t>
            </a:r>
            <a:r>
              <a:rPr lang="en-US" sz="1200" dirty="0">
                <a:latin typeface="+mj-lt"/>
                <a:ea typeface="Calibri" panose="020F0502020204030204" pitchFamily="34" charset="0"/>
                <a:cs typeface="Times New Roman" panose="02020603050405020304" pitchFamily="18" charset="0"/>
              </a:rPr>
              <a:t>, </a:t>
            </a:r>
            <a:r>
              <a:rPr lang="en-US" sz="1200" dirty="0">
                <a:effectLst/>
                <a:latin typeface="+mj-lt"/>
                <a:ea typeface="Calibri" panose="020F0502020204030204" pitchFamily="34" charset="0"/>
                <a:cs typeface="Times New Roman" panose="02020603050405020304" pitchFamily="18" charset="0"/>
              </a:rPr>
              <a:t> N: Nucleocapsid</a:t>
            </a:r>
            <a:r>
              <a:rPr lang="en-US" sz="1200">
                <a:effectLst/>
                <a:latin typeface="+mj-lt"/>
                <a:ea typeface="Calibri" panose="020F0502020204030204" pitchFamily="34" charset="0"/>
                <a:cs typeface="Times New Roman" panose="02020603050405020304" pitchFamily="18" charset="0"/>
              </a:rPr>
              <a:t>.  </a:t>
            </a:r>
            <a:endParaRPr lang="en-US" sz="1200" dirty="0">
              <a:effectLst/>
              <a:latin typeface="+mj-lt"/>
              <a:ea typeface="Calibri" panose="020F0502020204030204" pitchFamily="34" charset="0"/>
              <a:cs typeface="Times New Roman" panose="02020603050405020304" pitchFamily="18" charset="0"/>
            </a:endParaRPr>
          </a:p>
          <a:p>
            <a:endParaRPr lang="en-US" sz="1200" dirty="0"/>
          </a:p>
        </p:txBody>
      </p:sp>
      <p:pic>
        <p:nvPicPr>
          <p:cNvPr id="5" name="Picture 4">
            <a:extLst>
              <a:ext uri="{FF2B5EF4-FFF2-40B4-BE49-F238E27FC236}">
                <a16:creationId xmlns:a16="http://schemas.microsoft.com/office/drawing/2014/main" id="{0F91D93D-23AF-4732-B0F9-D3BB0CFCD116}"/>
              </a:ext>
            </a:extLst>
          </p:cNvPr>
          <p:cNvPicPr>
            <a:picLocks noChangeAspect="1"/>
          </p:cNvPicPr>
          <p:nvPr/>
        </p:nvPicPr>
        <p:blipFill>
          <a:blip r:embed="rId2"/>
          <a:stretch>
            <a:fillRect/>
          </a:stretch>
        </p:blipFill>
        <p:spPr>
          <a:xfrm>
            <a:off x="1860369" y="392430"/>
            <a:ext cx="5562600" cy="4210050"/>
          </a:xfrm>
          <a:prstGeom prst="rect">
            <a:avLst/>
          </a:prstGeom>
        </p:spPr>
      </p:pic>
    </p:spTree>
    <p:extLst>
      <p:ext uri="{BB962C8B-B14F-4D97-AF65-F5344CB8AC3E}">
        <p14:creationId xmlns:p14="http://schemas.microsoft.com/office/powerpoint/2010/main" val="309341499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667</TotalTime>
  <Words>153</Words>
  <Application>Microsoft Office PowerPoint</Application>
  <PresentationFormat>On-screen Show (4:3)</PresentationFormat>
  <Paragraphs>6</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Nandakumar, Vijayalakshmi</dc:creator>
  <cp:lastModifiedBy>Profaizer, Tracie</cp:lastModifiedBy>
  <cp:revision>28</cp:revision>
  <dcterms:created xsi:type="dcterms:W3CDTF">2021-05-10T17:29:37Z</dcterms:created>
  <dcterms:modified xsi:type="dcterms:W3CDTF">2021-07-30T20:55:50Z</dcterms:modified>
</cp:coreProperties>
</file>