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5"/>
    <p:restoredTop sz="94595"/>
  </p:normalViewPr>
  <p:slideViewPr>
    <p:cSldViewPr snapToGrid="0" snapToObjects="1">
      <p:cViewPr varScale="1">
        <p:scale>
          <a:sx n="110" d="100"/>
          <a:sy n="110" d="100"/>
        </p:scale>
        <p:origin x="166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111FC-2B09-4844-B7AB-ADFD5A82E702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6283-8720-394E-8F83-3B0E2A26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340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111FC-2B09-4844-B7AB-ADFD5A82E702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6283-8720-394E-8F83-3B0E2A26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24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111FC-2B09-4844-B7AB-ADFD5A82E702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6283-8720-394E-8F83-3B0E2A26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672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111FC-2B09-4844-B7AB-ADFD5A82E702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6283-8720-394E-8F83-3B0E2A26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44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111FC-2B09-4844-B7AB-ADFD5A82E702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6283-8720-394E-8F83-3B0E2A26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704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111FC-2B09-4844-B7AB-ADFD5A82E702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6283-8720-394E-8F83-3B0E2A26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65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111FC-2B09-4844-B7AB-ADFD5A82E702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6283-8720-394E-8F83-3B0E2A26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6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111FC-2B09-4844-B7AB-ADFD5A82E702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6283-8720-394E-8F83-3B0E2A26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195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111FC-2B09-4844-B7AB-ADFD5A82E702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6283-8720-394E-8F83-3B0E2A26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03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111FC-2B09-4844-B7AB-ADFD5A82E702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6283-8720-394E-8F83-3B0E2A26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4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111FC-2B09-4844-B7AB-ADFD5A82E702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26283-8720-394E-8F83-3B0E2A26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43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111FC-2B09-4844-B7AB-ADFD5A82E702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26283-8720-394E-8F83-3B0E2A266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25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18" Type="http://schemas.openxmlformats.org/officeDocument/2006/relationships/image" Target="../media/image9.png"/><Relationship Id="rId3" Type="http://schemas.microsoft.com/office/2007/relationships/hdphoto" Target="../media/hdphoto1.wdp"/><Relationship Id="rId21" Type="http://schemas.microsoft.com/office/2007/relationships/hdphoto" Target="../media/hdphoto10.wdp"/><Relationship Id="rId7" Type="http://schemas.microsoft.com/office/2007/relationships/hdphoto" Target="../media/hdphoto3.wdp"/><Relationship Id="rId12" Type="http://schemas.openxmlformats.org/officeDocument/2006/relationships/image" Target="../media/image6.jpeg"/><Relationship Id="rId17" Type="http://schemas.microsoft.com/office/2007/relationships/hdphoto" Target="../media/hdphoto8.wdp"/><Relationship Id="rId25" Type="http://schemas.microsoft.com/office/2007/relationships/hdphoto" Target="../media/hdphoto12.wdp"/><Relationship Id="rId2" Type="http://schemas.openxmlformats.org/officeDocument/2006/relationships/image" Target="../media/image1.jpeg"/><Relationship Id="rId16" Type="http://schemas.openxmlformats.org/officeDocument/2006/relationships/image" Target="../media/image8.png"/><Relationship Id="rId20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24" Type="http://schemas.openxmlformats.org/officeDocument/2006/relationships/image" Target="../media/image12.jpeg"/><Relationship Id="rId5" Type="http://schemas.microsoft.com/office/2007/relationships/hdphoto" Target="../media/hdphoto2.wdp"/><Relationship Id="rId15" Type="http://schemas.microsoft.com/office/2007/relationships/hdphoto" Target="../media/hdphoto7.wdp"/><Relationship Id="rId23" Type="http://schemas.microsoft.com/office/2007/relationships/hdphoto" Target="../media/hdphoto11.wdp"/><Relationship Id="rId10" Type="http://schemas.openxmlformats.org/officeDocument/2006/relationships/image" Target="../media/image5.jpeg"/><Relationship Id="rId19" Type="http://schemas.microsoft.com/office/2007/relationships/hdphoto" Target="../media/hdphoto9.wdp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jpeg"/><Relationship Id="rId22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CA1C61E-F1DE-C642-B6C5-8ECBFEE8BEC8}"/>
              </a:ext>
            </a:extLst>
          </p:cNvPr>
          <p:cNvGrpSpPr/>
          <p:nvPr/>
        </p:nvGrpSpPr>
        <p:grpSpPr>
          <a:xfrm>
            <a:off x="679623" y="930260"/>
            <a:ext cx="7545811" cy="3560972"/>
            <a:chOff x="863124" y="785417"/>
            <a:chExt cx="7145717" cy="304288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BE6A1DF3-5477-F242-A1CD-4A42B621E962}"/>
                </a:ext>
              </a:extLst>
            </p:cNvPr>
            <p:cNvSpPr txBox="1"/>
            <p:nvPr/>
          </p:nvSpPr>
          <p:spPr>
            <a:xfrm>
              <a:off x="968440" y="785417"/>
              <a:ext cx="6810313" cy="49969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charset="0"/>
                  <a:ea typeface="Arial" charset="0"/>
                  <a:cs typeface="Arial" charset="0"/>
                </a:rPr>
                <a:t>Huh7</a:t>
              </a:r>
              <a:r>
                <a:rPr lang="zh-TW" altLang="en-US" sz="1600" dirty="0" smtClean="0"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600" dirty="0" smtClean="0">
                  <a:latin typeface="Arial" charset="0"/>
                  <a:ea typeface="Arial" charset="0"/>
                  <a:cs typeface="Arial" charset="0"/>
                </a:rPr>
                <a:t>tumor-bearing </a:t>
              </a:r>
              <a:r>
                <a:rPr lang="en-US" sz="1600" dirty="0">
                  <a:latin typeface="Arial" charset="0"/>
                  <a:ea typeface="Arial" charset="0"/>
                  <a:cs typeface="Arial" charset="0"/>
                </a:rPr>
                <a:t>mice treated with sorafenib  </a:t>
              </a:r>
            </a:p>
            <a:p>
              <a:pPr algn="ctr"/>
              <a:r>
                <a:rPr lang="en-US" sz="1600" dirty="0">
                  <a:latin typeface="Arial" charset="0"/>
                  <a:ea typeface="Arial" charset="0"/>
                  <a:cs typeface="Arial" charset="0"/>
                </a:rPr>
                <a:t>(30 mg/kg, </a:t>
              </a: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once a day, 5 days per week by oral route </a:t>
              </a:r>
              <a:r>
                <a:rPr lang="en-US" sz="1600" dirty="0">
                  <a:latin typeface="Arial" charset="0"/>
                  <a:ea typeface="Arial" charset="0"/>
                  <a:cs typeface="Arial" charset="0"/>
                </a:rPr>
                <a:t>for 4 weeks)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xmlns="" id="{5EEDA8F7-B7D4-494A-9A22-6C346D95BBD5}"/>
                </a:ext>
              </a:extLst>
            </p:cNvPr>
            <p:cNvCxnSpPr/>
            <p:nvPr/>
          </p:nvCxnSpPr>
          <p:spPr>
            <a:xfrm flipV="1">
              <a:off x="4548603" y="1635103"/>
              <a:ext cx="797169" cy="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7BBB3AB8-D910-0B40-BF3E-D1519ADB8B1C}"/>
                </a:ext>
              </a:extLst>
            </p:cNvPr>
            <p:cNvSpPr txBox="1"/>
            <p:nvPr/>
          </p:nvSpPr>
          <p:spPr>
            <a:xfrm>
              <a:off x="5359380" y="1355840"/>
              <a:ext cx="2649461" cy="81529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Remove animals with treatment growing tumors (</a:t>
              </a:r>
              <a:r>
                <a:rPr lang="en-US" sz="1400" dirty="0"/>
                <a:t>≥</a:t>
              </a:r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30 % increase in tumor volume during treatment)</a:t>
              </a:r>
            </a:p>
          </p:txBody>
        </p:sp>
        <p:sp>
          <p:nvSpPr>
            <p:cNvPr id="26" name="Down Arrow 25">
              <a:extLst>
                <a:ext uri="{FF2B5EF4-FFF2-40B4-BE49-F238E27FC236}">
                  <a16:creationId xmlns:a16="http://schemas.microsoft.com/office/drawing/2014/main" xmlns="" id="{4E4ABACF-5359-BC49-A43F-EF917411886E}"/>
                </a:ext>
              </a:extLst>
            </p:cNvPr>
            <p:cNvSpPr/>
            <p:nvPr/>
          </p:nvSpPr>
          <p:spPr>
            <a:xfrm>
              <a:off x="4192395" y="1299996"/>
              <a:ext cx="319154" cy="995786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41755F96-FA65-9A4A-B7F2-37DDA2B76149}"/>
                </a:ext>
              </a:extLst>
            </p:cNvPr>
            <p:cNvSpPr txBox="1"/>
            <p:nvPr/>
          </p:nvSpPr>
          <p:spPr>
            <a:xfrm>
              <a:off x="863124" y="2316403"/>
              <a:ext cx="7137960" cy="49969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charset="0"/>
                  <a:ea typeface="Arial" charset="0"/>
                  <a:cs typeface="Arial" charset="0"/>
                </a:rPr>
                <a:t>Treatment-sensitive animals</a:t>
              </a:r>
            </a:p>
            <a:p>
              <a:pPr algn="ctr"/>
              <a:r>
                <a:rPr lang="en-US" sz="1600" dirty="0">
                  <a:latin typeface="Arial" charset="0"/>
                  <a:ea typeface="Arial" charset="0"/>
                  <a:cs typeface="Arial" charset="0"/>
                </a:rPr>
                <a:t>(&lt;30% increase in tumor volume or exhibited tumor regression during treatment)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5337A433-A598-694C-9D62-3EB5F1711296}"/>
                </a:ext>
              </a:extLst>
            </p:cNvPr>
            <p:cNvSpPr txBox="1"/>
            <p:nvPr/>
          </p:nvSpPr>
          <p:spPr>
            <a:xfrm>
              <a:off x="4456560" y="2948782"/>
              <a:ext cx="2791194" cy="447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charset="0"/>
                  <a:ea typeface="Arial" charset="0"/>
                  <a:cs typeface="Arial" charset="0"/>
                </a:rPr>
                <a:t>Repeat 4-week sorafenib treatment cycle twice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B21E6F2F-68DA-9942-BE43-753F3293DF01}"/>
                </a:ext>
              </a:extLst>
            </p:cNvPr>
            <p:cNvSpPr txBox="1"/>
            <p:nvPr/>
          </p:nvSpPr>
          <p:spPr>
            <a:xfrm>
              <a:off x="2887862" y="3539005"/>
              <a:ext cx="3015395" cy="28929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charset="0"/>
                  <a:ea typeface="Arial" charset="0"/>
                  <a:cs typeface="Arial" charset="0"/>
                </a:rPr>
                <a:t>Acquired resistance assessment</a:t>
              </a:r>
            </a:p>
          </p:txBody>
        </p:sp>
        <p:sp>
          <p:nvSpPr>
            <p:cNvPr id="30" name="Down Arrow 29">
              <a:extLst>
                <a:ext uri="{FF2B5EF4-FFF2-40B4-BE49-F238E27FC236}">
                  <a16:creationId xmlns:a16="http://schemas.microsoft.com/office/drawing/2014/main" xmlns="" id="{87BA3BBD-987F-8A47-9093-B95819201467}"/>
                </a:ext>
              </a:extLst>
            </p:cNvPr>
            <p:cNvSpPr/>
            <p:nvPr/>
          </p:nvSpPr>
          <p:spPr>
            <a:xfrm>
              <a:off x="4223497" y="2834288"/>
              <a:ext cx="264166" cy="668832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388188CE-EF5F-8C42-AC26-2ACFA15F6546}"/>
              </a:ext>
            </a:extLst>
          </p:cNvPr>
          <p:cNvSpPr/>
          <p:nvPr/>
        </p:nvSpPr>
        <p:spPr>
          <a:xfrm>
            <a:off x="116343" y="4846395"/>
            <a:ext cx="890065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Figure. S1. Development of sorafenib-acquired resistant Huh7 tumors.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Huh7 tumor-bearing animals were treated with 30 mg/kg sorafenib once a day, 5 days per week by oral route for 4 weeks.  Tumor-bearing animals with a volume increase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of ≥30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% during treatment were removed at the end of study. The remaining animals with sorafenib treatment-sensitive tumors, that is, tumors with a volume increase of &lt;30% or regressive tumors, were harvested and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reimplanted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into recipient mice. These animals were randomized when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average tumor size reached 100 mm</a:t>
            </a:r>
            <a:r>
              <a:rPr lang="en-US" sz="1200" baseline="30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 received sorafenib treatment for 4 weeks. This process was repeated twice when tumors developed acquired resistance to sorafenib. Acquired resistance development is defined as responsive to sorafenib for at least 2 weeks but then exhibited a &gt;30% increase in tumor volume within 5 days.   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47EEB0B-A295-AE40-9115-FB87CDB3D33C}"/>
              </a:ext>
            </a:extLst>
          </p:cNvPr>
          <p:cNvSpPr/>
          <p:nvPr/>
        </p:nvSpPr>
        <p:spPr>
          <a:xfrm>
            <a:off x="16184" y="7521"/>
            <a:ext cx="1024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Fig. S1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25586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3">
            <a:extLst>
              <a:ext uri="{FF2B5EF4-FFF2-40B4-BE49-F238E27FC236}">
                <a16:creationId xmlns:a16="http://schemas.microsoft.com/office/drawing/2014/main" xmlns="" id="{1C6E886E-52C8-A749-A65E-CAD4489B0C7B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749" y="1392013"/>
            <a:ext cx="1371600" cy="10872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F23899D-38C0-0F44-BA64-5FDB424D7CC2}"/>
              </a:ext>
            </a:extLst>
          </p:cNvPr>
          <p:cNvGrpSpPr/>
          <p:nvPr/>
        </p:nvGrpSpPr>
        <p:grpSpPr>
          <a:xfrm>
            <a:off x="518314" y="801065"/>
            <a:ext cx="8518694" cy="2869706"/>
            <a:chOff x="241834" y="801065"/>
            <a:chExt cx="8518694" cy="2869706"/>
          </a:xfrm>
        </p:grpSpPr>
        <p:grpSp>
          <p:nvGrpSpPr>
            <p:cNvPr id="4" name="群組 16">
              <a:extLst>
                <a:ext uri="{FF2B5EF4-FFF2-40B4-BE49-F238E27FC236}">
                  <a16:creationId xmlns:a16="http://schemas.microsoft.com/office/drawing/2014/main" xmlns="" id="{D975602D-3C2C-124E-8B8A-B570742E476E}"/>
                </a:ext>
              </a:extLst>
            </p:cNvPr>
            <p:cNvGrpSpPr/>
            <p:nvPr/>
          </p:nvGrpSpPr>
          <p:grpSpPr>
            <a:xfrm>
              <a:off x="241834" y="801065"/>
              <a:ext cx="8518694" cy="2869706"/>
              <a:chOff x="2166315" y="686386"/>
              <a:chExt cx="5211813" cy="2073915"/>
            </a:xfrm>
          </p:grpSpPr>
          <p:pic>
            <p:nvPicPr>
              <p:cNvPr id="17" name="圖片 3">
                <a:extLst>
                  <a:ext uri="{FF2B5EF4-FFF2-40B4-BE49-F238E27FC236}">
                    <a16:creationId xmlns:a16="http://schemas.microsoft.com/office/drawing/2014/main" xmlns="" id="{DC86D2E1-951E-0C4B-A26E-C9CD19BA9690}"/>
                  </a:ext>
                </a:extLst>
              </p:cNvPr>
              <p:cNvPicPr>
                <a:picLocks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25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6315" y="1963685"/>
                <a:ext cx="839157" cy="786387"/>
              </a:xfrm>
              <a:prstGeom prst="rect">
                <a:avLst/>
              </a:prstGeom>
            </p:spPr>
          </p:pic>
          <p:pic>
            <p:nvPicPr>
              <p:cNvPr id="18" name="圖片 4">
                <a:extLst>
                  <a:ext uri="{FF2B5EF4-FFF2-40B4-BE49-F238E27FC236}">
                    <a16:creationId xmlns:a16="http://schemas.microsoft.com/office/drawing/2014/main" xmlns="" id="{B21F7836-0321-9E49-A4AF-59C10FF3DFD3}"/>
                  </a:ext>
                </a:extLst>
              </p:cNvPr>
              <p:cNvPicPr>
                <a:picLocks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25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09953" y="1973914"/>
                <a:ext cx="839157" cy="786387"/>
              </a:xfrm>
              <a:prstGeom prst="rect">
                <a:avLst/>
              </a:prstGeom>
            </p:spPr>
          </p:pic>
          <p:pic>
            <p:nvPicPr>
              <p:cNvPr id="19" name="圖片 14">
                <a:extLst>
                  <a:ext uri="{FF2B5EF4-FFF2-40B4-BE49-F238E27FC236}">
                    <a16:creationId xmlns:a16="http://schemas.microsoft.com/office/drawing/2014/main" xmlns="" id="{BBF448BC-24E3-9845-8754-146E807BAC74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25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24023" y="1964260"/>
                <a:ext cx="839157" cy="786387"/>
              </a:xfrm>
              <a:prstGeom prst="rect">
                <a:avLst/>
              </a:prstGeom>
            </p:spPr>
          </p:pic>
          <p:pic>
            <p:nvPicPr>
              <p:cNvPr id="20" name="圖片 23">
                <a:extLst>
                  <a:ext uri="{FF2B5EF4-FFF2-40B4-BE49-F238E27FC236}">
                    <a16:creationId xmlns:a16="http://schemas.microsoft.com/office/drawing/2014/main" xmlns="" id="{BDA61DB5-E6DA-E641-B1D8-93EC440D3C27}"/>
                  </a:ext>
                </a:extLst>
              </p:cNvPr>
              <p:cNvPicPr>
                <a:picLocks/>
              </p:cNvPicPr>
              <p:nvPr/>
            </p:nvPicPr>
            <p:blipFill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25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67660" y="1967332"/>
                <a:ext cx="839157" cy="786387"/>
              </a:xfrm>
              <a:prstGeom prst="rect">
                <a:avLst/>
              </a:prstGeom>
            </p:spPr>
          </p:pic>
          <p:pic>
            <p:nvPicPr>
              <p:cNvPr id="21" name="圖片 13">
                <a:extLst>
                  <a:ext uri="{FF2B5EF4-FFF2-40B4-BE49-F238E27FC236}">
                    <a16:creationId xmlns:a16="http://schemas.microsoft.com/office/drawing/2014/main" xmlns="" id="{FADC60C7-B7CF-4C4C-A47C-D208A629BCFD}"/>
                  </a:ext>
                </a:extLst>
              </p:cNvPr>
              <p:cNvPicPr>
                <a:picLocks/>
              </p:cNvPicPr>
              <p:nvPr/>
            </p:nvPicPr>
            <p:blipFill>
              <a:blip r:embed="rId12" cstate="print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harpenSoften amount="25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77963" y="1971077"/>
                <a:ext cx="839157" cy="786387"/>
              </a:xfrm>
              <a:prstGeom prst="rect">
                <a:avLst/>
              </a:prstGeom>
            </p:spPr>
          </p:pic>
          <p:pic>
            <p:nvPicPr>
              <p:cNvPr id="22" name="圖片 9">
                <a:extLst>
                  <a:ext uri="{FF2B5EF4-FFF2-40B4-BE49-F238E27FC236}">
                    <a16:creationId xmlns:a16="http://schemas.microsoft.com/office/drawing/2014/main" xmlns="" id="{AE5D4342-F9A9-F744-B05F-3262FDD1FF5D}"/>
                  </a:ext>
                </a:extLst>
              </p:cNvPr>
              <p:cNvPicPr>
                <a:picLocks/>
              </p:cNvPicPr>
              <p:nvPr/>
            </p:nvPicPr>
            <p:blipFill>
              <a:blip r:embed="rId14" cstate="print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harpenSoften amount="25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38971" y="1970176"/>
                <a:ext cx="839157" cy="786387"/>
              </a:xfrm>
              <a:prstGeom prst="rect">
                <a:avLst/>
              </a:prstGeom>
            </p:spPr>
          </p:pic>
          <p:sp>
            <p:nvSpPr>
              <p:cNvPr id="23" name="文字方塊 3">
                <a:extLst>
                  <a:ext uri="{FF2B5EF4-FFF2-40B4-BE49-F238E27FC236}">
                    <a16:creationId xmlns:a16="http://schemas.microsoft.com/office/drawing/2014/main" xmlns="" id="{89A7E3FA-F02C-CE4D-A7DF-7DB908645E3B}"/>
                  </a:ext>
                </a:extLst>
              </p:cNvPr>
              <p:cNvSpPr txBox="1"/>
              <p:nvPr/>
            </p:nvSpPr>
            <p:spPr>
              <a:xfrm flipH="1">
                <a:off x="4193480" y="686386"/>
                <a:ext cx="1263870" cy="222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TW" sz="1400" b="1" u="sng" dirty="0">
                    <a:latin typeface="Arial" panose="020B0604020202020204" pitchFamily="34" charset="0"/>
                    <a:ea typeface="Arial Unicode MS" panose="020B0604020202020204" pitchFamily="34" charset="-120"/>
                    <a:cs typeface="Arial" panose="020B0604020202020204" pitchFamily="34" charset="0"/>
                  </a:rPr>
                  <a:t>PLC/PRF/5</a:t>
                </a:r>
                <a:endParaRPr lang="zh-TW" altLang="en-US" sz="1400" b="1" u="sng" dirty="0">
                  <a:latin typeface="Arial" panose="020B0604020202020204" pitchFamily="34" charset="0"/>
                  <a:ea typeface="Arial Unicode MS" panose="020B0604020202020204" pitchFamily="34" charset="-120"/>
                  <a:cs typeface="Arial" panose="020B0604020202020204" pitchFamily="34" charset="0"/>
                </a:endParaRPr>
              </a:p>
            </p:txBody>
          </p:sp>
          <p:pic>
            <p:nvPicPr>
              <p:cNvPr id="24" name="圖片 4">
                <a:extLst>
                  <a:ext uri="{FF2B5EF4-FFF2-40B4-BE49-F238E27FC236}">
                    <a16:creationId xmlns:a16="http://schemas.microsoft.com/office/drawing/2014/main" xmlns="" id="{CEB14986-AD35-2E49-B6D5-E26BF14ECC36}"/>
                  </a:ext>
                </a:extLst>
              </p:cNvPr>
              <p:cNvPicPr>
                <a:picLocks/>
              </p:cNvPicPr>
              <p:nvPr/>
            </p:nvPicPr>
            <p:blipFill>
              <a:blip r:embed="rId16" cstate="print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harpenSoften amount="25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7189" y="1119951"/>
                <a:ext cx="839157" cy="786387"/>
              </a:xfrm>
              <a:prstGeom prst="rect">
                <a:avLst/>
              </a:prstGeom>
            </p:spPr>
          </p:pic>
          <p:pic>
            <p:nvPicPr>
              <p:cNvPr id="25" name="圖片 12">
                <a:extLst>
                  <a:ext uri="{FF2B5EF4-FFF2-40B4-BE49-F238E27FC236}">
                    <a16:creationId xmlns:a16="http://schemas.microsoft.com/office/drawing/2014/main" xmlns="" id="{B359F782-3C1B-D443-84DD-35A9C8456E8B}"/>
                  </a:ext>
                </a:extLst>
              </p:cNvPr>
              <p:cNvPicPr>
                <a:picLocks/>
              </p:cNvPicPr>
              <p:nvPr/>
            </p:nvPicPr>
            <p:blipFill>
              <a:blip r:embed="rId18" cstate="print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sharpenSoften amount="25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28226" y="1113460"/>
                <a:ext cx="839157" cy="786387"/>
              </a:xfrm>
              <a:prstGeom prst="rect">
                <a:avLst/>
              </a:prstGeom>
            </p:spPr>
          </p:pic>
          <p:pic>
            <p:nvPicPr>
              <p:cNvPr id="26" name="圖片 8">
                <a:extLst>
                  <a:ext uri="{FF2B5EF4-FFF2-40B4-BE49-F238E27FC236}">
                    <a16:creationId xmlns:a16="http://schemas.microsoft.com/office/drawing/2014/main" xmlns="" id="{32F24C78-5A3F-FA43-A3E2-C9DDD6509E0F}"/>
                  </a:ext>
                </a:extLst>
              </p:cNvPr>
              <p:cNvPicPr>
                <a:picLocks/>
              </p:cNvPicPr>
              <p:nvPr/>
            </p:nvPicPr>
            <p:blipFill>
              <a:blip r:embed="rId20" cstate="print"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sharpenSoften amount="25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73586" y="1108476"/>
                <a:ext cx="839157" cy="786387"/>
              </a:xfrm>
              <a:prstGeom prst="rect">
                <a:avLst/>
              </a:prstGeom>
            </p:spPr>
          </p:pic>
          <p:pic>
            <p:nvPicPr>
              <p:cNvPr id="27" name="圖片 12">
                <a:extLst>
                  <a:ext uri="{FF2B5EF4-FFF2-40B4-BE49-F238E27FC236}">
                    <a16:creationId xmlns:a16="http://schemas.microsoft.com/office/drawing/2014/main" xmlns="" id="{25A47069-E083-B444-AAD1-29B5B0FC9B41}"/>
                  </a:ext>
                </a:extLst>
              </p:cNvPr>
              <p:cNvPicPr>
                <a:picLocks/>
              </p:cNvPicPr>
              <p:nvPr/>
            </p:nvPicPr>
            <p:blipFill>
              <a:blip r:embed="rId22" cstate="print">
                <a:extLst>
                  <a:ext uri="{BEBA8EAE-BF5A-486C-A8C5-ECC9F3942E4B}">
                    <a14:imgProps xmlns:a14="http://schemas.microsoft.com/office/drawing/2010/main">
                      <a14:imgLayer r:embed="rId23">
                        <a14:imgEffect>
                          <a14:sharpenSoften amount="25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37666" y="1110055"/>
                <a:ext cx="839157" cy="786387"/>
              </a:xfrm>
              <a:prstGeom prst="rect">
                <a:avLst/>
              </a:prstGeom>
            </p:spPr>
          </p:pic>
          <p:pic>
            <p:nvPicPr>
              <p:cNvPr id="28" name="圖片 14">
                <a:extLst>
                  <a:ext uri="{FF2B5EF4-FFF2-40B4-BE49-F238E27FC236}">
                    <a16:creationId xmlns:a16="http://schemas.microsoft.com/office/drawing/2014/main" xmlns="" id="{F252509F-C194-B744-A6F2-FBD94A402BE7}"/>
                  </a:ext>
                </a:extLst>
              </p:cNvPr>
              <p:cNvPicPr>
                <a:picLocks/>
              </p:cNvPicPr>
              <p:nvPr/>
            </p:nvPicPr>
            <p:blipFill>
              <a:blip r:embed="rId24" cstate="print">
                <a:extLst>
                  <a:ext uri="{BEBA8EAE-BF5A-486C-A8C5-ECC9F3942E4B}">
                    <a14:imgProps xmlns:a14="http://schemas.microsoft.com/office/drawing/2010/main">
                      <a14:imgLayer r:embed="rId25">
                        <a14:imgEffect>
                          <a14:sharpenSoften amount="25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69312" y="1112125"/>
                <a:ext cx="839157" cy="786387"/>
              </a:xfrm>
              <a:prstGeom prst="rect">
                <a:avLst/>
              </a:prstGeom>
            </p:spPr>
          </p:pic>
        </p:grp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D7776285-BBF9-2C44-8D88-FA98B6697FBC}"/>
                </a:ext>
              </a:extLst>
            </p:cNvPr>
            <p:cNvCxnSpPr>
              <a:cxnSpLocks/>
            </p:cNvCxnSpPr>
            <p:nvPr/>
          </p:nvCxnSpPr>
          <p:spPr>
            <a:xfrm>
              <a:off x="301989" y="3522206"/>
              <a:ext cx="24554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91C6BEB8-88F7-DB4B-BED5-3A50CBEF7BB8}"/>
                </a:ext>
              </a:extLst>
            </p:cNvPr>
            <p:cNvCxnSpPr>
              <a:cxnSpLocks/>
            </p:cNvCxnSpPr>
            <p:nvPr/>
          </p:nvCxnSpPr>
          <p:spPr>
            <a:xfrm>
              <a:off x="1725415" y="3531733"/>
              <a:ext cx="24554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9496F053-7F3F-DA41-B653-CD0608207939}"/>
                </a:ext>
              </a:extLst>
            </p:cNvPr>
            <p:cNvCxnSpPr>
              <a:cxnSpLocks/>
            </p:cNvCxnSpPr>
            <p:nvPr/>
          </p:nvCxnSpPr>
          <p:spPr>
            <a:xfrm>
              <a:off x="3206149" y="3530571"/>
              <a:ext cx="24554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722C1118-8D63-ED48-94C6-D8D03FCF4488}"/>
                </a:ext>
              </a:extLst>
            </p:cNvPr>
            <p:cNvCxnSpPr>
              <a:cxnSpLocks/>
            </p:cNvCxnSpPr>
            <p:nvPr/>
          </p:nvCxnSpPr>
          <p:spPr>
            <a:xfrm>
              <a:off x="4576788" y="3525782"/>
              <a:ext cx="24554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4976B31F-5A92-9644-BDFF-3C3B63C80175}"/>
                </a:ext>
              </a:extLst>
            </p:cNvPr>
            <p:cNvCxnSpPr>
              <a:cxnSpLocks/>
            </p:cNvCxnSpPr>
            <p:nvPr/>
          </p:nvCxnSpPr>
          <p:spPr>
            <a:xfrm>
              <a:off x="6066041" y="3525784"/>
              <a:ext cx="24554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430788C4-67A5-A742-A613-3AA7F6A65EA1}"/>
                </a:ext>
              </a:extLst>
            </p:cNvPr>
            <p:cNvCxnSpPr>
              <a:cxnSpLocks/>
            </p:cNvCxnSpPr>
            <p:nvPr/>
          </p:nvCxnSpPr>
          <p:spPr>
            <a:xfrm>
              <a:off x="7436467" y="3522573"/>
              <a:ext cx="24554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3C734619-F977-744D-B470-6D0E1683619B}"/>
                </a:ext>
              </a:extLst>
            </p:cNvPr>
            <p:cNvCxnSpPr>
              <a:cxnSpLocks/>
            </p:cNvCxnSpPr>
            <p:nvPr/>
          </p:nvCxnSpPr>
          <p:spPr>
            <a:xfrm>
              <a:off x="305850" y="2386004"/>
              <a:ext cx="24554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xmlns="" id="{722D2756-2CDE-8F4C-9BBA-9926D8D94309}"/>
                </a:ext>
              </a:extLst>
            </p:cNvPr>
            <p:cNvCxnSpPr>
              <a:cxnSpLocks/>
            </p:cNvCxnSpPr>
            <p:nvPr/>
          </p:nvCxnSpPr>
          <p:spPr>
            <a:xfrm>
              <a:off x="1735687" y="2382441"/>
              <a:ext cx="24554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E91BCB3D-E5AE-AB4C-B7C6-545FA4ABE525}"/>
                </a:ext>
              </a:extLst>
            </p:cNvPr>
            <p:cNvCxnSpPr>
              <a:cxnSpLocks/>
            </p:cNvCxnSpPr>
            <p:nvPr/>
          </p:nvCxnSpPr>
          <p:spPr>
            <a:xfrm>
              <a:off x="3202654" y="2378874"/>
              <a:ext cx="24554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xmlns="" id="{3A1DE2EC-3C92-2345-90DB-67153915FA09}"/>
                </a:ext>
              </a:extLst>
            </p:cNvPr>
            <p:cNvCxnSpPr>
              <a:cxnSpLocks/>
            </p:cNvCxnSpPr>
            <p:nvPr/>
          </p:nvCxnSpPr>
          <p:spPr>
            <a:xfrm>
              <a:off x="4576788" y="2375309"/>
              <a:ext cx="24554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EE9898EF-E947-EE42-AF9A-DBC7171B047C}"/>
                </a:ext>
              </a:extLst>
            </p:cNvPr>
            <p:cNvCxnSpPr>
              <a:cxnSpLocks/>
            </p:cNvCxnSpPr>
            <p:nvPr/>
          </p:nvCxnSpPr>
          <p:spPr>
            <a:xfrm>
              <a:off x="6066042" y="2375456"/>
              <a:ext cx="24554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xmlns="" id="{E094EBCB-4DCF-9041-9955-6912C77C80A7}"/>
                </a:ext>
              </a:extLst>
            </p:cNvPr>
            <p:cNvCxnSpPr>
              <a:cxnSpLocks/>
            </p:cNvCxnSpPr>
            <p:nvPr/>
          </p:nvCxnSpPr>
          <p:spPr>
            <a:xfrm>
              <a:off x="7436467" y="2375591"/>
              <a:ext cx="24554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字方塊 3">
            <a:extLst>
              <a:ext uri="{FF2B5EF4-FFF2-40B4-BE49-F238E27FC236}">
                <a16:creationId xmlns:a16="http://schemas.microsoft.com/office/drawing/2014/main" xmlns="" id="{CD4BB391-E57B-F04A-8ABB-3A658108C55C}"/>
              </a:ext>
            </a:extLst>
          </p:cNvPr>
          <p:cNvSpPr txBox="1"/>
          <p:nvPr/>
        </p:nvSpPr>
        <p:spPr>
          <a:xfrm flipH="1">
            <a:off x="-4225" y="1915664"/>
            <a:ext cx="656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Ki-67</a:t>
            </a:r>
            <a:endParaRPr lang="zh-TW" altLang="en-US" sz="1200" b="1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</p:txBody>
      </p:sp>
      <p:sp>
        <p:nvSpPr>
          <p:cNvPr id="30" name="文字方塊 3">
            <a:extLst>
              <a:ext uri="{FF2B5EF4-FFF2-40B4-BE49-F238E27FC236}">
                <a16:creationId xmlns:a16="http://schemas.microsoft.com/office/drawing/2014/main" xmlns="" id="{80181E5E-A822-9F4D-8431-DCFC861A7740}"/>
              </a:ext>
            </a:extLst>
          </p:cNvPr>
          <p:cNvSpPr txBox="1"/>
          <p:nvPr/>
        </p:nvSpPr>
        <p:spPr>
          <a:xfrm flipH="1">
            <a:off x="-22745" y="2862944"/>
            <a:ext cx="656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CD31</a:t>
            </a:r>
            <a:endParaRPr lang="zh-TW" altLang="en-US" sz="1200" b="1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9358D9A0-312B-3642-87E2-7D101DEFB7AA}"/>
              </a:ext>
            </a:extLst>
          </p:cNvPr>
          <p:cNvSpPr/>
          <p:nvPr/>
        </p:nvSpPr>
        <p:spPr>
          <a:xfrm>
            <a:off x="285107" y="4155764"/>
            <a:ext cx="866775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S2. Histologic analysis of DBPR114 and sorafenib treatment in human PLC/PRF/5 HCC xenograft tumors. </a:t>
            </a:r>
            <a:r>
              <a:rPr lang="en-US" sz="12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 tissues were formalin-fixed and paraffin-embedded, with the paraffin sections used for immunohistochemical staining. Cell proliferation was measured using the proliferation marker Ki-67 (upper panel), and </a:t>
            </a:r>
            <a:r>
              <a:rPr lang="en-US" sz="1200" dirty="0" err="1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microvessel</a:t>
            </a:r>
            <a:r>
              <a:rPr lang="en-US" sz="12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density was measured using the endothelial cell marker CD31 (bottom panel).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Digital scans were performed with a 3DHITECH PANNORAMIC Midi slide scanner, and images were captured with PANNORAMIC Viewer software. Representative images were extracted from two separate animals in each group at 40x magnification. Red arrows indicate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mononucleated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multinucleated giant cells.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Bar: 50 µm.</a:t>
            </a:r>
          </a:p>
        </p:txBody>
      </p:sp>
      <p:sp>
        <p:nvSpPr>
          <p:cNvPr id="32" name="文字方塊 3">
            <a:extLst>
              <a:ext uri="{FF2B5EF4-FFF2-40B4-BE49-F238E27FC236}">
                <a16:creationId xmlns:a16="http://schemas.microsoft.com/office/drawing/2014/main" xmlns="" id="{82549E6F-8D79-114D-8FD0-6CD20CF35E11}"/>
              </a:ext>
            </a:extLst>
          </p:cNvPr>
          <p:cNvSpPr txBox="1"/>
          <p:nvPr/>
        </p:nvSpPr>
        <p:spPr>
          <a:xfrm flipH="1">
            <a:off x="1079360" y="1173404"/>
            <a:ext cx="1654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Vehicle Control</a:t>
            </a:r>
            <a:endParaRPr lang="zh-TW" altLang="en-US" sz="1200" b="1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</p:txBody>
      </p:sp>
      <p:sp>
        <p:nvSpPr>
          <p:cNvPr id="33" name="文字方塊 3">
            <a:extLst>
              <a:ext uri="{FF2B5EF4-FFF2-40B4-BE49-F238E27FC236}">
                <a16:creationId xmlns:a16="http://schemas.microsoft.com/office/drawing/2014/main" xmlns="" id="{C58264DE-64A8-AC46-AA16-47EB81B860D2}"/>
              </a:ext>
            </a:extLst>
          </p:cNvPr>
          <p:cNvSpPr txBox="1"/>
          <p:nvPr/>
        </p:nvSpPr>
        <p:spPr>
          <a:xfrm flipH="1">
            <a:off x="4225620" y="1174284"/>
            <a:ext cx="10211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DBPR114</a:t>
            </a:r>
            <a:endParaRPr lang="zh-TW" altLang="en-US" sz="1200" b="1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</p:txBody>
      </p:sp>
      <p:sp>
        <p:nvSpPr>
          <p:cNvPr id="34" name="文字方塊 3">
            <a:extLst>
              <a:ext uri="{FF2B5EF4-FFF2-40B4-BE49-F238E27FC236}">
                <a16:creationId xmlns:a16="http://schemas.microsoft.com/office/drawing/2014/main" xmlns="" id="{4E511D47-76AA-4D4D-9258-B8D17081FD4A}"/>
              </a:ext>
            </a:extLst>
          </p:cNvPr>
          <p:cNvSpPr txBox="1"/>
          <p:nvPr/>
        </p:nvSpPr>
        <p:spPr>
          <a:xfrm flipH="1">
            <a:off x="7168866" y="1164025"/>
            <a:ext cx="10211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latin typeface="Arial" panose="020B0604020202020204" pitchFamily="34" charset="0"/>
                <a:ea typeface="Arial Unicode MS" panose="020B0604020202020204" pitchFamily="34" charset="-120"/>
                <a:cs typeface="Arial" panose="020B0604020202020204" pitchFamily="34" charset="0"/>
              </a:rPr>
              <a:t>Sorafenib</a:t>
            </a:r>
            <a:endParaRPr lang="zh-TW" altLang="en-US" sz="1200" b="1" dirty="0">
              <a:latin typeface="Arial" panose="020B0604020202020204" pitchFamily="34" charset="0"/>
              <a:ea typeface="Arial Unicode MS" panose="020B0604020202020204" pitchFamily="34" charset="-120"/>
              <a:cs typeface="Arial" panose="020B0604020202020204" pitchFamily="34" charset="0"/>
            </a:endParaRPr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xmlns="" id="{CD212FC2-4140-0242-AC56-AA282693A89E}"/>
              </a:ext>
            </a:extLst>
          </p:cNvPr>
          <p:cNvSpPr/>
          <p:nvPr/>
        </p:nvSpPr>
        <p:spPr>
          <a:xfrm rot="18817713">
            <a:off x="5483774" y="1957177"/>
            <a:ext cx="99569" cy="3428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xmlns="" id="{B07E1DE8-8B57-CE4E-834D-0F6CDAD01A5C}"/>
              </a:ext>
            </a:extLst>
          </p:cNvPr>
          <p:cNvSpPr/>
          <p:nvPr/>
        </p:nvSpPr>
        <p:spPr>
          <a:xfrm rot="14713504">
            <a:off x="4305229" y="1623986"/>
            <a:ext cx="99569" cy="3428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>
            <a:extLst>
              <a:ext uri="{FF2B5EF4-FFF2-40B4-BE49-F238E27FC236}">
                <a16:creationId xmlns:a16="http://schemas.microsoft.com/office/drawing/2014/main" xmlns="" id="{A02221F8-BB72-844D-AD58-13654B604F80}"/>
              </a:ext>
            </a:extLst>
          </p:cNvPr>
          <p:cNvSpPr/>
          <p:nvPr/>
        </p:nvSpPr>
        <p:spPr>
          <a:xfrm rot="14713504">
            <a:off x="3594029" y="1706536"/>
            <a:ext cx="99569" cy="3428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6C23AC15-52B2-CE40-986C-ABC80F2264BA}"/>
              </a:ext>
            </a:extLst>
          </p:cNvPr>
          <p:cNvSpPr/>
          <p:nvPr/>
        </p:nvSpPr>
        <p:spPr>
          <a:xfrm>
            <a:off x="16184" y="7521"/>
            <a:ext cx="1024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Fig. S2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02434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D934D188-0EC6-3B43-9AC1-9B03CDA2C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7597"/>
            <a:ext cx="9144000" cy="487420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9E963C3-D33E-844E-9DB8-25C3CDFF4DCA}"/>
              </a:ext>
            </a:extLst>
          </p:cNvPr>
          <p:cNvSpPr txBox="1"/>
          <p:nvPr/>
        </p:nvSpPr>
        <p:spPr>
          <a:xfrm>
            <a:off x="339832" y="3051117"/>
            <a:ext cx="2493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64BB867-DA7B-5347-9E2A-885DB18D86C5}"/>
              </a:ext>
            </a:extLst>
          </p:cNvPr>
          <p:cNvSpPr txBox="1"/>
          <p:nvPr/>
        </p:nvSpPr>
        <p:spPr>
          <a:xfrm>
            <a:off x="328289" y="435732"/>
            <a:ext cx="2493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ea typeface="Times New Roman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30E7BB10-23A1-8A48-8542-AB024DF6935B}"/>
              </a:ext>
            </a:extLst>
          </p:cNvPr>
          <p:cNvSpPr/>
          <p:nvPr/>
        </p:nvSpPr>
        <p:spPr>
          <a:xfrm>
            <a:off x="16184" y="7521"/>
            <a:ext cx="1024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Fig. S3</a:t>
            </a:r>
            <a:endParaRPr lang="en-US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2DA89FE-BB48-A54D-AF49-940F0B8452EB}"/>
              </a:ext>
            </a:extLst>
          </p:cNvPr>
          <p:cNvSpPr txBox="1"/>
          <p:nvPr/>
        </p:nvSpPr>
        <p:spPr>
          <a:xfrm>
            <a:off x="293943" y="5546721"/>
            <a:ext cx="8537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S3. Individual animal tumor growth curve for the control and treated sorafenib-acquired resistant human Huh7 HCC xenograft tumors.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The mice bearing sorafenib-acquired resistant Huh7 tumors were randomized and treated with the vehicle control, sorafenib, DBPR114, or regorafenib when the average tumor size reached 100 mm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DBPR114 (40 mg/kg) was administered once a week intravenously for 3 weeks. Sorafenib and regorafenib were administered at 30 mg/kg once a day, 5 days per week by oral gavage for 25 days. The treatment was then discontinued, and the animals were monitored for tumor growth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and body weight change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). n = 8 mice per group.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378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466</Words>
  <Application>Microsoft Office PowerPoint</Application>
  <PresentationFormat>如螢幕大小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Times New Roman</vt:lpstr>
      <vt:lpstr>Office Theme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 Yen</dc:creator>
  <cp:lastModifiedBy>Jean's lab</cp:lastModifiedBy>
  <cp:revision>11</cp:revision>
  <dcterms:created xsi:type="dcterms:W3CDTF">2021-10-31T14:03:48Z</dcterms:created>
  <dcterms:modified xsi:type="dcterms:W3CDTF">2022-01-06T09:13:47Z</dcterms:modified>
</cp:coreProperties>
</file>